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71"/>
  </p:notesMasterIdLst>
  <p:sldIdLst>
    <p:sldId id="585" r:id="rId5"/>
    <p:sldId id="664" r:id="rId6"/>
    <p:sldId id="364" r:id="rId7"/>
    <p:sldId id="813" r:id="rId8"/>
    <p:sldId id="814" r:id="rId9"/>
    <p:sldId id="815" r:id="rId10"/>
    <p:sldId id="817" r:id="rId11"/>
    <p:sldId id="818" r:id="rId12"/>
    <p:sldId id="819" r:id="rId13"/>
    <p:sldId id="820" r:id="rId14"/>
    <p:sldId id="821" r:id="rId15"/>
    <p:sldId id="822" r:id="rId16"/>
    <p:sldId id="823" r:id="rId17"/>
    <p:sldId id="824" r:id="rId18"/>
    <p:sldId id="825" r:id="rId19"/>
    <p:sldId id="826" r:id="rId20"/>
    <p:sldId id="827" r:id="rId21"/>
    <p:sldId id="828" r:id="rId22"/>
    <p:sldId id="829" r:id="rId23"/>
    <p:sldId id="830" r:id="rId24"/>
    <p:sldId id="832" r:id="rId25"/>
    <p:sldId id="833" r:id="rId26"/>
    <p:sldId id="834" r:id="rId27"/>
    <p:sldId id="831" r:id="rId28"/>
    <p:sldId id="835" r:id="rId29"/>
    <p:sldId id="836" r:id="rId30"/>
    <p:sldId id="851" r:id="rId31"/>
    <p:sldId id="852" r:id="rId32"/>
    <p:sldId id="853" r:id="rId33"/>
    <p:sldId id="854" r:id="rId34"/>
    <p:sldId id="855" r:id="rId35"/>
    <p:sldId id="857" r:id="rId36"/>
    <p:sldId id="858" r:id="rId37"/>
    <p:sldId id="859" r:id="rId38"/>
    <p:sldId id="860" r:id="rId39"/>
    <p:sldId id="861" r:id="rId40"/>
    <p:sldId id="862" r:id="rId41"/>
    <p:sldId id="863" r:id="rId42"/>
    <p:sldId id="865" r:id="rId43"/>
    <p:sldId id="868" r:id="rId44"/>
    <p:sldId id="867" r:id="rId45"/>
    <p:sldId id="864" r:id="rId46"/>
    <p:sldId id="869" r:id="rId47"/>
    <p:sldId id="870" r:id="rId48"/>
    <p:sldId id="871" r:id="rId49"/>
    <p:sldId id="872" r:id="rId50"/>
    <p:sldId id="874" r:id="rId51"/>
    <p:sldId id="873" r:id="rId52"/>
    <p:sldId id="875" r:id="rId53"/>
    <p:sldId id="866" r:id="rId54"/>
    <p:sldId id="326" r:id="rId55"/>
    <p:sldId id="877" r:id="rId56"/>
    <p:sldId id="896" r:id="rId57"/>
    <p:sldId id="878" r:id="rId58"/>
    <p:sldId id="879" r:id="rId59"/>
    <p:sldId id="880" r:id="rId60"/>
    <p:sldId id="881" r:id="rId61"/>
    <p:sldId id="882" r:id="rId62"/>
    <p:sldId id="883" r:id="rId63"/>
    <p:sldId id="897" r:id="rId64"/>
    <p:sldId id="876" r:id="rId65"/>
    <p:sldId id="884" r:id="rId66"/>
    <p:sldId id="885" r:id="rId67"/>
    <p:sldId id="886" r:id="rId68"/>
    <p:sldId id="887" r:id="rId69"/>
    <p:sldId id="888" r:id="rId70"/>
    <p:sldId id="889" r:id="rId71"/>
    <p:sldId id="890" r:id="rId72"/>
    <p:sldId id="891" r:id="rId73"/>
    <p:sldId id="892" r:id="rId74"/>
    <p:sldId id="893" r:id="rId75"/>
    <p:sldId id="894" r:id="rId76"/>
    <p:sldId id="895" r:id="rId77"/>
    <p:sldId id="898" r:id="rId78"/>
    <p:sldId id="899" r:id="rId79"/>
    <p:sldId id="900" r:id="rId80"/>
    <p:sldId id="901" r:id="rId81"/>
    <p:sldId id="902" r:id="rId82"/>
    <p:sldId id="903" r:id="rId83"/>
    <p:sldId id="904" r:id="rId84"/>
    <p:sldId id="905" r:id="rId85"/>
    <p:sldId id="906" r:id="rId86"/>
    <p:sldId id="909" r:id="rId87"/>
    <p:sldId id="907" r:id="rId88"/>
    <p:sldId id="912" r:id="rId89"/>
    <p:sldId id="914" r:id="rId90"/>
    <p:sldId id="915" r:id="rId91"/>
    <p:sldId id="916" r:id="rId92"/>
    <p:sldId id="917" r:id="rId93"/>
    <p:sldId id="918" r:id="rId94"/>
    <p:sldId id="919" r:id="rId95"/>
    <p:sldId id="921" r:id="rId96"/>
    <p:sldId id="922" r:id="rId97"/>
    <p:sldId id="925" r:id="rId98"/>
    <p:sldId id="920" r:id="rId99"/>
    <p:sldId id="923" r:id="rId100"/>
    <p:sldId id="924" r:id="rId101"/>
    <p:sldId id="926" r:id="rId102"/>
    <p:sldId id="927" r:id="rId103"/>
    <p:sldId id="928" r:id="rId104"/>
    <p:sldId id="929" r:id="rId105"/>
    <p:sldId id="930" r:id="rId106"/>
    <p:sldId id="931" r:id="rId107"/>
    <p:sldId id="932" r:id="rId108"/>
    <p:sldId id="935" r:id="rId109"/>
    <p:sldId id="933" r:id="rId110"/>
    <p:sldId id="934" r:id="rId111"/>
    <p:sldId id="957" r:id="rId112"/>
    <p:sldId id="958" r:id="rId113"/>
    <p:sldId id="959" r:id="rId114"/>
    <p:sldId id="960" r:id="rId115"/>
    <p:sldId id="961" r:id="rId116"/>
    <p:sldId id="962" r:id="rId117"/>
    <p:sldId id="963" r:id="rId118"/>
    <p:sldId id="964" r:id="rId119"/>
    <p:sldId id="965" r:id="rId120"/>
    <p:sldId id="936" r:id="rId121"/>
    <p:sldId id="938" r:id="rId122"/>
    <p:sldId id="937" r:id="rId123"/>
    <p:sldId id="939" r:id="rId124"/>
    <p:sldId id="940" r:id="rId125"/>
    <p:sldId id="942" r:id="rId126"/>
    <p:sldId id="941" r:id="rId127"/>
    <p:sldId id="943" r:id="rId128"/>
    <p:sldId id="944" r:id="rId129"/>
    <p:sldId id="945" r:id="rId130"/>
    <p:sldId id="946" r:id="rId131"/>
    <p:sldId id="947" r:id="rId132"/>
    <p:sldId id="948" r:id="rId133"/>
    <p:sldId id="949" r:id="rId134"/>
    <p:sldId id="950" r:id="rId135"/>
    <p:sldId id="951" r:id="rId136"/>
    <p:sldId id="952" r:id="rId137"/>
    <p:sldId id="953" r:id="rId138"/>
    <p:sldId id="954" r:id="rId139"/>
    <p:sldId id="955" r:id="rId140"/>
    <p:sldId id="956" r:id="rId141"/>
    <p:sldId id="966" r:id="rId142"/>
    <p:sldId id="968" r:id="rId143"/>
    <p:sldId id="969" r:id="rId144"/>
    <p:sldId id="970" r:id="rId145"/>
    <p:sldId id="971" r:id="rId146"/>
    <p:sldId id="972" r:id="rId147"/>
    <p:sldId id="973" r:id="rId148"/>
    <p:sldId id="974" r:id="rId149"/>
    <p:sldId id="975" r:id="rId150"/>
    <p:sldId id="976" r:id="rId151"/>
    <p:sldId id="978" r:id="rId152"/>
    <p:sldId id="979" r:id="rId153"/>
    <p:sldId id="980" r:id="rId154"/>
    <p:sldId id="981" r:id="rId155"/>
    <p:sldId id="982" r:id="rId156"/>
    <p:sldId id="721" r:id="rId157"/>
    <p:sldId id="722" r:id="rId158"/>
    <p:sldId id="990" r:id="rId159"/>
    <p:sldId id="1013" r:id="rId160"/>
    <p:sldId id="807" r:id="rId161"/>
    <p:sldId id="991" r:id="rId162"/>
    <p:sldId id="967" r:id="rId163"/>
    <p:sldId id="983" r:id="rId164"/>
    <p:sldId id="984" r:id="rId165"/>
    <p:sldId id="985" r:id="rId166"/>
    <p:sldId id="986" r:id="rId167"/>
    <p:sldId id="987" r:id="rId168"/>
    <p:sldId id="988" r:id="rId169"/>
    <p:sldId id="989" r:id="rId170"/>
  </p:sldIdLst>
  <p:sldSz cx="12192000" cy="6858000"/>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Langer" initials="DL" lastIdx="1" clrIdx="0">
    <p:extLst>
      <p:ext uri="{19B8F6BF-5375-455C-9EA6-DF929625EA0E}">
        <p15:presenceInfo xmlns:p15="http://schemas.microsoft.com/office/powerpoint/2012/main" userId="S::david@schedulicity.com::5d7f7d67-2536-453a-a7d2-87858e71060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28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81" autoAdjust="0"/>
    <p:restoredTop sz="93146" autoAdjust="0"/>
  </p:normalViewPr>
  <p:slideViewPr>
    <p:cSldViewPr snapToGrid="0">
      <p:cViewPr varScale="1">
        <p:scale>
          <a:sx n="149" d="100"/>
          <a:sy n="149" d="100"/>
        </p:scale>
        <p:origin x="312" y="132"/>
      </p:cViewPr>
      <p:guideLst/>
    </p:cSldViewPr>
  </p:slideViewPr>
  <p:notesTextViewPr>
    <p:cViewPr>
      <p:scale>
        <a:sx n="3" d="2"/>
        <a:sy n="3" d="2"/>
      </p:scale>
      <p:origin x="0" y="0"/>
    </p:cViewPr>
  </p:notesTextViewPr>
  <p:notesViewPr>
    <p:cSldViewPr snapToGrid="0">
      <p:cViewPr varScale="1">
        <p:scale>
          <a:sx n="83" d="100"/>
          <a:sy n="83" d="100"/>
        </p:scale>
        <p:origin x="3816" y="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notesMaster" Target="notesMasters/notesMaster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2" Type="http://schemas.openxmlformats.org/officeDocument/2006/relationships/commentAuthors" Target="commentAuthor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theme" Target="theme/theme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tableStyles" Target="tableStyle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4E3BC1-0ECF-4034-85CF-A1609559FAD8}"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C75041A-5E0A-4446-99A7-B1348CC6FC91}">
      <dgm:prSet phldrT="[Text]" custT="1"/>
      <dgm:spPr>
        <a:solidFill>
          <a:schemeClr val="tx1"/>
        </a:solidFill>
      </dgm:spPr>
      <dgm:t>
        <a:bodyPr/>
        <a:lstStyle/>
        <a:p>
          <a:r>
            <a:rPr lang="en-US" sz="1800" dirty="0"/>
            <a:t>Cluster 1</a:t>
          </a:r>
        </a:p>
      </dgm:t>
    </dgm:pt>
    <dgm:pt modelId="{E3E90C5D-13C9-49A2-A25F-49206CD7DE8D}" type="parTrans" cxnId="{EE9F0801-40FE-4572-940B-0828C5590D56}">
      <dgm:prSet/>
      <dgm:spPr/>
      <dgm:t>
        <a:bodyPr/>
        <a:lstStyle/>
        <a:p>
          <a:endParaRPr lang="en-US" sz="1800"/>
        </a:p>
      </dgm:t>
    </dgm:pt>
    <dgm:pt modelId="{B107CA9F-E7FA-4E6E-A8E4-4C4AC43AA3EE}" type="sibTrans" cxnId="{EE9F0801-40FE-4572-940B-0828C5590D56}">
      <dgm:prSet/>
      <dgm:spPr/>
      <dgm:t>
        <a:bodyPr/>
        <a:lstStyle/>
        <a:p>
          <a:endParaRPr lang="en-US" sz="1800"/>
        </a:p>
      </dgm:t>
    </dgm:pt>
    <dgm:pt modelId="{74B9F9C1-A983-4FB4-87BD-13E90ECB19CD}">
      <dgm:prSet phldrT="[Text]" custT="1"/>
      <dgm:spPr>
        <a:solidFill>
          <a:schemeClr val="tx1"/>
        </a:solidFill>
      </dgm:spPr>
      <dgm:t>
        <a:bodyPr/>
        <a:lstStyle/>
        <a:p>
          <a:r>
            <a:rPr lang="en-US" sz="1800" dirty="0"/>
            <a:t>Cluster 2</a:t>
          </a:r>
        </a:p>
      </dgm:t>
    </dgm:pt>
    <dgm:pt modelId="{482A6EF5-54B5-4143-A648-A9D47F854BCD}" type="parTrans" cxnId="{5FC1F499-53F7-46B9-8476-C4C82238035B}">
      <dgm:prSet/>
      <dgm:spPr>
        <a:ln>
          <a:solidFill>
            <a:schemeClr val="tx1"/>
          </a:solidFill>
        </a:ln>
      </dgm:spPr>
      <dgm:t>
        <a:bodyPr/>
        <a:lstStyle/>
        <a:p>
          <a:endParaRPr lang="en-US" sz="1800"/>
        </a:p>
      </dgm:t>
    </dgm:pt>
    <dgm:pt modelId="{3255E1A9-F6D6-4400-85E8-E7CC218D3111}" type="sibTrans" cxnId="{5FC1F499-53F7-46B9-8476-C4C82238035B}">
      <dgm:prSet/>
      <dgm:spPr/>
      <dgm:t>
        <a:bodyPr/>
        <a:lstStyle/>
        <a:p>
          <a:endParaRPr lang="en-US" sz="1800"/>
        </a:p>
      </dgm:t>
    </dgm:pt>
    <dgm:pt modelId="{10EC076E-C85E-43C5-BBEB-23335B208302}">
      <dgm:prSet phldrT="[Text]" custT="1"/>
      <dgm:spPr>
        <a:solidFill>
          <a:schemeClr val="tx1"/>
        </a:solidFill>
      </dgm:spPr>
      <dgm:t>
        <a:bodyPr/>
        <a:lstStyle/>
        <a:p>
          <a:r>
            <a:rPr lang="en-US" sz="1800" dirty="0"/>
            <a:t>Cluster 5</a:t>
          </a:r>
        </a:p>
      </dgm:t>
    </dgm:pt>
    <dgm:pt modelId="{D07777A1-AA59-4AF0-819F-B8758FD2211E}" type="parTrans" cxnId="{F55CDDCE-66A3-42E9-9B6E-04A1C04FD772}">
      <dgm:prSet/>
      <dgm:spPr>
        <a:ln>
          <a:solidFill>
            <a:schemeClr val="tx1"/>
          </a:solidFill>
        </a:ln>
      </dgm:spPr>
      <dgm:t>
        <a:bodyPr/>
        <a:lstStyle/>
        <a:p>
          <a:endParaRPr lang="en-US" sz="1800"/>
        </a:p>
      </dgm:t>
    </dgm:pt>
    <dgm:pt modelId="{C74C829F-D697-495D-A42E-B7CA43D19102}" type="sibTrans" cxnId="{F55CDDCE-66A3-42E9-9B6E-04A1C04FD772}">
      <dgm:prSet/>
      <dgm:spPr/>
      <dgm:t>
        <a:bodyPr/>
        <a:lstStyle/>
        <a:p>
          <a:endParaRPr lang="en-US" sz="1800"/>
        </a:p>
      </dgm:t>
    </dgm:pt>
    <dgm:pt modelId="{7898C957-E214-4BF8-80B4-82D363BA1D58}">
      <dgm:prSet phldrT="[Text]" custT="1"/>
      <dgm:spPr>
        <a:solidFill>
          <a:schemeClr val="tx1"/>
        </a:solidFill>
      </dgm:spPr>
      <dgm:t>
        <a:bodyPr/>
        <a:lstStyle/>
        <a:p>
          <a:r>
            <a:rPr lang="en-US" sz="1800" dirty="0"/>
            <a:t>Cluster 3</a:t>
          </a:r>
        </a:p>
      </dgm:t>
    </dgm:pt>
    <dgm:pt modelId="{D4E51387-0DF6-4FF0-9C02-ABAF5728D4DA}" type="parTrans" cxnId="{63E4F43F-7EAE-41C1-988D-54D981D8A2DA}">
      <dgm:prSet/>
      <dgm:spPr>
        <a:ln>
          <a:solidFill>
            <a:schemeClr val="tx1"/>
          </a:solidFill>
        </a:ln>
      </dgm:spPr>
      <dgm:t>
        <a:bodyPr/>
        <a:lstStyle/>
        <a:p>
          <a:endParaRPr lang="en-US" sz="1800"/>
        </a:p>
      </dgm:t>
    </dgm:pt>
    <dgm:pt modelId="{B98B0EAB-7F22-465C-819C-11AFA39F0E5D}" type="sibTrans" cxnId="{63E4F43F-7EAE-41C1-988D-54D981D8A2DA}">
      <dgm:prSet/>
      <dgm:spPr/>
      <dgm:t>
        <a:bodyPr/>
        <a:lstStyle/>
        <a:p>
          <a:endParaRPr lang="en-US" sz="1800"/>
        </a:p>
      </dgm:t>
    </dgm:pt>
    <dgm:pt modelId="{65600842-1A9D-4C90-A069-EA433853D5E8}">
      <dgm:prSet phldrT="[Text]" custT="1"/>
      <dgm:spPr>
        <a:solidFill>
          <a:schemeClr val="tx1"/>
        </a:solidFill>
      </dgm:spPr>
      <dgm:t>
        <a:bodyPr/>
        <a:lstStyle/>
        <a:p>
          <a:r>
            <a:rPr lang="en-US" sz="1800" dirty="0"/>
            <a:t>Cluster 4</a:t>
          </a:r>
        </a:p>
      </dgm:t>
    </dgm:pt>
    <dgm:pt modelId="{AA841DAD-BD44-4499-846A-E986E0BA1D47}" type="parTrans" cxnId="{2BF09ECB-116E-4433-A584-012A6338BCD2}">
      <dgm:prSet/>
      <dgm:spPr>
        <a:ln>
          <a:solidFill>
            <a:schemeClr val="tx1"/>
          </a:solidFill>
        </a:ln>
      </dgm:spPr>
      <dgm:t>
        <a:bodyPr/>
        <a:lstStyle/>
        <a:p>
          <a:endParaRPr lang="en-US" sz="1800"/>
        </a:p>
      </dgm:t>
    </dgm:pt>
    <dgm:pt modelId="{1A4EE3B0-8932-46B7-A829-8516C3A507B5}" type="sibTrans" cxnId="{2BF09ECB-116E-4433-A584-012A6338BCD2}">
      <dgm:prSet/>
      <dgm:spPr/>
      <dgm:t>
        <a:bodyPr/>
        <a:lstStyle/>
        <a:p>
          <a:endParaRPr lang="en-US" sz="1800"/>
        </a:p>
      </dgm:t>
    </dgm:pt>
    <dgm:pt modelId="{D17C507E-941C-4FAD-BD05-7A672D888A60}">
      <dgm:prSet phldrT="[Text]" custT="1"/>
      <dgm:spPr>
        <a:solidFill>
          <a:schemeClr val="tx1"/>
        </a:solidFill>
      </dgm:spPr>
      <dgm:t>
        <a:bodyPr/>
        <a:lstStyle/>
        <a:p>
          <a:r>
            <a:rPr lang="en-US" sz="1800" dirty="0"/>
            <a:t>Cluster 6</a:t>
          </a:r>
        </a:p>
      </dgm:t>
    </dgm:pt>
    <dgm:pt modelId="{75E43F9C-81F8-42D0-B7D6-0755A6622A30}" type="parTrans" cxnId="{8F59BB33-A671-4C55-ABFC-C44A2B0A0D8A}">
      <dgm:prSet/>
      <dgm:spPr>
        <a:ln>
          <a:solidFill>
            <a:schemeClr val="tx1"/>
          </a:solidFill>
        </a:ln>
      </dgm:spPr>
      <dgm:t>
        <a:bodyPr/>
        <a:lstStyle/>
        <a:p>
          <a:endParaRPr lang="en-US" sz="1800"/>
        </a:p>
      </dgm:t>
    </dgm:pt>
    <dgm:pt modelId="{6241D984-8D5F-4F76-B63C-CCA2B681B02D}" type="sibTrans" cxnId="{8F59BB33-A671-4C55-ABFC-C44A2B0A0D8A}">
      <dgm:prSet/>
      <dgm:spPr/>
      <dgm:t>
        <a:bodyPr/>
        <a:lstStyle/>
        <a:p>
          <a:endParaRPr lang="en-US" sz="1800"/>
        </a:p>
      </dgm:t>
    </dgm:pt>
    <dgm:pt modelId="{259240F9-94B5-4FD4-B14E-AE4533BA3D09}">
      <dgm:prSet phldrT="[Text]" custT="1"/>
      <dgm:spPr>
        <a:solidFill>
          <a:schemeClr val="tx1"/>
        </a:solidFill>
      </dgm:spPr>
      <dgm:t>
        <a:bodyPr/>
        <a:lstStyle/>
        <a:p>
          <a:r>
            <a:rPr lang="en-US" sz="1800" dirty="0"/>
            <a:t>Cluster 7</a:t>
          </a:r>
        </a:p>
      </dgm:t>
    </dgm:pt>
    <dgm:pt modelId="{6FA5B235-261A-4CA5-8755-29B5D0B1ACC1}" type="parTrans" cxnId="{B6C653B6-504C-4623-9201-739B82133E69}">
      <dgm:prSet/>
      <dgm:spPr>
        <a:ln>
          <a:solidFill>
            <a:schemeClr val="tx1"/>
          </a:solidFill>
        </a:ln>
      </dgm:spPr>
      <dgm:t>
        <a:bodyPr/>
        <a:lstStyle/>
        <a:p>
          <a:endParaRPr lang="en-US" sz="1800"/>
        </a:p>
      </dgm:t>
    </dgm:pt>
    <dgm:pt modelId="{F90941C2-191F-4179-9915-A9431736C81F}" type="sibTrans" cxnId="{B6C653B6-504C-4623-9201-739B82133E69}">
      <dgm:prSet/>
      <dgm:spPr/>
      <dgm:t>
        <a:bodyPr/>
        <a:lstStyle/>
        <a:p>
          <a:endParaRPr lang="en-US" sz="1800"/>
        </a:p>
      </dgm:t>
    </dgm:pt>
    <dgm:pt modelId="{9F1979F6-43FA-4272-B110-BFD7EAB239A2}" type="pres">
      <dgm:prSet presAssocID="{924E3BC1-0ECF-4034-85CF-A1609559FAD8}" presName="mainComposite" presStyleCnt="0">
        <dgm:presLayoutVars>
          <dgm:chPref val="1"/>
          <dgm:dir/>
          <dgm:animOne val="branch"/>
          <dgm:animLvl val="lvl"/>
          <dgm:resizeHandles val="exact"/>
        </dgm:presLayoutVars>
      </dgm:prSet>
      <dgm:spPr/>
    </dgm:pt>
    <dgm:pt modelId="{11CA802D-EBFC-4420-8BBD-E864AA27E74B}" type="pres">
      <dgm:prSet presAssocID="{924E3BC1-0ECF-4034-85CF-A1609559FAD8}" presName="hierFlow" presStyleCnt="0"/>
      <dgm:spPr/>
    </dgm:pt>
    <dgm:pt modelId="{C4DA2A85-ADDC-4F3E-8073-035FC31E829A}" type="pres">
      <dgm:prSet presAssocID="{924E3BC1-0ECF-4034-85CF-A1609559FAD8}" presName="hierChild1" presStyleCnt="0">
        <dgm:presLayoutVars>
          <dgm:chPref val="1"/>
          <dgm:animOne val="branch"/>
          <dgm:animLvl val="lvl"/>
        </dgm:presLayoutVars>
      </dgm:prSet>
      <dgm:spPr/>
    </dgm:pt>
    <dgm:pt modelId="{3C992F62-938B-4603-9C71-814235C8C935}" type="pres">
      <dgm:prSet presAssocID="{1C75041A-5E0A-4446-99A7-B1348CC6FC91}" presName="Name14" presStyleCnt="0"/>
      <dgm:spPr/>
    </dgm:pt>
    <dgm:pt modelId="{244BBD20-F09A-418F-943A-B168AD278C1E}" type="pres">
      <dgm:prSet presAssocID="{1C75041A-5E0A-4446-99A7-B1348CC6FC91}" presName="level1Shape" presStyleLbl="node0" presStyleIdx="0" presStyleCnt="1">
        <dgm:presLayoutVars>
          <dgm:chPref val="3"/>
        </dgm:presLayoutVars>
      </dgm:prSet>
      <dgm:spPr/>
    </dgm:pt>
    <dgm:pt modelId="{6CEA284E-A49B-4FFE-BE9E-B1B071075346}" type="pres">
      <dgm:prSet presAssocID="{1C75041A-5E0A-4446-99A7-B1348CC6FC91}" presName="hierChild2" presStyleCnt="0"/>
      <dgm:spPr/>
    </dgm:pt>
    <dgm:pt modelId="{209ABC47-CF0B-4427-A3DC-473658AA8DA8}" type="pres">
      <dgm:prSet presAssocID="{482A6EF5-54B5-4143-A648-A9D47F854BCD}" presName="Name19" presStyleLbl="parChTrans1D2" presStyleIdx="0" presStyleCnt="2"/>
      <dgm:spPr/>
    </dgm:pt>
    <dgm:pt modelId="{50B701EE-2F70-4559-98A1-4485133C9037}" type="pres">
      <dgm:prSet presAssocID="{74B9F9C1-A983-4FB4-87BD-13E90ECB19CD}" presName="Name21" presStyleCnt="0"/>
      <dgm:spPr/>
    </dgm:pt>
    <dgm:pt modelId="{A1AE941F-DCFC-4756-8351-EC8225AA4A70}" type="pres">
      <dgm:prSet presAssocID="{74B9F9C1-A983-4FB4-87BD-13E90ECB19CD}" presName="level2Shape" presStyleLbl="node2" presStyleIdx="0" presStyleCnt="2"/>
      <dgm:spPr/>
    </dgm:pt>
    <dgm:pt modelId="{A328A3AA-6283-42FA-9DAD-54153ED35BE2}" type="pres">
      <dgm:prSet presAssocID="{74B9F9C1-A983-4FB4-87BD-13E90ECB19CD}" presName="hierChild3" presStyleCnt="0"/>
      <dgm:spPr/>
    </dgm:pt>
    <dgm:pt modelId="{9966DEA3-DC2B-463A-BBD7-5900336B3D64}" type="pres">
      <dgm:prSet presAssocID="{D4E51387-0DF6-4FF0-9C02-ABAF5728D4DA}" presName="Name19" presStyleLbl="parChTrans1D3" presStyleIdx="0" presStyleCnt="4"/>
      <dgm:spPr/>
    </dgm:pt>
    <dgm:pt modelId="{D6816F69-70B4-44C3-9B71-3F438780A580}" type="pres">
      <dgm:prSet presAssocID="{7898C957-E214-4BF8-80B4-82D363BA1D58}" presName="Name21" presStyleCnt="0"/>
      <dgm:spPr/>
    </dgm:pt>
    <dgm:pt modelId="{4017C039-90D3-4328-BD74-147FFA143FC4}" type="pres">
      <dgm:prSet presAssocID="{7898C957-E214-4BF8-80B4-82D363BA1D58}" presName="level2Shape" presStyleLbl="node3" presStyleIdx="0" presStyleCnt="4"/>
      <dgm:spPr/>
    </dgm:pt>
    <dgm:pt modelId="{0F1A5AA7-7473-46D6-9E66-C203698BBAFF}" type="pres">
      <dgm:prSet presAssocID="{7898C957-E214-4BF8-80B4-82D363BA1D58}" presName="hierChild3" presStyleCnt="0"/>
      <dgm:spPr/>
    </dgm:pt>
    <dgm:pt modelId="{3147F18F-2615-4EBC-95E0-5DF374D0A896}" type="pres">
      <dgm:prSet presAssocID="{AA841DAD-BD44-4499-846A-E986E0BA1D47}" presName="Name19" presStyleLbl="parChTrans1D3" presStyleIdx="1" presStyleCnt="4"/>
      <dgm:spPr/>
    </dgm:pt>
    <dgm:pt modelId="{239D88C0-BC52-42E1-8F06-C444BB943EE1}" type="pres">
      <dgm:prSet presAssocID="{65600842-1A9D-4C90-A069-EA433853D5E8}" presName="Name21" presStyleCnt="0"/>
      <dgm:spPr/>
    </dgm:pt>
    <dgm:pt modelId="{266BA7C7-0FB0-4DA2-883F-0BC2904AA348}" type="pres">
      <dgm:prSet presAssocID="{65600842-1A9D-4C90-A069-EA433853D5E8}" presName="level2Shape" presStyleLbl="node3" presStyleIdx="1" presStyleCnt="4"/>
      <dgm:spPr/>
    </dgm:pt>
    <dgm:pt modelId="{44BCB070-CAE5-467B-9E45-06118BFA4DBA}" type="pres">
      <dgm:prSet presAssocID="{65600842-1A9D-4C90-A069-EA433853D5E8}" presName="hierChild3" presStyleCnt="0"/>
      <dgm:spPr/>
    </dgm:pt>
    <dgm:pt modelId="{724B1935-325B-4453-B6B0-765CFB4478B4}" type="pres">
      <dgm:prSet presAssocID="{D07777A1-AA59-4AF0-819F-B8758FD2211E}" presName="Name19" presStyleLbl="parChTrans1D2" presStyleIdx="1" presStyleCnt="2"/>
      <dgm:spPr/>
    </dgm:pt>
    <dgm:pt modelId="{6934E1D1-4741-429A-8C33-863C66DCF412}" type="pres">
      <dgm:prSet presAssocID="{10EC076E-C85E-43C5-BBEB-23335B208302}" presName="Name21" presStyleCnt="0"/>
      <dgm:spPr/>
    </dgm:pt>
    <dgm:pt modelId="{1A248FA5-468D-4375-922F-B6CC3311D09F}" type="pres">
      <dgm:prSet presAssocID="{10EC076E-C85E-43C5-BBEB-23335B208302}" presName="level2Shape" presStyleLbl="node2" presStyleIdx="1" presStyleCnt="2"/>
      <dgm:spPr/>
    </dgm:pt>
    <dgm:pt modelId="{3E81F82E-1643-4CA0-B65E-CB9CD1A9254C}" type="pres">
      <dgm:prSet presAssocID="{10EC076E-C85E-43C5-BBEB-23335B208302}" presName="hierChild3" presStyleCnt="0"/>
      <dgm:spPr/>
    </dgm:pt>
    <dgm:pt modelId="{5968F1A8-444E-4D2B-8349-B58931BCFB24}" type="pres">
      <dgm:prSet presAssocID="{75E43F9C-81F8-42D0-B7D6-0755A6622A30}" presName="Name19" presStyleLbl="parChTrans1D3" presStyleIdx="2" presStyleCnt="4"/>
      <dgm:spPr/>
    </dgm:pt>
    <dgm:pt modelId="{DE939B96-B9E9-416A-8BBD-174B88F3E175}" type="pres">
      <dgm:prSet presAssocID="{D17C507E-941C-4FAD-BD05-7A672D888A60}" presName="Name21" presStyleCnt="0"/>
      <dgm:spPr/>
    </dgm:pt>
    <dgm:pt modelId="{C81FDD6B-F256-4F5D-83DD-681C44EC7EDC}" type="pres">
      <dgm:prSet presAssocID="{D17C507E-941C-4FAD-BD05-7A672D888A60}" presName="level2Shape" presStyleLbl="node3" presStyleIdx="2" presStyleCnt="4"/>
      <dgm:spPr/>
    </dgm:pt>
    <dgm:pt modelId="{805D1317-009C-4502-93E0-0B4A942038C4}" type="pres">
      <dgm:prSet presAssocID="{D17C507E-941C-4FAD-BD05-7A672D888A60}" presName="hierChild3" presStyleCnt="0"/>
      <dgm:spPr/>
    </dgm:pt>
    <dgm:pt modelId="{0017DA39-CE58-4DBF-895E-BF94152F73D7}" type="pres">
      <dgm:prSet presAssocID="{6FA5B235-261A-4CA5-8755-29B5D0B1ACC1}" presName="Name19" presStyleLbl="parChTrans1D3" presStyleIdx="3" presStyleCnt="4"/>
      <dgm:spPr/>
    </dgm:pt>
    <dgm:pt modelId="{5C31257A-90A4-43FB-A4D2-A82388A0ABF3}" type="pres">
      <dgm:prSet presAssocID="{259240F9-94B5-4FD4-B14E-AE4533BA3D09}" presName="Name21" presStyleCnt="0"/>
      <dgm:spPr/>
    </dgm:pt>
    <dgm:pt modelId="{BBA08886-6DE9-4937-9F86-8C4B4B1CFAEC}" type="pres">
      <dgm:prSet presAssocID="{259240F9-94B5-4FD4-B14E-AE4533BA3D09}" presName="level2Shape" presStyleLbl="node3" presStyleIdx="3" presStyleCnt="4"/>
      <dgm:spPr/>
    </dgm:pt>
    <dgm:pt modelId="{A837ADCB-729A-4840-A061-AA4A51486AEF}" type="pres">
      <dgm:prSet presAssocID="{259240F9-94B5-4FD4-B14E-AE4533BA3D09}" presName="hierChild3" presStyleCnt="0"/>
      <dgm:spPr/>
    </dgm:pt>
    <dgm:pt modelId="{358833D5-F5E2-465E-A280-0B3A85A6CED5}" type="pres">
      <dgm:prSet presAssocID="{924E3BC1-0ECF-4034-85CF-A1609559FAD8}" presName="bgShapesFlow" presStyleCnt="0"/>
      <dgm:spPr/>
    </dgm:pt>
  </dgm:ptLst>
  <dgm:cxnLst>
    <dgm:cxn modelId="{EE9F0801-40FE-4572-940B-0828C5590D56}" srcId="{924E3BC1-0ECF-4034-85CF-A1609559FAD8}" destId="{1C75041A-5E0A-4446-99A7-B1348CC6FC91}" srcOrd="0" destOrd="0" parTransId="{E3E90C5D-13C9-49A2-A25F-49206CD7DE8D}" sibTransId="{B107CA9F-E7FA-4E6E-A8E4-4C4AC43AA3EE}"/>
    <dgm:cxn modelId="{C67EC407-3D44-45ED-BEEE-1AE0184967B9}" type="presOf" srcId="{D17C507E-941C-4FAD-BD05-7A672D888A60}" destId="{C81FDD6B-F256-4F5D-83DD-681C44EC7EDC}" srcOrd="0" destOrd="0" presId="urn:microsoft.com/office/officeart/2005/8/layout/hierarchy6"/>
    <dgm:cxn modelId="{8F59BB33-A671-4C55-ABFC-C44A2B0A0D8A}" srcId="{10EC076E-C85E-43C5-BBEB-23335B208302}" destId="{D17C507E-941C-4FAD-BD05-7A672D888A60}" srcOrd="0" destOrd="0" parTransId="{75E43F9C-81F8-42D0-B7D6-0755A6622A30}" sibTransId="{6241D984-8D5F-4F76-B63C-CCA2B681B02D}"/>
    <dgm:cxn modelId="{FE05F23F-000B-4666-B12E-FD5E8F3CC899}" type="presOf" srcId="{65600842-1A9D-4C90-A069-EA433853D5E8}" destId="{266BA7C7-0FB0-4DA2-883F-0BC2904AA348}" srcOrd="0" destOrd="0" presId="urn:microsoft.com/office/officeart/2005/8/layout/hierarchy6"/>
    <dgm:cxn modelId="{63E4F43F-7EAE-41C1-988D-54D981D8A2DA}" srcId="{74B9F9C1-A983-4FB4-87BD-13E90ECB19CD}" destId="{7898C957-E214-4BF8-80B4-82D363BA1D58}" srcOrd="0" destOrd="0" parTransId="{D4E51387-0DF6-4FF0-9C02-ABAF5728D4DA}" sibTransId="{B98B0EAB-7F22-465C-819C-11AFA39F0E5D}"/>
    <dgm:cxn modelId="{B99CCE47-5E61-4308-ADEB-24B0EB18FEA6}" type="presOf" srcId="{7898C957-E214-4BF8-80B4-82D363BA1D58}" destId="{4017C039-90D3-4328-BD74-147FFA143FC4}" srcOrd="0" destOrd="0" presId="urn:microsoft.com/office/officeart/2005/8/layout/hierarchy6"/>
    <dgm:cxn modelId="{1ECC8649-F992-4BAB-9100-F1E045D25483}" type="presOf" srcId="{D4E51387-0DF6-4FF0-9C02-ABAF5728D4DA}" destId="{9966DEA3-DC2B-463A-BBD7-5900336B3D64}" srcOrd="0" destOrd="0" presId="urn:microsoft.com/office/officeart/2005/8/layout/hierarchy6"/>
    <dgm:cxn modelId="{1179656B-73B0-4231-AAC1-48632D01ECA4}" type="presOf" srcId="{482A6EF5-54B5-4143-A648-A9D47F854BCD}" destId="{209ABC47-CF0B-4427-A3DC-473658AA8DA8}" srcOrd="0" destOrd="0" presId="urn:microsoft.com/office/officeart/2005/8/layout/hierarchy6"/>
    <dgm:cxn modelId="{FECE4570-8D12-4550-96FC-04EE3318611A}" type="presOf" srcId="{74B9F9C1-A983-4FB4-87BD-13E90ECB19CD}" destId="{A1AE941F-DCFC-4756-8351-EC8225AA4A70}" srcOrd="0" destOrd="0" presId="urn:microsoft.com/office/officeart/2005/8/layout/hierarchy6"/>
    <dgm:cxn modelId="{7B574C59-B7FD-41FB-9BF8-EDAEA2D289BC}" type="presOf" srcId="{1C75041A-5E0A-4446-99A7-B1348CC6FC91}" destId="{244BBD20-F09A-418F-943A-B168AD278C1E}" srcOrd="0" destOrd="0" presId="urn:microsoft.com/office/officeart/2005/8/layout/hierarchy6"/>
    <dgm:cxn modelId="{5FC1F499-53F7-46B9-8476-C4C82238035B}" srcId="{1C75041A-5E0A-4446-99A7-B1348CC6FC91}" destId="{74B9F9C1-A983-4FB4-87BD-13E90ECB19CD}" srcOrd="0" destOrd="0" parTransId="{482A6EF5-54B5-4143-A648-A9D47F854BCD}" sibTransId="{3255E1A9-F6D6-4400-85E8-E7CC218D3111}"/>
    <dgm:cxn modelId="{55785FAB-E00D-400F-A5F7-49205F658D52}" type="presOf" srcId="{6FA5B235-261A-4CA5-8755-29B5D0B1ACC1}" destId="{0017DA39-CE58-4DBF-895E-BF94152F73D7}" srcOrd="0" destOrd="0" presId="urn:microsoft.com/office/officeart/2005/8/layout/hierarchy6"/>
    <dgm:cxn modelId="{B6C653B6-504C-4623-9201-739B82133E69}" srcId="{10EC076E-C85E-43C5-BBEB-23335B208302}" destId="{259240F9-94B5-4FD4-B14E-AE4533BA3D09}" srcOrd="1" destOrd="0" parTransId="{6FA5B235-261A-4CA5-8755-29B5D0B1ACC1}" sibTransId="{F90941C2-191F-4179-9915-A9431736C81F}"/>
    <dgm:cxn modelId="{7F98DEBE-1AE7-4AB3-B656-7DFAA120A6EA}" type="presOf" srcId="{259240F9-94B5-4FD4-B14E-AE4533BA3D09}" destId="{BBA08886-6DE9-4937-9F86-8C4B4B1CFAEC}" srcOrd="0" destOrd="0" presId="urn:microsoft.com/office/officeart/2005/8/layout/hierarchy6"/>
    <dgm:cxn modelId="{FE281BC7-0359-44EF-B37D-492382D84029}" type="presOf" srcId="{AA841DAD-BD44-4499-846A-E986E0BA1D47}" destId="{3147F18F-2615-4EBC-95E0-5DF374D0A896}" srcOrd="0" destOrd="0" presId="urn:microsoft.com/office/officeart/2005/8/layout/hierarchy6"/>
    <dgm:cxn modelId="{2BF09ECB-116E-4433-A584-012A6338BCD2}" srcId="{74B9F9C1-A983-4FB4-87BD-13E90ECB19CD}" destId="{65600842-1A9D-4C90-A069-EA433853D5E8}" srcOrd="1" destOrd="0" parTransId="{AA841DAD-BD44-4499-846A-E986E0BA1D47}" sibTransId="{1A4EE3B0-8932-46B7-A829-8516C3A507B5}"/>
    <dgm:cxn modelId="{F55CDDCE-66A3-42E9-9B6E-04A1C04FD772}" srcId="{1C75041A-5E0A-4446-99A7-B1348CC6FC91}" destId="{10EC076E-C85E-43C5-BBEB-23335B208302}" srcOrd="1" destOrd="0" parTransId="{D07777A1-AA59-4AF0-819F-B8758FD2211E}" sibTransId="{C74C829F-D697-495D-A42E-B7CA43D19102}"/>
    <dgm:cxn modelId="{B61181D2-B95C-46D3-AE0D-6B68243F56DA}" type="presOf" srcId="{75E43F9C-81F8-42D0-B7D6-0755A6622A30}" destId="{5968F1A8-444E-4D2B-8349-B58931BCFB24}" srcOrd="0" destOrd="0" presId="urn:microsoft.com/office/officeart/2005/8/layout/hierarchy6"/>
    <dgm:cxn modelId="{00B44EE3-2609-4ABC-9821-20B7F9D1C367}" type="presOf" srcId="{D07777A1-AA59-4AF0-819F-B8758FD2211E}" destId="{724B1935-325B-4453-B6B0-765CFB4478B4}" srcOrd="0" destOrd="0" presId="urn:microsoft.com/office/officeart/2005/8/layout/hierarchy6"/>
    <dgm:cxn modelId="{BF1434E9-80A8-465E-9599-C810AE6AC39B}" type="presOf" srcId="{924E3BC1-0ECF-4034-85CF-A1609559FAD8}" destId="{9F1979F6-43FA-4272-B110-BFD7EAB239A2}" srcOrd="0" destOrd="0" presId="urn:microsoft.com/office/officeart/2005/8/layout/hierarchy6"/>
    <dgm:cxn modelId="{DA37BCE9-09CB-49F0-8B01-579DBD3230A5}" type="presOf" srcId="{10EC076E-C85E-43C5-BBEB-23335B208302}" destId="{1A248FA5-468D-4375-922F-B6CC3311D09F}" srcOrd="0" destOrd="0" presId="urn:microsoft.com/office/officeart/2005/8/layout/hierarchy6"/>
    <dgm:cxn modelId="{0C8C2BE6-25DB-4BC7-82D8-BC16AA82F628}" type="presParOf" srcId="{9F1979F6-43FA-4272-B110-BFD7EAB239A2}" destId="{11CA802D-EBFC-4420-8BBD-E864AA27E74B}" srcOrd="0" destOrd="0" presId="urn:microsoft.com/office/officeart/2005/8/layout/hierarchy6"/>
    <dgm:cxn modelId="{5E3DCF63-2110-4C94-9BB8-E4EE95F87E68}" type="presParOf" srcId="{11CA802D-EBFC-4420-8BBD-E864AA27E74B}" destId="{C4DA2A85-ADDC-4F3E-8073-035FC31E829A}" srcOrd="0" destOrd="0" presId="urn:microsoft.com/office/officeart/2005/8/layout/hierarchy6"/>
    <dgm:cxn modelId="{79F251DD-D28A-4A6E-B3D6-DA2E99E267BA}" type="presParOf" srcId="{C4DA2A85-ADDC-4F3E-8073-035FC31E829A}" destId="{3C992F62-938B-4603-9C71-814235C8C935}" srcOrd="0" destOrd="0" presId="urn:microsoft.com/office/officeart/2005/8/layout/hierarchy6"/>
    <dgm:cxn modelId="{3CBA7E5E-305F-4C7E-B6A9-4A9E680E3B2D}" type="presParOf" srcId="{3C992F62-938B-4603-9C71-814235C8C935}" destId="{244BBD20-F09A-418F-943A-B168AD278C1E}" srcOrd="0" destOrd="0" presId="urn:microsoft.com/office/officeart/2005/8/layout/hierarchy6"/>
    <dgm:cxn modelId="{C1D75569-DA70-4354-B424-18EA6EF81BC0}" type="presParOf" srcId="{3C992F62-938B-4603-9C71-814235C8C935}" destId="{6CEA284E-A49B-4FFE-BE9E-B1B071075346}" srcOrd="1" destOrd="0" presId="urn:microsoft.com/office/officeart/2005/8/layout/hierarchy6"/>
    <dgm:cxn modelId="{B5E84823-DF5C-4EF7-8F14-4A47AC5D3569}" type="presParOf" srcId="{6CEA284E-A49B-4FFE-BE9E-B1B071075346}" destId="{209ABC47-CF0B-4427-A3DC-473658AA8DA8}" srcOrd="0" destOrd="0" presId="urn:microsoft.com/office/officeart/2005/8/layout/hierarchy6"/>
    <dgm:cxn modelId="{7A2358D4-49D6-42AF-A8E0-3C91BEB25EE1}" type="presParOf" srcId="{6CEA284E-A49B-4FFE-BE9E-B1B071075346}" destId="{50B701EE-2F70-4559-98A1-4485133C9037}" srcOrd="1" destOrd="0" presId="urn:microsoft.com/office/officeart/2005/8/layout/hierarchy6"/>
    <dgm:cxn modelId="{6FBCAF52-B88B-4236-98B4-E61D8B36C115}" type="presParOf" srcId="{50B701EE-2F70-4559-98A1-4485133C9037}" destId="{A1AE941F-DCFC-4756-8351-EC8225AA4A70}" srcOrd="0" destOrd="0" presId="urn:microsoft.com/office/officeart/2005/8/layout/hierarchy6"/>
    <dgm:cxn modelId="{F204A021-B2F8-4937-AD25-0C033E3FD256}" type="presParOf" srcId="{50B701EE-2F70-4559-98A1-4485133C9037}" destId="{A328A3AA-6283-42FA-9DAD-54153ED35BE2}" srcOrd="1" destOrd="0" presId="urn:microsoft.com/office/officeart/2005/8/layout/hierarchy6"/>
    <dgm:cxn modelId="{E5C25B83-200A-4828-BCFF-6DF0A54D71AE}" type="presParOf" srcId="{A328A3AA-6283-42FA-9DAD-54153ED35BE2}" destId="{9966DEA3-DC2B-463A-BBD7-5900336B3D64}" srcOrd="0" destOrd="0" presId="urn:microsoft.com/office/officeart/2005/8/layout/hierarchy6"/>
    <dgm:cxn modelId="{7B1EAEDF-C457-4240-8DD1-979F78E2FB7B}" type="presParOf" srcId="{A328A3AA-6283-42FA-9DAD-54153ED35BE2}" destId="{D6816F69-70B4-44C3-9B71-3F438780A580}" srcOrd="1" destOrd="0" presId="urn:microsoft.com/office/officeart/2005/8/layout/hierarchy6"/>
    <dgm:cxn modelId="{7E0016FE-6DBF-4CE1-B1BC-B3986975BAEC}" type="presParOf" srcId="{D6816F69-70B4-44C3-9B71-3F438780A580}" destId="{4017C039-90D3-4328-BD74-147FFA143FC4}" srcOrd="0" destOrd="0" presId="urn:microsoft.com/office/officeart/2005/8/layout/hierarchy6"/>
    <dgm:cxn modelId="{72BE91D7-53E1-453A-BD09-285116CF66FD}" type="presParOf" srcId="{D6816F69-70B4-44C3-9B71-3F438780A580}" destId="{0F1A5AA7-7473-46D6-9E66-C203698BBAFF}" srcOrd="1" destOrd="0" presId="urn:microsoft.com/office/officeart/2005/8/layout/hierarchy6"/>
    <dgm:cxn modelId="{88B9919D-BBA5-4C52-8EB8-9B25D9468FCE}" type="presParOf" srcId="{A328A3AA-6283-42FA-9DAD-54153ED35BE2}" destId="{3147F18F-2615-4EBC-95E0-5DF374D0A896}" srcOrd="2" destOrd="0" presId="urn:microsoft.com/office/officeart/2005/8/layout/hierarchy6"/>
    <dgm:cxn modelId="{FADB58D7-B9BF-46D2-A32A-4BB517983C9A}" type="presParOf" srcId="{A328A3AA-6283-42FA-9DAD-54153ED35BE2}" destId="{239D88C0-BC52-42E1-8F06-C444BB943EE1}" srcOrd="3" destOrd="0" presId="urn:microsoft.com/office/officeart/2005/8/layout/hierarchy6"/>
    <dgm:cxn modelId="{0F5ACFD4-B85A-424A-BB3E-AE63ECC16EF5}" type="presParOf" srcId="{239D88C0-BC52-42E1-8F06-C444BB943EE1}" destId="{266BA7C7-0FB0-4DA2-883F-0BC2904AA348}" srcOrd="0" destOrd="0" presId="urn:microsoft.com/office/officeart/2005/8/layout/hierarchy6"/>
    <dgm:cxn modelId="{52A4F221-4EE7-4B5C-9CDF-1B6EADABB1EB}" type="presParOf" srcId="{239D88C0-BC52-42E1-8F06-C444BB943EE1}" destId="{44BCB070-CAE5-467B-9E45-06118BFA4DBA}" srcOrd="1" destOrd="0" presId="urn:microsoft.com/office/officeart/2005/8/layout/hierarchy6"/>
    <dgm:cxn modelId="{ACA4C0A4-7B47-4084-A95A-2B25DBB25C4C}" type="presParOf" srcId="{6CEA284E-A49B-4FFE-BE9E-B1B071075346}" destId="{724B1935-325B-4453-B6B0-765CFB4478B4}" srcOrd="2" destOrd="0" presId="urn:microsoft.com/office/officeart/2005/8/layout/hierarchy6"/>
    <dgm:cxn modelId="{2C098427-E181-44A0-A3EC-1E4B2186A754}" type="presParOf" srcId="{6CEA284E-A49B-4FFE-BE9E-B1B071075346}" destId="{6934E1D1-4741-429A-8C33-863C66DCF412}" srcOrd="3" destOrd="0" presId="urn:microsoft.com/office/officeart/2005/8/layout/hierarchy6"/>
    <dgm:cxn modelId="{28139D64-0F47-45CB-ADB6-BB40DEE7D989}" type="presParOf" srcId="{6934E1D1-4741-429A-8C33-863C66DCF412}" destId="{1A248FA5-468D-4375-922F-B6CC3311D09F}" srcOrd="0" destOrd="0" presId="urn:microsoft.com/office/officeart/2005/8/layout/hierarchy6"/>
    <dgm:cxn modelId="{B70F8ABE-5F05-4C9B-974B-E55C18A62F0F}" type="presParOf" srcId="{6934E1D1-4741-429A-8C33-863C66DCF412}" destId="{3E81F82E-1643-4CA0-B65E-CB9CD1A9254C}" srcOrd="1" destOrd="0" presId="urn:microsoft.com/office/officeart/2005/8/layout/hierarchy6"/>
    <dgm:cxn modelId="{94C708E6-8D00-4421-9950-2E0F9F47C63C}" type="presParOf" srcId="{3E81F82E-1643-4CA0-B65E-CB9CD1A9254C}" destId="{5968F1A8-444E-4D2B-8349-B58931BCFB24}" srcOrd="0" destOrd="0" presId="urn:microsoft.com/office/officeart/2005/8/layout/hierarchy6"/>
    <dgm:cxn modelId="{64193EC2-AA1E-414D-8F8D-E955CA0EC680}" type="presParOf" srcId="{3E81F82E-1643-4CA0-B65E-CB9CD1A9254C}" destId="{DE939B96-B9E9-416A-8BBD-174B88F3E175}" srcOrd="1" destOrd="0" presId="urn:microsoft.com/office/officeart/2005/8/layout/hierarchy6"/>
    <dgm:cxn modelId="{9B9907F5-7EF5-4FF6-A52C-2B15844D7F57}" type="presParOf" srcId="{DE939B96-B9E9-416A-8BBD-174B88F3E175}" destId="{C81FDD6B-F256-4F5D-83DD-681C44EC7EDC}" srcOrd="0" destOrd="0" presId="urn:microsoft.com/office/officeart/2005/8/layout/hierarchy6"/>
    <dgm:cxn modelId="{02C510D5-1EBC-426A-BA13-0A82307AFAF0}" type="presParOf" srcId="{DE939B96-B9E9-416A-8BBD-174B88F3E175}" destId="{805D1317-009C-4502-93E0-0B4A942038C4}" srcOrd="1" destOrd="0" presId="urn:microsoft.com/office/officeart/2005/8/layout/hierarchy6"/>
    <dgm:cxn modelId="{F12C24A3-B37E-4151-9568-521AB90B8A6E}" type="presParOf" srcId="{3E81F82E-1643-4CA0-B65E-CB9CD1A9254C}" destId="{0017DA39-CE58-4DBF-895E-BF94152F73D7}" srcOrd="2" destOrd="0" presId="urn:microsoft.com/office/officeart/2005/8/layout/hierarchy6"/>
    <dgm:cxn modelId="{6441850C-1DC0-4BF4-B3D1-93D88042C5AC}" type="presParOf" srcId="{3E81F82E-1643-4CA0-B65E-CB9CD1A9254C}" destId="{5C31257A-90A4-43FB-A4D2-A82388A0ABF3}" srcOrd="3" destOrd="0" presId="urn:microsoft.com/office/officeart/2005/8/layout/hierarchy6"/>
    <dgm:cxn modelId="{8A8E1988-21E6-44BE-8905-92313F607C29}" type="presParOf" srcId="{5C31257A-90A4-43FB-A4D2-A82388A0ABF3}" destId="{BBA08886-6DE9-4937-9F86-8C4B4B1CFAEC}" srcOrd="0" destOrd="0" presId="urn:microsoft.com/office/officeart/2005/8/layout/hierarchy6"/>
    <dgm:cxn modelId="{804215F2-CEA1-421B-ACE1-3AD231CBC535}" type="presParOf" srcId="{5C31257A-90A4-43FB-A4D2-A82388A0ABF3}" destId="{A837ADCB-729A-4840-A061-AA4A51486AEF}" srcOrd="1" destOrd="0" presId="urn:microsoft.com/office/officeart/2005/8/layout/hierarchy6"/>
    <dgm:cxn modelId="{9A701D03-A9A0-435F-B0AB-C36DDA846110}" type="presParOf" srcId="{9F1979F6-43FA-4272-B110-BFD7EAB239A2}" destId="{358833D5-F5E2-465E-A280-0B3A85A6CED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4BBD20-F09A-418F-943A-B168AD278C1E}">
      <dsp:nvSpPr>
        <dsp:cNvPr id="0" name=""/>
        <dsp:cNvSpPr/>
      </dsp:nvSpPr>
      <dsp:spPr>
        <a:xfrm>
          <a:off x="2370044" y="244231"/>
          <a:ext cx="1213730" cy="809153"/>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Cluster 1</a:t>
          </a:r>
        </a:p>
      </dsp:txBody>
      <dsp:txXfrm>
        <a:off x="2393743" y="267930"/>
        <a:ext cx="1166332" cy="761755"/>
      </dsp:txXfrm>
    </dsp:sp>
    <dsp:sp modelId="{209ABC47-CF0B-4427-A3DC-473658AA8DA8}">
      <dsp:nvSpPr>
        <dsp:cNvPr id="0" name=""/>
        <dsp:cNvSpPr/>
      </dsp:nvSpPr>
      <dsp:spPr>
        <a:xfrm>
          <a:off x="1399060" y="1053385"/>
          <a:ext cx="1577849" cy="323661"/>
        </a:xfrm>
        <a:custGeom>
          <a:avLst/>
          <a:gdLst/>
          <a:ahLst/>
          <a:cxnLst/>
          <a:rect l="0" t="0" r="0" b="0"/>
          <a:pathLst>
            <a:path>
              <a:moveTo>
                <a:pt x="1577849" y="0"/>
              </a:moveTo>
              <a:lnTo>
                <a:pt x="1577849" y="161830"/>
              </a:lnTo>
              <a:lnTo>
                <a:pt x="0" y="161830"/>
              </a:lnTo>
              <a:lnTo>
                <a:pt x="0" y="323661"/>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A1AE941F-DCFC-4756-8351-EC8225AA4A70}">
      <dsp:nvSpPr>
        <dsp:cNvPr id="0" name=""/>
        <dsp:cNvSpPr/>
      </dsp:nvSpPr>
      <dsp:spPr>
        <a:xfrm>
          <a:off x="792195" y="1377046"/>
          <a:ext cx="1213730" cy="809153"/>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Cluster 2</a:t>
          </a:r>
        </a:p>
      </dsp:txBody>
      <dsp:txXfrm>
        <a:off x="815894" y="1400745"/>
        <a:ext cx="1166332" cy="761755"/>
      </dsp:txXfrm>
    </dsp:sp>
    <dsp:sp modelId="{9966DEA3-DC2B-463A-BBD7-5900336B3D64}">
      <dsp:nvSpPr>
        <dsp:cNvPr id="0" name=""/>
        <dsp:cNvSpPr/>
      </dsp:nvSpPr>
      <dsp:spPr>
        <a:xfrm>
          <a:off x="610135" y="2186200"/>
          <a:ext cx="788924" cy="323661"/>
        </a:xfrm>
        <a:custGeom>
          <a:avLst/>
          <a:gdLst/>
          <a:ahLst/>
          <a:cxnLst/>
          <a:rect l="0" t="0" r="0" b="0"/>
          <a:pathLst>
            <a:path>
              <a:moveTo>
                <a:pt x="788924" y="0"/>
              </a:moveTo>
              <a:lnTo>
                <a:pt x="788924" y="161830"/>
              </a:lnTo>
              <a:lnTo>
                <a:pt x="0" y="161830"/>
              </a:lnTo>
              <a:lnTo>
                <a:pt x="0" y="323661"/>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17C039-90D3-4328-BD74-147FFA143FC4}">
      <dsp:nvSpPr>
        <dsp:cNvPr id="0" name=""/>
        <dsp:cNvSpPr/>
      </dsp:nvSpPr>
      <dsp:spPr>
        <a:xfrm>
          <a:off x="3270" y="2509861"/>
          <a:ext cx="1213730" cy="809153"/>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Cluster 3</a:t>
          </a:r>
        </a:p>
      </dsp:txBody>
      <dsp:txXfrm>
        <a:off x="26969" y="2533560"/>
        <a:ext cx="1166332" cy="761755"/>
      </dsp:txXfrm>
    </dsp:sp>
    <dsp:sp modelId="{3147F18F-2615-4EBC-95E0-5DF374D0A896}">
      <dsp:nvSpPr>
        <dsp:cNvPr id="0" name=""/>
        <dsp:cNvSpPr/>
      </dsp:nvSpPr>
      <dsp:spPr>
        <a:xfrm>
          <a:off x="1399060" y="2186200"/>
          <a:ext cx="788924" cy="323661"/>
        </a:xfrm>
        <a:custGeom>
          <a:avLst/>
          <a:gdLst/>
          <a:ahLst/>
          <a:cxnLst/>
          <a:rect l="0" t="0" r="0" b="0"/>
          <a:pathLst>
            <a:path>
              <a:moveTo>
                <a:pt x="0" y="0"/>
              </a:moveTo>
              <a:lnTo>
                <a:pt x="0" y="161830"/>
              </a:lnTo>
              <a:lnTo>
                <a:pt x="788924" y="161830"/>
              </a:lnTo>
              <a:lnTo>
                <a:pt x="788924" y="323661"/>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266BA7C7-0FB0-4DA2-883F-0BC2904AA348}">
      <dsp:nvSpPr>
        <dsp:cNvPr id="0" name=""/>
        <dsp:cNvSpPr/>
      </dsp:nvSpPr>
      <dsp:spPr>
        <a:xfrm>
          <a:off x="1581119" y="2509861"/>
          <a:ext cx="1213730" cy="809153"/>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Cluster 4</a:t>
          </a:r>
        </a:p>
      </dsp:txBody>
      <dsp:txXfrm>
        <a:off x="1604818" y="2533560"/>
        <a:ext cx="1166332" cy="761755"/>
      </dsp:txXfrm>
    </dsp:sp>
    <dsp:sp modelId="{724B1935-325B-4453-B6B0-765CFB4478B4}">
      <dsp:nvSpPr>
        <dsp:cNvPr id="0" name=""/>
        <dsp:cNvSpPr/>
      </dsp:nvSpPr>
      <dsp:spPr>
        <a:xfrm>
          <a:off x="2976909" y="1053385"/>
          <a:ext cx="1577849" cy="323661"/>
        </a:xfrm>
        <a:custGeom>
          <a:avLst/>
          <a:gdLst/>
          <a:ahLst/>
          <a:cxnLst/>
          <a:rect l="0" t="0" r="0" b="0"/>
          <a:pathLst>
            <a:path>
              <a:moveTo>
                <a:pt x="0" y="0"/>
              </a:moveTo>
              <a:lnTo>
                <a:pt x="0" y="161830"/>
              </a:lnTo>
              <a:lnTo>
                <a:pt x="1577849" y="161830"/>
              </a:lnTo>
              <a:lnTo>
                <a:pt x="1577849" y="323661"/>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1A248FA5-468D-4375-922F-B6CC3311D09F}">
      <dsp:nvSpPr>
        <dsp:cNvPr id="0" name=""/>
        <dsp:cNvSpPr/>
      </dsp:nvSpPr>
      <dsp:spPr>
        <a:xfrm>
          <a:off x="3947893" y="1377046"/>
          <a:ext cx="1213730" cy="809153"/>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Cluster 5</a:t>
          </a:r>
        </a:p>
      </dsp:txBody>
      <dsp:txXfrm>
        <a:off x="3971592" y="1400745"/>
        <a:ext cx="1166332" cy="761755"/>
      </dsp:txXfrm>
    </dsp:sp>
    <dsp:sp modelId="{5968F1A8-444E-4D2B-8349-B58931BCFB24}">
      <dsp:nvSpPr>
        <dsp:cNvPr id="0" name=""/>
        <dsp:cNvSpPr/>
      </dsp:nvSpPr>
      <dsp:spPr>
        <a:xfrm>
          <a:off x="3765834" y="2186200"/>
          <a:ext cx="788924" cy="323661"/>
        </a:xfrm>
        <a:custGeom>
          <a:avLst/>
          <a:gdLst/>
          <a:ahLst/>
          <a:cxnLst/>
          <a:rect l="0" t="0" r="0" b="0"/>
          <a:pathLst>
            <a:path>
              <a:moveTo>
                <a:pt x="788924" y="0"/>
              </a:moveTo>
              <a:lnTo>
                <a:pt x="788924" y="161830"/>
              </a:lnTo>
              <a:lnTo>
                <a:pt x="0" y="161830"/>
              </a:lnTo>
              <a:lnTo>
                <a:pt x="0" y="323661"/>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81FDD6B-F256-4F5D-83DD-681C44EC7EDC}">
      <dsp:nvSpPr>
        <dsp:cNvPr id="0" name=""/>
        <dsp:cNvSpPr/>
      </dsp:nvSpPr>
      <dsp:spPr>
        <a:xfrm>
          <a:off x="3158969" y="2509861"/>
          <a:ext cx="1213730" cy="809153"/>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Cluster 6</a:t>
          </a:r>
        </a:p>
      </dsp:txBody>
      <dsp:txXfrm>
        <a:off x="3182668" y="2533560"/>
        <a:ext cx="1166332" cy="761755"/>
      </dsp:txXfrm>
    </dsp:sp>
    <dsp:sp modelId="{0017DA39-CE58-4DBF-895E-BF94152F73D7}">
      <dsp:nvSpPr>
        <dsp:cNvPr id="0" name=""/>
        <dsp:cNvSpPr/>
      </dsp:nvSpPr>
      <dsp:spPr>
        <a:xfrm>
          <a:off x="4554758" y="2186200"/>
          <a:ext cx="788924" cy="323661"/>
        </a:xfrm>
        <a:custGeom>
          <a:avLst/>
          <a:gdLst/>
          <a:ahLst/>
          <a:cxnLst/>
          <a:rect l="0" t="0" r="0" b="0"/>
          <a:pathLst>
            <a:path>
              <a:moveTo>
                <a:pt x="0" y="0"/>
              </a:moveTo>
              <a:lnTo>
                <a:pt x="0" y="161830"/>
              </a:lnTo>
              <a:lnTo>
                <a:pt x="788924" y="161830"/>
              </a:lnTo>
              <a:lnTo>
                <a:pt x="788924" y="323661"/>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BBA08886-6DE9-4937-9F86-8C4B4B1CFAEC}">
      <dsp:nvSpPr>
        <dsp:cNvPr id="0" name=""/>
        <dsp:cNvSpPr/>
      </dsp:nvSpPr>
      <dsp:spPr>
        <a:xfrm>
          <a:off x="4736818" y="2509861"/>
          <a:ext cx="1213730" cy="809153"/>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Cluster 7</a:t>
          </a:r>
        </a:p>
      </dsp:txBody>
      <dsp:txXfrm>
        <a:off x="4760517" y="2533560"/>
        <a:ext cx="1166332" cy="76175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6912"/>
          </a:xfrm>
          <a:prstGeom prst="rect">
            <a:avLst/>
          </a:prstGeom>
        </p:spPr>
        <p:txBody>
          <a:bodyPr vert="horz" lIns="93278" tIns="46639" rIns="93278" bIns="46639" rtlCol="0"/>
          <a:lstStyle>
            <a:lvl1pPr algn="l">
              <a:defRPr sz="1300"/>
            </a:lvl1pPr>
          </a:lstStyle>
          <a:p>
            <a:endParaRPr lang="en-US"/>
          </a:p>
        </p:txBody>
      </p:sp>
      <p:sp>
        <p:nvSpPr>
          <p:cNvPr id="3" name="Date Placeholder 2"/>
          <p:cNvSpPr>
            <a:spLocks noGrp="1"/>
          </p:cNvSpPr>
          <p:nvPr>
            <p:ph type="dt" idx="1"/>
          </p:nvPr>
        </p:nvSpPr>
        <p:spPr>
          <a:xfrm>
            <a:off x="3976333" y="0"/>
            <a:ext cx="3041968" cy="466912"/>
          </a:xfrm>
          <a:prstGeom prst="rect">
            <a:avLst/>
          </a:prstGeom>
        </p:spPr>
        <p:txBody>
          <a:bodyPr vert="horz" lIns="93278" tIns="46639" rIns="93278" bIns="46639" rtlCol="0"/>
          <a:lstStyle>
            <a:lvl1pPr algn="r">
              <a:defRPr sz="1300"/>
            </a:lvl1pPr>
          </a:lstStyle>
          <a:p>
            <a:fld id="{6CB4A304-1BD3-44D0-B5A6-EB43B650A942}" type="datetimeFigureOut">
              <a:rPr lang="en-US" smtClean="0"/>
              <a:t>8/2/2023</a:t>
            </a:fld>
            <a:endParaRPr lang="en-US"/>
          </a:p>
        </p:txBody>
      </p:sp>
      <p:sp>
        <p:nvSpPr>
          <p:cNvPr id="4" name="Slide Image Placeholder 3"/>
          <p:cNvSpPr>
            <a:spLocks noGrp="1" noRot="1" noChangeAspect="1"/>
          </p:cNvSpPr>
          <p:nvPr>
            <p:ph type="sldImg" idx="2"/>
          </p:nvPr>
        </p:nvSpPr>
        <p:spPr>
          <a:xfrm>
            <a:off x="239713" y="639763"/>
            <a:ext cx="6540500" cy="3679825"/>
          </a:xfrm>
          <a:prstGeom prst="rect">
            <a:avLst/>
          </a:prstGeom>
          <a:noFill/>
          <a:ln w="12700">
            <a:solidFill>
              <a:prstClr val="black"/>
            </a:solidFill>
          </a:ln>
        </p:spPr>
        <p:txBody>
          <a:bodyPr vert="horz" lIns="93278" tIns="46639" rIns="93278" bIns="46639" rtlCol="0" anchor="ctr"/>
          <a:lstStyle/>
          <a:p>
            <a:endParaRPr lang="en-US"/>
          </a:p>
        </p:txBody>
      </p:sp>
      <p:sp>
        <p:nvSpPr>
          <p:cNvPr id="5" name="Notes Placeholder 4"/>
          <p:cNvSpPr>
            <a:spLocks noGrp="1"/>
          </p:cNvSpPr>
          <p:nvPr>
            <p:ph type="body" sz="quarter" idx="3"/>
          </p:nvPr>
        </p:nvSpPr>
        <p:spPr>
          <a:xfrm>
            <a:off x="271162" y="4492629"/>
            <a:ext cx="6477600" cy="4173822"/>
          </a:xfrm>
          <a:prstGeom prst="rect">
            <a:avLst/>
          </a:prstGeom>
        </p:spPr>
        <p:txBody>
          <a:bodyPr vert="horz" lIns="93278" tIns="46639" rIns="93278" bIns="4663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014"/>
            <a:ext cx="3041968" cy="466911"/>
          </a:xfrm>
          <a:prstGeom prst="rect">
            <a:avLst/>
          </a:prstGeom>
        </p:spPr>
        <p:txBody>
          <a:bodyPr vert="horz" lIns="93278" tIns="46639" rIns="93278" bIns="46639" rtlCol="0" anchor="b"/>
          <a:lstStyle>
            <a:lvl1pPr algn="l">
              <a:defRPr sz="1300"/>
            </a:lvl1pPr>
          </a:lstStyle>
          <a:p>
            <a:endParaRPr lang="en-US"/>
          </a:p>
        </p:txBody>
      </p:sp>
      <p:sp>
        <p:nvSpPr>
          <p:cNvPr id="7" name="Slide Number Placeholder 6"/>
          <p:cNvSpPr>
            <a:spLocks noGrp="1"/>
          </p:cNvSpPr>
          <p:nvPr>
            <p:ph type="sldNum" sz="quarter" idx="5"/>
          </p:nvPr>
        </p:nvSpPr>
        <p:spPr>
          <a:xfrm>
            <a:off x="3976333" y="8839014"/>
            <a:ext cx="3041968" cy="466911"/>
          </a:xfrm>
          <a:prstGeom prst="rect">
            <a:avLst/>
          </a:prstGeom>
        </p:spPr>
        <p:txBody>
          <a:bodyPr vert="horz" lIns="93278" tIns="46639" rIns="93278" bIns="46639" rtlCol="0" anchor="b"/>
          <a:lstStyle>
            <a:lvl1pPr algn="r">
              <a:defRPr sz="1300"/>
            </a:lvl1pPr>
          </a:lstStyle>
          <a:p>
            <a:fld id="{166493D5-E8D5-4246-B1BE-F60E920D76E5}" type="slidenum">
              <a:rPr lang="en-US" smtClean="0"/>
              <a:t>‹#›</a:t>
            </a:fld>
            <a:endParaRPr lang="en-US"/>
          </a:p>
        </p:txBody>
      </p:sp>
    </p:spTree>
    <p:extLst>
      <p:ext uri="{BB962C8B-B14F-4D97-AF65-F5344CB8AC3E}">
        <p14:creationId xmlns:p14="http://schemas.microsoft.com/office/powerpoint/2010/main" val="3847434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6493D5-E8D5-4246-B1BE-F60E920D76E5}" type="slidenum">
              <a:rPr lang="en-US" smtClean="0"/>
              <a:t>1</a:t>
            </a:fld>
            <a:endParaRPr lang="en-US"/>
          </a:p>
        </p:txBody>
      </p:sp>
    </p:spTree>
    <p:extLst>
      <p:ext uri="{BB962C8B-B14F-4D97-AF65-F5344CB8AC3E}">
        <p14:creationId xmlns:p14="http://schemas.microsoft.com/office/powerpoint/2010/main" val="3446224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While clustering algorithms are specifically designed to find the classes (i.e., groups/clusters) from data without class labels, it is beneficial to learn clustering algorithms using labeled data. By having the class labels (i.e., the “ground truth”) present, it is easy to compare clustering results and understand the various tradeoffs present in cluster analysis (e.g., how different algorithms perform). </a:t>
            </a:r>
          </a:p>
        </p:txBody>
      </p:sp>
      <p:sp>
        <p:nvSpPr>
          <p:cNvPr id="4" name="Slide Number Placeholder 3"/>
          <p:cNvSpPr>
            <a:spLocks noGrp="1"/>
          </p:cNvSpPr>
          <p:nvPr>
            <p:ph type="sldNum" sz="quarter" idx="5"/>
          </p:nvPr>
        </p:nvSpPr>
        <p:spPr/>
        <p:txBody>
          <a:bodyPr/>
          <a:lstStyle/>
          <a:p>
            <a:fld id="{166493D5-E8D5-4246-B1BE-F60E920D76E5}" type="slidenum">
              <a:rPr lang="en-US" smtClean="0"/>
              <a:t>10</a:t>
            </a:fld>
            <a:endParaRPr lang="en-US"/>
          </a:p>
        </p:txBody>
      </p:sp>
    </p:spTree>
    <p:extLst>
      <p:ext uri="{BB962C8B-B14F-4D97-AF65-F5344CB8AC3E}">
        <p14:creationId xmlns:p14="http://schemas.microsoft.com/office/powerpoint/2010/main" val="221072928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Like DBSCAN, the </a:t>
            </a:r>
            <a:r>
              <a:rPr lang="en-US" sz="1100" dirty="0" err="1"/>
              <a:t>NearestNeighbors</a:t>
            </a:r>
            <a:r>
              <a:rPr lang="en-US" sz="1100" dirty="0"/>
              <a:t> class uses Euclidian distance by default (this can be changed if needed). In the output above, the distances object is a </a:t>
            </a:r>
            <a:r>
              <a:rPr lang="en-US" sz="1100" dirty="0" err="1"/>
              <a:t>numpy</a:t>
            </a:r>
            <a:r>
              <a:rPr lang="en-US" sz="1100" dirty="0"/>
              <a:t> array that is a matrix (i.e., a table) of the Euclidian distances of the nearest 5 neighbors for all observations in the dataset. In the case of the iris dataset, the array has dimensions of 150 rows and 5 columns. </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More information on the </a:t>
            </a:r>
            <a:r>
              <a:rPr lang="en-US" sz="1100" dirty="0" err="1"/>
              <a:t>NearestNeighbors</a:t>
            </a:r>
            <a:r>
              <a:rPr lang="en-US" sz="1100" dirty="0"/>
              <a:t> class is available from the online documentation:</a:t>
            </a:r>
          </a:p>
          <a:p>
            <a:pPr marL="0" indent="0">
              <a:buFont typeface="Arial" panose="020B0604020202020204" pitchFamily="34" charset="0"/>
              <a:buNone/>
            </a:pPr>
            <a:endParaRPr lang="en-US" sz="1100" dirty="0"/>
          </a:p>
          <a:p>
            <a:pPr marL="171450" indent="-171450">
              <a:buFont typeface="Arial" panose="020B0604020202020204" pitchFamily="34" charset="0"/>
              <a:buChar char="•"/>
            </a:pPr>
            <a:r>
              <a:rPr lang="en-US" sz="1100" dirty="0"/>
              <a:t>https://scikit-learn.org/stable/modules/generated/sklearn.neighbors.NearestNeighbors.html</a:t>
            </a:r>
          </a:p>
        </p:txBody>
      </p:sp>
      <p:sp>
        <p:nvSpPr>
          <p:cNvPr id="4" name="Slide Number Placeholder 3"/>
          <p:cNvSpPr>
            <a:spLocks noGrp="1"/>
          </p:cNvSpPr>
          <p:nvPr>
            <p:ph type="sldNum" sz="quarter" idx="5"/>
          </p:nvPr>
        </p:nvSpPr>
        <p:spPr/>
        <p:txBody>
          <a:bodyPr/>
          <a:lstStyle/>
          <a:p>
            <a:fld id="{166493D5-E8D5-4246-B1BE-F60E920D76E5}" type="slidenum">
              <a:rPr lang="en-US" smtClean="0"/>
              <a:t>100</a:t>
            </a:fld>
            <a:endParaRPr lang="en-US"/>
          </a:p>
        </p:txBody>
      </p:sp>
    </p:spTree>
    <p:extLst>
      <p:ext uri="{BB962C8B-B14F-4D97-AF65-F5344CB8AC3E}">
        <p14:creationId xmlns:p14="http://schemas.microsoft.com/office/powerpoint/2010/main" val="2494300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101</a:t>
            </a:fld>
            <a:endParaRPr lang="en-US"/>
          </a:p>
        </p:txBody>
      </p:sp>
    </p:spTree>
    <p:extLst>
      <p:ext uri="{BB962C8B-B14F-4D97-AF65-F5344CB8AC3E}">
        <p14:creationId xmlns:p14="http://schemas.microsoft.com/office/powerpoint/2010/main" val="102615320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The above visualization is known as a “k-</a:t>
            </a:r>
            <a:r>
              <a:rPr lang="en-US" sz="1100" dirty="0" err="1"/>
              <a:t>dist</a:t>
            </a:r>
            <a:r>
              <a:rPr lang="en-US" sz="1100" dirty="0"/>
              <a:t> chart” because it plots distance values for a kth nearest neighbor (in this case the 5</a:t>
            </a:r>
            <a:r>
              <a:rPr lang="en-US" sz="1100" baseline="30000" dirty="0"/>
              <a:t>th</a:t>
            </a:r>
            <a:r>
              <a:rPr lang="en-US" sz="1100" dirty="0"/>
              <a:t> nearest neighbor, including the current data point). As with the k-means elbow method, using k-</a:t>
            </a:r>
            <a:r>
              <a:rPr lang="en-US" sz="1100" dirty="0" err="1"/>
              <a:t>dist</a:t>
            </a:r>
            <a:r>
              <a:rPr lang="en-US" sz="1100" dirty="0"/>
              <a:t> charts to find a value for eps is a subjective process. There is no guarantees that the elbow selected is in fact the true optimal value for eps.</a:t>
            </a:r>
          </a:p>
        </p:txBody>
      </p:sp>
      <p:sp>
        <p:nvSpPr>
          <p:cNvPr id="4" name="Slide Number Placeholder 3"/>
          <p:cNvSpPr>
            <a:spLocks noGrp="1"/>
          </p:cNvSpPr>
          <p:nvPr>
            <p:ph type="sldNum" sz="quarter" idx="5"/>
          </p:nvPr>
        </p:nvSpPr>
        <p:spPr/>
        <p:txBody>
          <a:bodyPr/>
          <a:lstStyle/>
          <a:p>
            <a:fld id="{166493D5-E8D5-4246-B1BE-F60E920D76E5}" type="slidenum">
              <a:rPr lang="en-US" smtClean="0"/>
              <a:t>102</a:t>
            </a:fld>
            <a:endParaRPr lang="en-US"/>
          </a:p>
        </p:txBody>
      </p:sp>
    </p:spTree>
    <p:extLst>
      <p:ext uri="{BB962C8B-B14F-4D97-AF65-F5344CB8AC3E}">
        <p14:creationId xmlns:p14="http://schemas.microsoft.com/office/powerpoint/2010/main" val="29683708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NOTE – This code assumes that the iris dataset was loaded using the code from 2 slide previous.</a:t>
            </a:r>
          </a:p>
        </p:txBody>
      </p:sp>
      <p:sp>
        <p:nvSpPr>
          <p:cNvPr id="4" name="Slide Number Placeholder 3"/>
          <p:cNvSpPr>
            <a:spLocks noGrp="1"/>
          </p:cNvSpPr>
          <p:nvPr>
            <p:ph type="sldNum" sz="quarter" idx="5"/>
          </p:nvPr>
        </p:nvSpPr>
        <p:spPr/>
        <p:txBody>
          <a:bodyPr/>
          <a:lstStyle/>
          <a:p>
            <a:fld id="{166493D5-E8D5-4246-B1BE-F60E920D76E5}" type="slidenum">
              <a:rPr lang="en-US" smtClean="0"/>
              <a:t>103</a:t>
            </a:fld>
            <a:endParaRPr lang="en-US"/>
          </a:p>
        </p:txBody>
      </p:sp>
    </p:spTree>
    <p:extLst>
      <p:ext uri="{BB962C8B-B14F-4D97-AF65-F5344CB8AC3E}">
        <p14:creationId xmlns:p14="http://schemas.microsoft.com/office/powerpoint/2010/main" val="30145567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The above clustering is an example of where a density-based technique like DBSCAN might not be the most effective. In the case of the iris dataset, there are too many regions of low density, so DBSCAN finds more clusters than expected and also many noise points (i.e., points with a cluster label of -1). </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In the case of the iris dataset, a complete prototype-based technique like k-means performs much better because the clusters in the data are spherical and force every data point to belong to a cluster.</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It is worthy to note that if the iris dataset had more observations, it is possible that the less dense regions would be “filled in” and allow for DBSCAN to perform better.</a:t>
            </a:r>
          </a:p>
        </p:txBody>
      </p:sp>
      <p:sp>
        <p:nvSpPr>
          <p:cNvPr id="4" name="Slide Number Placeholder 3"/>
          <p:cNvSpPr>
            <a:spLocks noGrp="1"/>
          </p:cNvSpPr>
          <p:nvPr>
            <p:ph type="sldNum" sz="quarter" idx="5"/>
          </p:nvPr>
        </p:nvSpPr>
        <p:spPr/>
        <p:txBody>
          <a:bodyPr/>
          <a:lstStyle/>
          <a:p>
            <a:fld id="{166493D5-E8D5-4246-B1BE-F60E920D76E5}" type="slidenum">
              <a:rPr lang="en-US" smtClean="0"/>
              <a:t>104</a:t>
            </a:fld>
            <a:endParaRPr lang="en-US"/>
          </a:p>
        </p:txBody>
      </p:sp>
    </p:spTree>
    <p:extLst>
      <p:ext uri="{BB962C8B-B14F-4D97-AF65-F5344CB8AC3E}">
        <p14:creationId xmlns:p14="http://schemas.microsoft.com/office/powerpoint/2010/main" val="55094211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105</a:t>
            </a:fld>
            <a:endParaRPr lang="en-US"/>
          </a:p>
        </p:txBody>
      </p:sp>
    </p:spTree>
    <p:extLst>
      <p:ext uri="{BB962C8B-B14F-4D97-AF65-F5344CB8AC3E}">
        <p14:creationId xmlns:p14="http://schemas.microsoft.com/office/powerpoint/2010/main" val="25183409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Here is the easiest way to get going with the lab: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Start Anaconda Navigator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Within Anaconda Navigator, start </a:t>
            </a:r>
            <a:r>
              <a:rPr lang="en-US" sz="1200" dirty="0" err="1"/>
              <a:t>Jupyter</a:t>
            </a:r>
            <a:r>
              <a:rPr lang="en-US" sz="1200" dirty="0"/>
              <a:t> Notebook</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Using the browser, navigate to where the course files are located on your computer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Click on the “Hands-On Lab 3 – </a:t>
            </a:r>
            <a:r>
              <a:rPr lang="en-US" sz="1200" dirty="0" err="1"/>
              <a:t>DBSCAN.ipynb</a:t>
            </a:r>
            <a:r>
              <a:rPr lang="en-US" sz="1200" dirty="0"/>
              <a:t>” listing in the browser window</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p:txBody>
      </p:sp>
      <p:sp>
        <p:nvSpPr>
          <p:cNvPr id="4" name="Slide Number Placeholder 3"/>
          <p:cNvSpPr>
            <a:spLocks noGrp="1"/>
          </p:cNvSpPr>
          <p:nvPr>
            <p:ph type="sldNum" sz="quarter" idx="5"/>
          </p:nvPr>
        </p:nvSpPr>
        <p:spPr/>
        <p:txBody>
          <a:bodyPr/>
          <a:lstStyle/>
          <a:p>
            <a:fld id="{166493D5-E8D5-4246-B1BE-F60E920D76E5}" type="slidenum">
              <a:rPr lang="en-US" smtClean="0"/>
              <a:t>106</a:t>
            </a:fld>
            <a:endParaRPr lang="en-US"/>
          </a:p>
        </p:txBody>
      </p:sp>
    </p:spTree>
    <p:extLst>
      <p:ext uri="{BB962C8B-B14F-4D97-AF65-F5344CB8AC3E}">
        <p14:creationId xmlns:p14="http://schemas.microsoft.com/office/powerpoint/2010/main" val="191342074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107</a:t>
            </a:fld>
            <a:endParaRPr lang="en-US"/>
          </a:p>
        </p:txBody>
      </p:sp>
    </p:spTree>
    <p:extLst>
      <p:ext uri="{BB962C8B-B14F-4D97-AF65-F5344CB8AC3E}">
        <p14:creationId xmlns:p14="http://schemas.microsoft.com/office/powerpoint/2010/main" val="23996536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108</a:t>
            </a:fld>
            <a:endParaRPr lang="en-US"/>
          </a:p>
        </p:txBody>
      </p:sp>
    </p:spTree>
    <p:extLst>
      <p:ext uri="{BB962C8B-B14F-4D97-AF65-F5344CB8AC3E}">
        <p14:creationId xmlns:p14="http://schemas.microsoft.com/office/powerpoint/2010/main" val="118946947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109</a:t>
            </a:fld>
            <a:endParaRPr lang="en-US"/>
          </a:p>
        </p:txBody>
      </p:sp>
    </p:spTree>
    <p:extLst>
      <p:ext uri="{BB962C8B-B14F-4D97-AF65-F5344CB8AC3E}">
        <p14:creationId xmlns:p14="http://schemas.microsoft.com/office/powerpoint/2010/main" val="2857824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More information about scikit-</a:t>
            </a:r>
            <a:r>
              <a:rPr lang="en-US" sz="1100" dirty="0" err="1"/>
              <a:t>learn’s</a:t>
            </a:r>
            <a:r>
              <a:rPr lang="en-US" sz="1100" dirty="0"/>
              <a:t> support for the iris dataset is available via the online documentation:</a:t>
            </a:r>
          </a:p>
          <a:p>
            <a:pPr marL="0" indent="0">
              <a:buFont typeface="Arial" panose="020B0604020202020204" pitchFamily="34" charset="0"/>
              <a:buNone/>
            </a:pPr>
            <a:endParaRPr lang="en-US" sz="1100" dirty="0"/>
          </a:p>
          <a:p>
            <a:pPr marL="171450" indent="-171450">
              <a:buFont typeface="Arial" panose="020B0604020202020204" pitchFamily="34" charset="0"/>
              <a:buChar char="•"/>
            </a:pPr>
            <a:r>
              <a:rPr lang="en-US" sz="1100" dirty="0"/>
              <a:t>https://scikit-learn.org/stable/modules/generated/sklearn.datasets.load_iris.html</a:t>
            </a:r>
          </a:p>
          <a:p>
            <a:pPr marL="171450" indent="-171450">
              <a:buFont typeface="Arial" panose="020B0604020202020204" pitchFamily="34" charset="0"/>
              <a:buChar char="•"/>
            </a:pPr>
            <a:r>
              <a:rPr lang="en-US" sz="1100" dirty="0"/>
              <a:t>https://scikit-learn.org/stable/datasets/toy_dataset.html#iris-dataset</a:t>
            </a:r>
          </a:p>
        </p:txBody>
      </p:sp>
      <p:sp>
        <p:nvSpPr>
          <p:cNvPr id="4" name="Slide Number Placeholder 3"/>
          <p:cNvSpPr>
            <a:spLocks noGrp="1"/>
          </p:cNvSpPr>
          <p:nvPr>
            <p:ph type="sldNum" sz="quarter" idx="5"/>
          </p:nvPr>
        </p:nvSpPr>
        <p:spPr/>
        <p:txBody>
          <a:bodyPr/>
          <a:lstStyle/>
          <a:p>
            <a:fld id="{166493D5-E8D5-4246-B1BE-F60E920D76E5}" type="slidenum">
              <a:rPr lang="en-US" smtClean="0"/>
              <a:t>11</a:t>
            </a:fld>
            <a:endParaRPr lang="en-US"/>
          </a:p>
        </p:txBody>
      </p:sp>
    </p:spTree>
    <p:extLst>
      <p:ext uri="{BB962C8B-B14F-4D97-AF65-F5344CB8AC3E}">
        <p14:creationId xmlns:p14="http://schemas.microsoft.com/office/powerpoint/2010/main" val="46299986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110</a:t>
            </a:fld>
            <a:endParaRPr lang="en-US"/>
          </a:p>
        </p:txBody>
      </p:sp>
    </p:spTree>
    <p:extLst>
      <p:ext uri="{BB962C8B-B14F-4D97-AF65-F5344CB8AC3E}">
        <p14:creationId xmlns:p14="http://schemas.microsoft.com/office/powerpoint/2010/main" val="285434934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As noted previously, the elbow method is subjective. As such, you are actively encouraged to apply your own interpretation to the above curve and experiment with different values of eps.</a:t>
            </a:r>
          </a:p>
        </p:txBody>
      </p:sp>
      <p:sp>
        <p:nvSpPr>
          <p:cNvPr id="4" name="Slide Number Placeholder 3"/>
          <p:cNvSpPr>
            <a:spLocks noGrp="1"/>
          </p:cNvSpPr>
          <p:nvPr>
            <p:ph type="sldNum" sz="quarter" idx="5"/>
          </p:nvPr>
        </p:nvSpPr>
        <p:spPr/>
        <p:txBody>
          <a:bodyPr/>
          <a:lstStyle/>
          <a:p>
            <a:fld id="{166493D5-E8D5-4246-B1BE-F60E920D76E5}" type="slidenum">
              <a:rPr lang="en-US" smtClean="0"/>
              <a:t>111</a:t>
            </a:fld>
            <a:endParaRPr lang="en-US"/>
          </a:p>
        </p:txBody>
      </p:sp>
    </p:spTree>
    <p:extLst>
      <p:ext uri="{BB962C8B-B14F-4D97-AF65-F5344CB8AC3E}">
        <p14:creationId xmlns:p14="http://schemas.microsoft.com/office/powerpoint/2010/main" val="33508342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112</a:t>
            </a:fld>
            <a:endParaRPr lang="en-US"/>
          </a:p>
        </p:txBody>
      </p:sp>
    </p:spTree>
    <p:extLst>
      <p:ext uri="{BB962C8B-B14F-4D97-AF65-F5344CB8AC3E}">
        <p14:creationId xmlns:p14="http://schemas.microsoft.com/office/powerpoint/2010/main" val="260864361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113</a:t>
            </a:fld>
            <a:endParaRPr lang="en-US"/>
          </a:p>
        </p:txBody>
      </p:sp>
    </p:spTree>
    <p:extLst>
      <p:ext uri="{BB962C8B-B14F-4D97-AF65-F5344CB8AC3E}">
        <p14:creationId xmlns:p14="http://schemas.microsoft.com/office/powerpoint/2010/main" val="356328894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Copying and pasting snippets code from previous cells is very commonly done in </a:t>
            </a:r>
            <a:r>
              <a:rPr lang="en-US" sz="1100" dirty="0" err="1"/>
              <a:t>Jupyter</a:t>
            </a:r>
            <a:r>
              <a:rPr lang="en-US" sz="1100" dirty="0"/>
              <a:t> notebooks – especially when you are iterating through a data analysis.</a:t>
            </a:r>
          </a:p>
        </p:txBody>
      </p:sp>
      <p:sp>
        <p:nvSpPr>
          <p:cNvPr id="4" name="Slide Number Placeholder 3"/>
          <p:cNvSpPr>
            <a:spLocks noGrp="1"/>
          </p:cNvSpPr>
          <p:nvPr>
            <p:ph type="sldNum" sz="quarter" idx="5"/>
          </p:nvPr>
        </p:nvSpPr>
        <p:spPr/>
        <p:txBody>
          <a:bodyPr/>
          <a:lstStyle/>
          <a:p>
            <a:fld id="{166493D5-E8D5-4246-B1BE-F60E920D76E5}" type="slidenum">
              <a:rPr lang="en-US" smtClean="0"/>
              <a:t>114</a:t>
            </a:fld>
            <a:endParaRPr lang="en-US"/>
          </a:p>
        </p:txBody>
      </p:sp>
    </p:spTree>
    <p:extLst>
      <p:ext uri="{BB962C8B-B14F-4D97-AF65-F5344CB8AC3E}">
        <p14:creationId xmlns:p14="http://schemas.microsoft.com/office/powerpoint/2010/main" val="217133024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Again, you are actively encouraged to apply your own interpretation to the above curve and experiment with different values of eps.</a:t>
            </a:r>
          </a:p>
        </p:txBody>
      </p:sp>
      <p:sp>
        <p:nvSpPr>
          <p:cNvPr id="4" name="Slide Number Placeholder 3"/>
          <p:cNvSpPr>
            <a:spLocks noGrp="1"/>
          </p:cNvSpPr>
          <p:nvPr>
            <p:ph type="sldNum" sz="quarter" idx="5"/>
          </p:nvPr>
        </p:nvSpPr>
        <p:spPr/>
        <p:txBody>
          <a:bodyPr/>
          <a:lstStyle/>
          <a:p>
            <a:fld id="{166493D5-E8D5-4246-B1BE-F60E920D76E5}" type="slidenum">
              <a:rPr lang="en-US" smtClean="0"/>
              <a:t>115</a:t>
            </a:fld>
            <a:endParaRPr lang="en-US"/>
          </a:p>
        </p:txBody>
      </p:sp>
    </p:spTree>
    <p:extLst>
      <p:ext uri="{BB962C8B-B14F-4D97-AF65-F5344CB8AC3E}">
        <p14:creationId xmlns:p14="http://schemas.microsoft.com/office/powerpoint/2010/main" val="41979448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The output above shows a much more interesting clustering compared to the first clustering. However, you know from the ground truth of the data (i.e., the dataset has 10 classes), that the above clustering is not ideal. In the next lab you will revisit this dataset using DBSCAN and see how to improve the results.</a:t>
            </a:r>
          </a:p>
        </p:txBody>
      </p:sp>
      <p:sp>
        <p:nvSpPr>
          <p:cNvPr id="4" name="Slide Number Placeholder 3"/>
          <p:cNvSpPr>
            <a:spLocks noGrp="1"/>
          </p:cNvSpPr>
          <p:nvPr>
            <p:ph type="sldNum" sz="quarter" idx="5"/>
          </p:nvPr>
        </p:nvSpPr>
        <p:spPr/>
        <p:txBody>
          <a:bodyPr/>
          <a:lstStyle/>
          <a:p>
            <a:fld id="{166493D5-E8D5-4246-B1BE-F60E920D76E5}" type="slidenum">
              <a:rPr lang="en-US" smtClean="0"/>
              <a:t>116</a:t>
            </a:fld>
            <a:endParaRPr lang="en-US"/>
          </a:p>
        </p:txBody>
      </p:sp>
    </p:spTree>
    <p:extLst>
      <p:ext uri="{BB962C8B-B14F-4D97-AF65-F5344CB8AC3E}">
        <p14:creationId xmlns:p14="http://schemas.microsoft.com/office/powerpoint/2010/main" val="137309029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6493D5-E8D5-4246-B1BE-F60E920D76E5}" type="slidenum">
              <a:rPr lang="en-US" smtClean="0"/>
              <a:t>117</a:t>
            </a:fld>
            <a:endParaRPr lang="en-US"/>
          </a:p>
        </p:txBody>
      </p:sp>
    </p:spTree>
    <p:extLst>
      <p:ext uri="{BB962C8B-B14F-4D97-AF65-F5344CB8AC3E}">
        <p14:creationId xmlns:p14="http://schemas.microsoft.com/office/powerpoint/2010/main" val="374532753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For more detailed coverage of dimensionality reduction and principal components analysis (PCA), check out the following resources:</a:t>
            </a:r>
          </a:p>
          <a:p>
            <a:pPr marL="0" indent="0">
              <a:buFont typeface="Arial" panose="020B0604020202020204" pitchFamily="34" charset="0"/>
              <a:buNone/>
            </a:pPr>
            <a:endParaRPr lang="en-US" sz="1100" dirty="0"/>
          </a:p>
          <a:p>
            <a:pPr marL="171450" indent="-171450">
              <a:buFont typeface="Arial" panose="020B0604020202020204" pitchFamily="34" charset="0"/>
              <a:buChar char="•"/>
            </a:pPr>
            <a:r>
              <a:rPr lang="en-US" sz="1100" dirty="0"/>
              <a:t>https://en.wikipedia.org/wiki/Dimensionality_reduction</a:t>
            </a:r>
          </a:p>
          <a:p>
            <a:pPr marL="171450" indent="-171450">
              <a:buFont typeface="Arial" panose="020B0604020202020204" pitchFamily="34" charset="0"/>
              <a:buChar char="•"/>
            </a:pPr>
            <a:r>
              <a:rPr lang="en-US" sz="1100" dirty="0"/>
              <a:t>https://en.wikipedia.org/wiki/Principal_component_analysis</a:t>
            </a:r>
          </a:p>
          <a:p>
            <a:pPr marL="171450" indent="-171450">
              <a:buFont typeface="Arial" panose="020B0604020202020204" pitchFamily="34" charset="0"/>
              <a:buChar char="•"/>
            </a:pPr>
            <a:r>
              <a:rPr lang="en-US" sz="1100" dirty="0"/>
              <a:t>http://www.cs.otago.ac.nz/cosc453/student_tutorials/principal_components.pdf</a:t>
            </a:r>
          </a:p>
          <a:p>
            <a:pPr marL="171450" indent="-171450">
              <a:buFont typeface="Arial" panose="020B0604020202020204" pitchFamily="34" charset="0"/>
              <a:buChar char="•"/>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118</a:t>
            </a:fld>
            <a:endParaRPr lang="en-US"/>
          </a:p>
        </p:txBody>
      </p:sp>
    </p:spTree>
    <p:extLst>
      <p:ext uri="{BB962C8B-B14F-4D97-AF65-F5344CB8AC3E}">
        <p14:creationId xmlns:p14="http://schemas.microsoft.com/office/powerpoint/2010/main" val="14560936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119</a:t>
            </a:fld>
            <a:endParaRPr lang="en-US"/>
          </a:p>
        </p:txBody>
      </p:sp>
    </p:spTree>
    <p:extLst>
      <p:ext uri="{BB962C8B-B14F-4D97-AF65-F5344CB8AC3E}">
        <p14:creationId xmlns:p14="http://schemas.microsoft.com/office/powerpoint/2010/main" val="723910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More information about scikit-</a:t>
            </a:r>
            <a:r>
              <a:rPr lang="en-US" sz="1100" dirty="0" err="1"/>
              <a:t>learn’s</a:t>
            </a:r>
            <a:r>
              <a:rPr lang="en-US" sz="1100" dirty="0"/>
              <a:t> support for the hand-written digits dataset is available via the online documentation:</a:t>
            </a:r>
          </a:p>
          <a:p>
            <a:pPr marL="0" indent="0">
              <a:buFont typeface="Arial" panose="020B0604020202020204" pitchFamily="34" charset="0"/>
              <a:buNone/>
            </a:pPr>
            <a:endParaRPr lang="en-US" sz="1100" dirty="0"/>
          </a:p>
          <a:p>
            <a:pPr marL="171450" indent="-171450">
              <a:buFont typeface="Arial" panose="020B0604020202020204" pitchFamily="34" charset="0"/>
              <a:buChar char="•"/>
            </a:pPr>
            <a:r>
              <a:rPr lang="en-US" sz="1100" dirty="0"/>
              <a:t>https://scikit-learn.org/stable/modules/generated/sklearn.datasets.load_digits.html</a:t>
            </a:r>
          </a:p>
          <a:p>
            <a:pPr marL="171450" indent="-171450">
              <a:buFont typeface="Arial" panose="020B0604020202020204" pitchFamily="34" charset="0"/>
              <a:buChar char="•"/>
            </a:pPr>
            <a:r>
              <a:rPr lang="en-US" sz="1100" dirty="0"/>
              <a:t>https://scikit-learn.org/stable/datasets/toy_dataset.html#digits-dataset</a:t>
            </a:r>
          </a:p>
        </p:txBody>
      </p:sp>
      <p:sp>
        <p:nvSpPr>
          <p:cNvPr id="4" name="Slide Number Placeholder 3"/>
          <p:cNvSpPr>
            <a:spLocks noGrp="1"/>
          </p:cNvSpPr>
          <p:nvPr>
            <p:ph type="sldNum" sz="quarter" idx="5"/>
          </p:nvPr>
        </p:nvSpPr>
        <p:spPr/>
        <p:txBody>
          <a:bodyPr/>
          <a:lstStyle/>
          <a:p>
            <a:fld id="{166493D5-E8D5-4246-B1BE-F60E920D76E5}" type="slidenum">
              <a:rPr lang="en-US" smtClean="0"/>
              <a:t>12</a:t>
            </a:fld>
            <a:endParaRPr lang="en-US"/>
          </a:p>
        </p:txBody>
      </p:sp>
    </p:spTree>
    <p:extLst>
      <p:ext uri="{BB962C8B-B14F-4D97-AF65-F5344CB8AC3E}">
        <p14:creationId xmlns:p14="http://schemas.microsoft.com/office/powerpoint/2010/main" val="257726742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For more information on the curse of dimensionality, check out the following article:</a:t>
            </a:r>
          </a:p>
          <a:p>
            <a:pPr marL="0" indent="0">
              <a:buFont typeface="Arial" panose="020B0604020202020204" pitchFamily="34" charset="0"/>
              <a:buNone/>
            </a:pPr>
            <a:endParaRPr lang="en-US" sz="1100" dirty="0"/>
          </a:p>
          <a:p>
            <a:pPr marL="171450" indent="-171450">
              <a:buFont typeface="Arial" panose="020B0604020202020204" pitchFamily="34" charset="0"/>
              <a:buChar char="•"/>
            </a:pPr>
            <a:r>
              <a:rPr lang="en-US" sz="1100" dirty="0"/>
              <a:t>https://en.wikipedia.org/wiki/Curse_of_dimensionality</a:t>
            </a:r>
          </a:p>
        </p:txBody>
      </p:sp>
      <p:sp>
        <p:nvSpPr>
          <p:cNvPr id="4" name="Slide Number Placeholder 3"/>
          <p:cNvSpPr>
            <a:spLocks noGrp="1"/>
          </p:cNvSpPr>
          <p:nvPr>
            <p:ph type="sldNum" sz="quarter" idx="5"/>
          </p:nvPr>
        </p:nvSpPr>
        <p:spPr/>
        <p:txBody>
          <a:bodyPr/>
          <a:lstStyle/>
          <a:p>
            <a:fld id="{166493D5-E8D5-4246-B1BE-F60E920D76E5}" type="slidenum">
              <a:rPr lang="en-US" smtClean="0"/>
              <a:t>120</a:t>
            </a:fld>
            <a:endParaRPr lang="en-US"/>
          </a:p>
        </p:txBody>
      </p:sp>
    </p:spTree>
    <p:extLst>
      <p:ext uri="{BB962C8B-B14F-4D97-AF65-F5344CB8AC3E}">
        <p14:creationId xmlns:p14="http://schemas.microsoft.com/office/powerpoint/2010/main" val="17480969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121</a:t>
            </a:fld>
            <a:endParaRPr lang="en-US"/>
          </a:p>
        </p:txBody>
      </p:sp>
    </p:spTree>
    <p:extLst>
      <p:ext uri="{BB962C8B-B14F-4D97-AF65-F5344CB8AC3E}">
        <p14:creationId xmlns:p14="http://schemas.microsoft.com/office/powerpoint/2010/main" val="361608877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NOTE – The scale of the axes on this visualization are not the same. This will be important later on.</a:t>
            </a:r>
          </a:p>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122</a:t>
            </a:fld>
            <a:endParaRPr lang="en-US"/>
          </a:p>
        </p:txBody>
      </p:sp>
    </p:spTree>
    <p:extLst>
      <p:ext uri="{BB962C8B-B14F-4D97-AF65-F5344CB8AC3E}">
        <p14:creationId xmlns:p14="http://schemas.microsoft.com/office/powerpoint/2010/main" val="240251667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123</a:t>
            </a:fld>
            <a:endParaRPr lang="en-US"/>
          </a:p>
        </p:txBody>
      </p:sp>
    </p:spTree>
    <p:extLst>
      <p:ext uri="{BB962C8B-B14F-4D97-AF65-F5344CB8AC3E}">
        <p14:creationId xmlns:p14="http://schemas.microsoft.com/office/powerpoint/2010/main" val="277476035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NOTE – As mentioned previously, the scales on the axes of the original visualization were not the same, so the slope of PC1 appears to be steeper.</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The 4-to-1 relationship described on this slide is known as a “linear combination” of petal length and petal width.</a:t>
            </a:r>
          </a:p>
        </p:txBody>
      </p:sp>
      <p:sp>
        <p:nvSpPr>
          <p:cNvPr id="4" name="Slide Number Placeholder 3"/>
          <p:cNvSpPr>
            <a:spLocks noGrp="1"/>
          </p:cNvSpPr>
          <p:nvPr>
            <p:ph type="sldNum" sz="quarter" idx="5"/>
          </p:nvPr>
        </p:nvSpPr>
        <p:spPr/>
        <p:txBody>
          <a:bodyPr/>
          <a:lstStyle/>
          <a:p>
            <a:fld id="{166493D5-E8D5-4246-B1BE-F60E920D76E5}" type="slidenum">
              <a:rPr lang="en-US" smtClean="0"/>
              <a:t>124</a:t>
            </a:fld>
            <a:endParaRPr lang="en-US"/>
          </a:p>
        </p:txBody>
      </p:sp>
    </p:spTree>
    <p:extLst>
      <p:ext uri="{BB962C8B-B14F-4D97-AF65-F5344CB8AC3E}">
        <p14:creationId xmlns:p14="http://schemas.microsoft.com/office/powerpoint/2010/main" val="315107127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NOTE – As mentioned previously, the scales on the axes of the original visualization were not the same, so the slopes of PC1 and PC2 appear to be steeper.</a:t>
            </a:r>
          </a:p>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125</a:t>
            </a:fld>
            <a:endParaRPr lang="en-US"/>
          </a:p>
        </p:txBody>
      </p:sp>
    </p:spTree>
    <p:extLst>
      <p:ext uri="{BB962C8B-B14F-4D97-AF65-F5344CB8AC3E}">
        <p14:creationId xmlns:p14="http://schemas.microsoft.com/office/powerpoint/2010/main" val="14961671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The visualization on this slide depicts important conceptual aspects of what happens to PCA: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dirty="0"/>
              <a:t>Notice how all the data points are much closer to the new x-axis (i.e., PC1) than the original data? Conceptually, PCA has reduced the variance of the vertical distance of the data points.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dirty="0"/>
              <a:t>Notice how the data points are, on average, closer to the new y-axis (i.e., PC2) than the original data? Conceptually, PCA has reduced the variance of the horizontal distance of the data points.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dirty="0"/>
              <a:t>The above makes PCA beneficial for clustering in two ways with respect to distance calculations (e.g., Euclidian distance):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dirty="0"/>
              <a:t>Reducing the number of features to capture most of the information in the data.</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dirty="0"/>
              <a:t>Reducing the magnitude of values used in the distance calculation.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100" dirty="0"/>
              <a:t>It is also worth noting that a byproduct of PCA is that many of the data points now have negative coordinates compared to the original dataset, where all data points had only positive coordinates (i.e., all the original data points were in the top right quadrant).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100" dirty="0"/>
          </a:p>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126</a:t>
            </a:fld>
            <a:endParaRPr lang="en-US"/>
          </a:p>
        </p:txBody>
      </p:sp>
    </p:spTree>
    <p:extLst>
      <p:ext uri="{BB962C8B-B14F-4D97-AF65-F5344CB8AC3E}">
        <p14:creationId xmlns:p14="http://schemas.microsoft.com/office/powerpoint/2010/main" val="234149573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NOTE – It is common practice to standardize feature data (e.g., using the </a:t>
            </a:r>
            <a:r>
              <a:rPr lang="en-US" sz="1100" dirty="0" err="1"/>
              <a:t>StandardScaler</a:t>
            </a:r>
            <a:r>
              <a:rPr lang="en-US" sz="1100" dirty="0"/>
              <a:t> class) before applying PCA. Given the nature of the iris data (e.g., all measurements are in centimeters), the example skipped this data preprocessing step.</a:t>
            </a:r>
          </a:p>
        </p:txBody>
      </p:sp>
      <p:sp>
        <p:nvSpPr>
          <p:cNvPr id="4" name="Slide Number Placeholder 3"/>
          <p:cNvSpPr>
            <a:spLocks noGrp="1"/>
          </p:cNvSpPr>
          <p:nvPr>
            <p:ph type="sldNum" sz="quarter" idx="5"/>
          </p:nvPr>
        </p:nvSpPr>
        <p:spPr/>
        <p:txBody>
          <a:bodyPr/>
          <a:lstStyle/>
          <a:p>
            <a:fld id="{166493D5-E8D5-4246-B1BE-F60E920D76E5}" type="slidenum">
              <a:rPr lang="en-US" smtClean="0"/>
              <a:t>127</a:t>
            </a:fld>
            <a:endParaRPr lang="en-US"/>
          </a:p>
        </p:txBody>
      </p:sp>
    </p:spTree>
    <p:extLst>
      <p:ext uri="{BB962C8B-B14F-4D97-AF65-F5344CB8AC3E}">
        <p14:creationId xmlns:p14="http://schemas.microsoft.com/office/powerpoint/2010/main" val="426922382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The above scatter plot uses the first two principal components where each data point has the ground truth label designated by color. </a:t>
            </a:r>
          </a:p>
        </p:txBody>
      </p:sp>
      <p:sp>
        <p:nvSpPr>
          <p:cNvPr id="4" name="Slide Number Placeholder 3"/>
          <p:cNvSpPr>
            <a:spLocks noGrp="1"/>
          </p:cNvSpPr>
          <p:nvPr>
            <p:ph type="sldNum" sz="quarter" idx="5"/>
          </p:nvPr>
        </p:nvSpPr>
        <p:spPr/>
        <p:txBody>
          <a:bodyPr/>
          <a:lstStyle/>
          <a:p>
            <a:fld id="{166493D5-E8D5-4246-B1BE-F60E920D76E5}" type="slidenum">
              <a:rPr lang="en-US" smtClean="0"/>
              <a:t>128</a:t>
            </a:fld>
            <a:endParaRPr lang="en-US"/>
          </a:p>
        </p:txBody>
      </p:sp>
    </p:spTree>
    <p:extLst>
      <p:ext uri="{BB962C8B-B14F-4D97-AF65-F5344CB8AC3E}">
        <p14:creationId xmlns:p14="http://schemas.microsoft.com/office/powerpoint/2010/main" val="268474039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Here is the easiest way to get going with the lab: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Start Anaconda Navigator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Within Anaconda Navigator, start </a:t>
            </a:r>
            <a:r>
              <a:rPr lang="en-US" sz="1200" dirty="0" err="1"/>
              <a:t>Jupyter</a:t>
            </a:r>
            <a:r>
              <a:rPr lang="en-US" sz="1200" dirty="0"/>
              <a:t> Notebook</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Using the browser, navigate to where the course files are located on your computer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Click on the “Hands-On Lab 4 – </a:t>
            </a:r>
            <a:r>
              <a:rPr lang="en-US" sz="1200" dirty="0" err="1"/>
              <a:t>PCA.ipynb</a:t>
            </a:r>
            <a:r>
              <a:rPr lang="en-US" sz="1200" dirty="0"/>
              <a:t>” listing in the browser window</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p:txBody>
      </p:sp>
      <p:sp>
        <p:nvSpPr>
          <p:cNvPr id="4" name="Slide Number Placeholder 3"/>
          <p:cNvSpPr>
            <a:spLocks noGrp="1"/>
          </p:cNvSpPr>
          <p:nvPr>
            <p:ph type="sldNum" sz="quarter" idx="5"/>
          </p:nvPr>
        </p:nvSpPr>
        <p:spPr/>
        <p:txBody>
          <a:bodyPr/>
          <a:lstStyle/>
          <a:p>
            <a:fld id="{166493D5-E8D5-4246-B1BE-F60E920D76E5}" type="slidenum">
              <a:rPr lang="en-US" smtClean="0"/>
              <a:t>129</a:t>
            </a:fld>
            <a:endParaRPr lang="en-US"/>
          </a:p>
        </p:txBody>
      </p:sp>
    </p:spTree>
    <p:extLst>
      <p:ext uri="{BB962C8B-B14F-4D97-AF65-F5344CB8AC3E}">
        <p14:creationId xmlns:p14="http://schemas.microsoft.com/office/powerpoint/2010/main" val="1038901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More information about scikit-</a:t>
            </a:r>
            <a:r>
              <a:rPr lang="en-US" sz="1100" dirty="0" err="1"/>
              <a:t>learn’s</a:t>
            </a:r>
            <a:r>
              <a:rPr lang="en-US" sz="1100" dirty="0"/>
              <a:t> support for the hand-written digits dataset is available via the online documentation:</a:t>
            </a:r>
          </a:p>
          <a:p>
            <a:pPr marL="0" indent="0">
              <a:buFont typeface="Arial" panose="020B0604020202020204" pitchFamily="34" charset="0"/>
              <a:buNone/>
            </a:pPr>
            <a:endParaRPr lang="en-US" sz="1100" dirty="0"/>
          </a:p>
          <a:p>
            <a:pPr marL="171450" indent="-171450">
              <a:buFont typeface="Arial" panose="020B0604020202020204" pitchFamily="34" charset="0"/>
              <a:buChar char="•"/>
            </a:pPr>
            <a:r>
              <a:rPr lang="en-US" sz="1100" dirty="0"/>
              <a:t>https://scikit-learn.org/stable/modules/generated/sklearn.datasets.load_digits.html</a:t>
            </a:r>
          </a:p>
          <a:p>
            <a:pPr marL="171450" indent="-171450">
              <a:buFont typeface="Arial" panose="020B0604020202020204" pitchFamily="34" charset="0"/>
              <a:buChar char="•"/>
            </a:pPr>
            <a:r>
              <a:rPr lang="en-US" sz="1100" dirty="0"/>
              <a:t>https://scikit-learn.org/stable/datasets/toy_dataset.html#digits-dataset</a:t>
            </a:r>
          </a:p>
        </p:txBody>
      </p:sp>
      <p:sp>
        <p:nvSpPr>
          <p:cNvPr id="4" name="Slide Number Placeholder 3"/>
          <p:cNvSpPr>
            <a:spLocks noGrp="1"/>
          </p:cNvSpPr>
          <p:nvPr>
            <p:ph type="sldNum" sz="quarter" idx="5"/>
          </p:nvPr>
        </p:nvSpPr>
        <p:spPr/>
        <p:txBody>
          <a:bodyPr/>
          <a:lstStyle/>
          <a:p>
            <a:fld id="{166493D5-E8D5-4246-B1BE-F60E920D76E5}" type="slidenum">
              <a:rPr lang="en-US" smtClean="0"/>
              <a:t>13</a:t>
            </a:fld>
            <a:endParaRPr lang="en-US"/>
          </a:p>
        </p:txBody>
      </p:sp>
    </p:spTree>
    <p:extLst>
      <p:ext uri="{BB962C8B-B14F-4D97-AF65-F5344CB8AC3E}">
        <p14:creationId xmlns:p14="http://schemas.microsoft.com/office/powerpoint/2010/main" val="273566978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130</a:t>
            </a:fld>
            <a:endParaRPr lang="en-US"/>
          </a:p>
        </p:txBody>
      </p:sp>
    </p:spTree>
    <p:extLst>
      <p:ext uri="{BB962C8B-B14F-4D97-AF65-F5344CB8AC3E}">
        <p14:creationId xmlns:p14="http://schemas.microsoft.com/office/powerpoint/2010/main" val="354780015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By using PCA the total number of features has been reduced from 64 to 29! As discussed during lecture, distance calculations suffer greatly from the curse of dimensionality. As such, reducing dimensionality before clustering is a common practice to improve clustering results.</a:t>
            </a:r>
          </a:p>
        </p:txBody>
      </p:sp>
      <p:sp>
        <p:nvSpPr>
          <p:cNvPr id="4" name="Slide Number Placeholder 3"/>
          <p:cNvSpPr>
            <a:spLocks noGrp="1"/>
          </p:cNvSpPr>
          <p:nvPr>
            <p:ph type="sldNum" sz="quarter" idx="5"/>
          </p:nvPr>
        </p:nvSpPr>
        <p:spPr/>
        <p:txBody>
          <a:bodyPr/>
          <a:lstStyle/>
          <a:p>
            <a:fld id="{166493D5-E8D5-4246-B1BE-F60E920D76E5}" type="slidenum">
              <a:rPr lang="en-US" smtClean="0"/>
              <a:t>131</a:t>
            </a:fld>
            <a:endParaRPr lang="en-US"/>
          </a:p>
        </p:txBody>
      </p:sp>
    </p:spTree>
    <p:extLst>
      <p:ext uri="{BB962C8B-B14F-4D97-AF65-F5344CB8AC3E}">
        <p14:creationId xmlns:p14="http://schemas.microsoft.com/office/powerpoint/2010/main" val="32474814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132</a:t>
            </a:fld>
            <a:endParaRPr lang="en-US"/>
          </a:p>
        </p:txBody>
      </p:sp>
    </p:spTree>
    <p:extLst>
      <p:ext uri="{BB962C8B-B14F-4D97-AF65-F5344CB8AC3E}">
        <p14:creationId xmlns:p14="http://schemas.microsoft.com/office/powerpoint/2010/main" val="271986298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133</a:t>
            </a:fld>
            <a:endParaRPr lang="en-US"/>
          </a:p>
        </p:txBody>
      </p:sp>
    </p:spTree>
    <p:extLst>
      <p:ext uri="{BB962C8B-B14F-4D97-AF65-F5344CB8AC3E}">
        <p14:creationId xmlns:p14="http://schemas.microsoft.com/office/powerpoint/2010/main" val="304408764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134</a:t>
            </a:fld>
            <a:endParaRPr lang="en-US"/>
          </a:p>
        </p:txBody>
      </p:sp>
    </p:spTree>
    <p:extLst>
      <p:ext uri="{BB962C8B-B14F-4D97-AF65-F5344CB8AC3E}">
        <p14:creationId xmlns:p14="http://schemas.microsoft.com/office/powerpoint/2010/main" val="11997710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135</a:t>
            </a:fld>
            <a:endParaRPr lang="en-US"/>
          </a:p>
        </p:txBody>
      </p:sp>
    </p:spTree>
    <p:extLst>
      <p:ext uri="{BB962C8B-B14F-4D97-AF65-F5344CB8AC3E}">
        <p14:creationId xmlns:p14="http://schemas.microsoft.com/office/powerpoint/2010/main" val="154288742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It is interesting to note that cluster label 0 aligns very well to actual label 0 – this is just coincidental. What is more interesting is how strongly DBSCAN was able to cluster hand-written zeroes. When you think about the nature of the DBSCAN algorithm, this makes intuitive sense. The ring shape of the digit 0 lends itself very well to density-based clustering techniques.</a:t>
            </a:r>
          </a:p>
        </p:txBody>
      </p:sp>
      <p:sp>
        <p:nvSpPr>
          <p:cNvPr id="4" name="Slide Number Placeholder 3"/>
          <p:cNvSpPr>
            <a:spLocks noGrp="1"/>
          </p:cNvSpPr>
          <p:nvPr>
            <p:ph type="sldNum" sz="quarter" idx="5"/>
          </p:nvPr>
        </p:nvSpPr>
        <p:spPr/>
        <p:txBody>
          <a:bodyPr/>
          <a:lstStyle/>
          <a:p>
            <a:fld id="{166493D5-E8D5-4246-B1BE-F60E920D76E5}" type="slidenum">
              <a:rPr lang="en-US" smtClean="0"/>
              <a:t>136</a:t>
            </a:fld>
            <a:endParaRPr lang="en-US"/>
          </a:p>
        </p:txBody>
      </p:sp>
    </p:spTree>
    <p:extLst>
      <p:ext uri="{BB962C8B-B14F-4D97-AF65-F5344CB8AC3E}">
        <p14:creationId xmlns:p14="http://schemas.microsoft.com/office/powerpoint/2010/main" val="279543614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The above output is interesting in the context of density-based clustering algorithms like DBSCAN. For example, consider the digit 1 which has 83 (almost half!) of its observations labeled as noise points. From a density-based perspective, the digit 1 is mostly a thin, straight line. How might this make it difficult for the DBSCAN algorithm to cluster this digit?</a:t>
            </a:r>
          </a:p>
        </p:txBody>
      </p:sp>
      <p:sp>
        <p:nvSpPr>
          <p:cNvPr id="4" name="Slide Number Placeholder 3"/>
          <p:cNvSpPr>
            <a:spLocks noGrp="1"/>
          </p:cNvSpPr>
          <p:nvPr>
            <p:ph type="sldNum" sz="quarter" idx="5"/>
          </p:nvPr>
        </p:nvSpPr>
        <p:spPr/>
        <p:txBody>
          <a:bodyPr/>
          <a:lstStyle/>
          <a:p>
            <a:fld id="{166493D5-E8D5-4246-B1BE-F60E920D76E5}" type="slidenum">
              <a:rPr lang="en-US" smtClean="0"/>
              <a:t>137</a:t>
            </a:fld>
            <a:endParaRPr lang="en-US"/>
          </a:p>
        </p:txBody>
      </p:sp>
    </p:spTree>
    <p:extLst>
      <p:ext uri="{BB962C8B-B14F-4D97-AF65-F5344CB8AC3E}">
        <p14:creationId xmlns:p14="http://schemas.microsoft.com/office/powerpoint/2010/main" val="283755505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6493D5-E8D5-4246-B1BE-F60E920D76E5}" type="slidenum">
              <a:rPr lang="en-US" smtClean="0"/>
              <a:t>138</a:t>
            </a:fld>
            <a:endParaRPr lang="en-US"/>
          </a:p>
        </p:txBody>
      </p:sp>
    </p:spTree>
    <p:extLst>
      <p:ext uri="{BB962C8B-B14F-4D97-AF65-F5344CB8AC3E}">
        <p14:creationId xmlns:p14="http://schemas.microsoft.com/office/powerpoint/2010/main" val="46158842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139</a:t>
            </a:fld>
            <a:endParaRPr lang="en-US"/>
          </a:p>
        </p:txBody>
      </p:sp>
    </p:spTree>
    <p:extLst>
      <p:ext uri="{BB962C8B-B14F-4D97-AF65-F5344CB8AC3E}">
        <p14:creationId xmlns:p14="http://schemas.microsoft.com/office/powerpoint/2010/main" val="2592278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More information on the Statlog (Heart) dataset is available via the UCI Machine Learning Repository website:</a:t>
            </a:r>
          </a:p>
          <a:p>
            <a:pPr marL="0" indent="0">
              <a:buFont typeface="Arial" panose="020B0604020202020204" pitchFamily="34" charset="0"/>
              <a:buNone/>
            </a:pPr>
            <a:endParaRPr lang="en-US" sz="1100" dirty="0"/>
          </a:p>
          <a:p>
            <a:pPr marL="171450" indent="-171450">
              <a:buFont typeface="Arial" panose="020B0604020202020204" pitchFamily="34" charset="0"/>
              <a:buChar char="•"/>
            </a:pPr>
            <a:r>
              <a:rPr lang="en-US" sz="1100" dirty="0"/>
              <a:t>https://archive.ics.uci.edu/ml/datasets/statlog+(heart)</a:t>
            </a:r>
          </a:p>
        </p:txBody>
      </p:sp>
      <p:sp>
        <p:nvSpPr>
          <p:cNvPr id="4" name="Slide Number Placeholder 3"/>
          <p:cNvSpPr>
            <a:spLocks noGrp="1"/>
          </p:cNvSpPr>
          <p:nvPr>
            <p:ph type="sldNum" sz="quarter" idx="5"/>
          </p:nvPr>
        </p:nvSpPr>
        <p:spPr/>
        <p:txBody>
          <a:bodyPr/>
          <a:lstStyle/>
          <a:p>
            <a:fld id="{166493D5-E8D5-4246-B1BE-F60E920D76E5}" type="slidenum">
              <a:rPr lang="en-US" smtClean="0"/>
              <a:t>14</a:t>
            </a:fld>
            <a:endParaRPr lang="en-US"/>
          </a:p>
        </p:txBody>
      </p:sp>
    </p:spTree>
    <p:extLst>
      <p:ext uri="{BB962C8B-B14F-4D97-AF65-F5344CB8AC3E}">
        <p14:creationId xmlns:p14="http://schemas.microsoft.com/office/powerpoint/2010/main" val="340838022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NOTE – Many programming languages will not allow a feature name to consist only of a number (e.g., “59715”). Therefore, the one-hot encoding example above is illustrative of the concept. The actual representation will depend on the programming language used.</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For more information on one-hot encoding, check out the Wikipedia article:</a:t>
            </a:r>
          </a:p>
          <a:p>
            <a:pPr marL="0" indent="0">
              <a:buFont typeface="Arial" panose="020B0604020202020204" pitchFamily="34" charset="0"/>
              <a:buNone/>
            </a:pPr>
            <a:endParaRPr lang="en-US" sz="1100" dirty="0"/>
          </a:p>
          <a:p>
            <a:pPr marL="171450" indent="-171450">
              <a:buFont typeface="Arial" panose="020B0604020202020204" pitchFamily="34" charset="0"/>
              <a:buChar char="•"/>
            </a:pPr>
            <a:r>
              <a:rPr lang="en-US" sz="1100" dirty="0"/>
              <a:t>https://en.wikipedia.org/wiki/One-hot</a:t>
            </a:r>
          </a:p>
        </p:txBody>
      </p:sp>
      <p:sp>
        <p:nvSpPr>
          <p:cNvPr id="4" name="Slide Number Placeholder 3"/>
          <p:cNvSpPr>
            <a:spLocks noGrp="1"/>
          </p:cNvSpPr>
          <p:nvPr>
            <p:ph type="sldNum" sz="quarter" idx="5"/>
          </p:nvPr>
        </p:nvSpPr>
        <p:spPr/>
        <p:txBody>
          <a:bodyPr/>
          <a:lstStyle/>
          <a:p>
            <a:fld id="{166493D5-E8D5-4246-B1BE-F60E920D76E5}" type="slidenum">
              <a:rPr lang="en-US" smtClean="0"/>
              <a:t>140</a:t>
            </a:fld>
            <a:endParaRPr lang="en-US"/>
          </a:p>
        </p:txBody>
      </p:sp>
    </p:spTree>
    <p:extLst>
      <p:ext uri="{BB962C8B-B14F-4D97-AF65-F5344CB8AC3E}">
        <p14:creationId xmlns:p14="http://schemas.microsoft.com/office/powerpoint/2010/main" val="166458313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141</a:t>
            </a:fld>
            <a:endParaRPr lang="en-US"/>
          </a:p>
        </p:txBody>
      </p:sp>
    </p:spTree>
    <p:extLst>
      <p:ext uri="{BB962C8B-B14F-4D97-AF65-F5344CB8AC3E}">
        <p14:creationId xmlns:p14="http://schemas.microsoft.com/office/powerpoint/2010/main" val="34397830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If you were curious why the function used above is named “</a:t>
            </a:r>
            <a:r>
              <a:rPr lang="en-US" sz="1100" dirty="0" err="1"/>
              <a:t>get_dummies</a:t>
            </a:r>
            <a:r>
              <a:rPr lang="en-US" sz="1100" dirty="0"/>
              <a:t>,” the process for converting categorical data into a collection of binary features is also known as “dummy encoding.” A common name for binary features produced from categorical data is “dummy variables.” For more information on the topic of dummy variables, check out the following Wikipedia article:</a:t>
            </a:r>
          </a:p>
          <a:p>
            <a:pPr marL="0" indent="0">
              <a:buFont typeface="Arial" panose="020B0604020202020204" pitchFamily="34" charset="0"/>
              <a:buNone/>
            </a:pPr>
            <a:endParaRPr lang="en-US" sz="1100" dirty="0"/>
          </a:p>
          <a:p>
            <a:pPr marL="171450" indent="-171450">
              <a:buFont typeface="Arial" panose="020B0604020202020204" pitchFamily="34" charset="0"/>
              <a:buChar char="•"/>
            </a:pPr>
            <a:r>
              <a:rPr lang="en-US" sz="1100" dirty="0"/>
              <a:t>https://en.wikipedia.org/wiki/Dummy_variable_(statistics)</a:t>
            </a:r>
          </a:p>
        </p:txBody>
      </p:sp>
      <p:sp>
        <p:nvSpPr>
          <p:cNvPr id="4" name="Slide Number Placeholder 3"/>
          <p:cNvSpPr>
            <a:spLocks noGrp="1"/>
          </p:cNvSpPr>
          <p:nvPr>
            <p:ph type="sldNum" sz="quarter" idx="5"/>
          </p:nvPr>
        </p:nvSpPr>
        <p:spPr/>
        <p:txBody>
          <a:bodyPr/>
          <a:lstStyle/>
          <a:p>
            <a:fld id="{166493D5-E8D5-4246-B1BE-F60E920D76E5}" type="slidenum">
              <a:rPr lang="en-US" smtClean="0"/>
              <a:t>142</a:t>
            </a:fld>
            <a:endParaRPr lang="en-US"/>
          </a:p>
        </p:txBody>
      </p:sp>
    </p:spTree>
    <p:extLst>
      <p:ext uri="{BB962C8B-B14F-4D97-AF65-F5344CB8AC3E}">
        <p14:creationId xmlns:p14="http://schemas.microsoft.com/office/powerpoint/2010/main" val="379073846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For more information on the pandas </a:t>
            </a:r>
            <a:r>
              <a:rPr lang="en-US" sz="1100" dirty="0" err="1"/>
              <a:t>get_dummies</a:t>
            </a:r>
            <a:r>
              <a:rPr lang="en-US" sz="1100" dirty="0"/>
              <a:t>() function, check out the online documentation:</a:t>
            </a:r>
          </a:p>
          <a:p>
            <a:pPr marL="0" indent="0">
              <a:buFont typeface="Arial" panose="020B0604020202020204" pitchFamily="34" charset="0"/>
              <a:buNone/>
            </a:pPr>
            <a:endParaRPr lang="en-US" sz="1100" dirty="0"/>
          </a:p>
          <a:p>
            <a:pPr marL="171450" indent="-171450">
              <a:buFont typeface="Arial" panose="020B0604020202020204" pitchFamily="34" charset="0"/>
              <a:buChar char="•"/>
            </a:pPr>
            <a:r>
              <a:rPr lang="en-US" sz="1100" dirty="0"/>
              <a:t>https://pandas.pydata.org/docs/reference/api/pandas.get_dummies.html</a:t>
            </a:r>
          </a:p>
        </p:txBody>
      </p:sp>
      <p:sp>
        <p:nvSpPr>
          <p:cNvPr id="4" name="Slide Number Placeholder 3"/>
          <p:cNvSpPr>
            <a:spLocks noGrp="1"/>
          </p:cNvSpPr>
          <p:nvPr>
            <p:ph type="sldNum" sz="quarter" idx="5"/>
          </p:nvPr>
        </p:nvSpPr>
        <p:spPr/>
        <p:txBody>
          <a:bodyPr/>
          <a:lstStyle/>
          <a:p>
            <a:fld id="{166493D5-E8D5-4246-B1BE-F60E920D76E5}" type="slidenum">
              <a:rPr lang="en-US" smtClean="0"/>
              <a:t>143</a:t>
            </a:fld>
            <a:endParaRPr lang="en-US"/>
          </a:p>
        </p:txBody>
      </p:sp>
    </p:spTree>
    <p:extLst>
      <p:ext uri="{BB962C8B-B14F-4D97-AF65-F5344CB8AC3E}">
        <p14:creationId xmlns:p14="http://schemas.microsoft.com/office/powerpoint/2010/main" val="25913283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144</a:t>
            </a:fld>
            <a:endParaRPr lang="en-US"/>
          </a:p>
        </p:txBody>
      </p:sp>
    </p:spTree>
    <p:extLst>
      <p:ext uri="{BB962C8B-B14F-4D97-AF65-F5344CB8AC3E}">
        <p14:creationId xmlns:p14="http://schemas.microsoft.com/office/powerpoint/2010/main" val="313918018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145</a:t>
            </a:fld>
            <a:endParaRPr lang="en-US"/>
          </a:p>
        </p:txBody>
      </p:sp>
    </p:spTree>
    <p:extLst>
      <p:ext uri="{BB962C8B-B14F-4D97-AF65-F5344CB8AC3E}">
        <p14:creationId xmlns:p14="http://schemas.microsoft.com/office/powerpoint/2010/main" val="38672100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For more information on FAMD, check out the Wikipedia article on the subject:</a:t>
            </a:r>
          </a:p>
          <a:p>
            <a:pPr marL="0" indent="0">
              <a:buFont typeface="Arial" panose="020B0604020202020204" pitchFamily="34" charset="0"/>
              <a:buNone/>
            </a:pPr>
            <a:endParaRPr lang="en-US" sz="1100" dirty="0"/>
          </a:p>
          <a:p>
            <a:pPr marL="171450" indent="-171450">
              <a:buFont typeface="Arial" panose="020B0604020202020204" pitchFamily="34" charset="0"/>
              <a:buChar char="•"/>
            </a:pPr>
            <a:r>
              <a:rPr lang="en-US" sz="1100" dirty="0"/>
              <a:t>https://en.wikipedia.org/wiki/Factor_analysis_of_mixed_data</a:t>
            </a:r>
          </a:p>
        </p:txBody>
      </p:sp>
      <p:sp>
        <p:nvSpPr>
          <p:cNvPr id="4" name="Slide Number Placeholder 3"/>
          <p:cNvSpPr>
            <a:spLocks noGrp="1"/>
          </p:cNvSpPr>
          <p:nvPr>
            <p:ph type="sldNum" sz="quarter" idx="5"/>
          </p:nvPr>
        </p:nvSpPr>
        <p:spPr/>
        <p:txBody>
          <a:bodyPr/>
          <a:lstStyle/>
          <a:p>
            <a:fld id="{166493D5-E8D5-4246-B1BE-F60E920D76E5}" type="slidenum">
              <a:rPr lang="en-US" smtClean="0"/>
              <a:t>146</a:t>
            </a:fld>
            <a:endParaRPr lang="en-US"/>
          </a:p>
        </p:txBody>
      </p:sp>
    </p:spTree>
    <p:extLst>
      <p:ext uri="{BB962C8B-B14F-4D97-AF65-F5344CB8AC3E}">
        <p14:creationId xmlns:p14="http://schemas.microsoft.com/office/powerpoint/2010/main" val="289770618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147</a:t>
            </a:fld>
            <a:endParaRPr lang="en-US"/>
          </a:p>
        </p:txBody>
      </p:sp>
    </p:spTree>
    <p:extLst>
      <p:ext uri="{BB962C8B-B14F-4D97-AF65-F5344CB8AC3E}">
        <p14:creationId xmlns:p14="http://schemas.microsoft.com/office/powerpoint/2010/main" val="353292641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Like PCA, the results of MCA not only reduce the number of dimensions required to capture most of the information present in the data, but it also reduces the magnitude of the vertical and horizontal distances. Both make for more effective distance calculations when clustering.</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For more information on correspondence analysis, check out the following book:</a:t>
            </a:r>
          </a:p>
          <a:p>
            <a:pPr marL="0" indent="0">
              <a:buFont typeface="Arial" panose="020B0604020202020204" pitchFamily="34" charset="0"/>
              <a:buNone/>
            </a:pPr>
            <a:endParaRPr lang="en-US" sz="1100" dirty="0"/>
          </a:p>
          <a:p>
            <a:pPr marL="171450" indent="-171450">
              <a:buFont typeface="Arial" panose="020B0604020202020204" pitchFamily="34" charset="0"/>
              <a:buChar char="•"/>
            </a:pPr>
            <a:r>
              <a:rPr lang="en-US" sz="1100" dirty="0"/>
              <a:t>https://www.amazon.com/Correspondence-Analysis-Practice-Interdisciplinary-Statistics/dp/1498731775/</a:t>
            </a:r>
          </a:p>
        </p:txBody>
      </p:sp>
      <p:sp>
        <p:nvSpPr>
          <p:cNvPr id="4" name="Slide Number Placeholder 3"/>
          <p:cNvSpPr>
            <a:spLocks noGrp="1"/>
          </p:cNvSpPr>
          <p:nvPr>
            <p:ph type="sldNum" sz="quarter" idx="5"/>
          </p:nvPr>
        </p:nvSpPr>
        <p:spPr/>
        <p:txBody>
          <a:bodyPr/>
          <a:lstStyle/>
          <a:p>
            <a:fld id="{166493D5-E8D5-4246-B1BE-F60E920D76E5}" type="slidenum">
              <a:rPr lang="en-US" smtClean="0"/>
              <a:t>148</a:t>
            </a:fld>
            <a:endParaRPr lang="en-US"/>
          </a:p>
        </p:txBody>
      </p:sp>
    </p:spTree>
    <p:extLst>
      <p:ext uri="{BB962C8B-B14F-4D97-AF65-F5344CB8AC3E}">
        <p14:creationId xmlns:p14="http://schemas.microsoft.com/office/powerpoint/2010/main" val="50626217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NOTE – The code in the slide above assumes the heart dataset has been loaded as a pandas </a:t>
            </a:r>
            <a:r>
              <a:rPr lang="en-US" sz="1100" dirty="0" err="1"/>
              <a:t>DataFrame</a:t>
            </a:r>
            <a:r>
              <a:rPr lang="en-US" sz="1100" dirty="0"/>
              <a:t> via the </a:t>
            </a:r>
            <a:r>
              <a:rPr lang="en-US" sz="1100" dirty="0" err="1"/>
              <a:t>read_csv</a:t>
            </a:r>
            <a:r>
              <a:rPr lang="en-US" sz="1100" dirty="0"/>
              <a:t>() function.</a:t>
            </a:r>
          </a:p>
        </p:txBody>
      </p:sp>
      <p:sp>
        <p:nvSpPr>
          <p:cNvPr id="4" name="Slide Number Placeholder 3"/>
          <p:cNvSpPr>
            <a:spLocks noGrp="1"/>
          </p:cNvSpPr>
          <p:nvPr>
            <p:ph type="sldNum" sz="quarter" idx="5"/>
          </p:nvPr>
        </p:nvSpPr>
        <p:spPr/>
        <p:txBody>
          <a:bodyPr/>
          <a:lstStyle/>
          <a:p>
            <a:fld id="{166493D5-E8D5-4246-B1BE-F60E920D76E5}" type="slidenum">
              <a:rPr lang="en-US" smtClean="0"/>
              <a:t>149</a:t>
            </a:fld>
            <a:endParaRPr lang="en-US"/>
          </a:p>
        </p:txBody>
      </p:sp>
    </p:spTree>
    <p:extLst>
      <p:ext uri="{BB962C8B-B14F-4D97-AF65-F5344CB8AC3E}">
        <p14:creationId xmlns:p14="http://schemas.microsoft.com/office/powerpoint/2010/main" val="3280557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15</a:t>
            </a:fld>
            <a:endParaRPr lang="en-US"/>
          </a:p>
        </p:txBody>
      </p:sp>
    </p:spTree>
    <p:extLst>
      <p:ext uri="{BB962C8B-B14F-4D97-AF65-F5344CB8AC3E}">
        <p14:creationId xmlns:p14="http://schemas.microsoft.com/office/powerpoint/2010/main" val="285061469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NOTE – The pandas library denotes strings as type “object.”</a:t>
            </a:r>
          </a:p>
        </p:txBody>
      </p:sp>
      <p:sp>
        <p:nvSpPr>
          <p:cNvPr id="4" name="Slide Number Placeholder 3"/>
          <p:cNvSpPr>
            <a:spLocks noGrp="1"/>
          </p:cNvSpPr>
          <p:nvPr>
            <p:ph type="sldNum" sz="quarter" idx="5"/>
          </p:nvPr>
        </p:nvSpPr>
        <p:spPr/>
        <p:txBody>
          <a:bodyPr/>
          <a:lstStyle/>
          <a:p>
            <a:fld id="{166493D5-E8D5-4246-B1BE-F60E920D76E5}" type="slidenum">
              <a:rPr lang="en-US" smtClean="0"/>
              <a:t>150</a:t>
            </a:fld>
            <a:endParaRPr lang="en-US"/>
          </a:p>
        </p:txBody>
      </p:sp>
    </p:spTree>
    <p:extLst>
      <p:ext uri="{BB962C8B-B14F-4D97-AF65-F5344CB8AC3E}">
        <p14:creationId xmlns:p14="http://schemas.microsoft.com/office/powerpoint/2010/main" val="387559758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Compared to the results of PCA on purely numeric datasets, FAMD typically needs many more components to explain a high level of variance. In the case of the heart dataset, almost half of the features are categorical. This relatively high level of categorical data necessitates using all the components.</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For more information on the FAMD class, check out the online documentation here:</a:t>
            </a:r>
          </a:p>
          <a:p>
            <a:pPr marL="0" indent="0">
              <a:buFont typeface="Arial" panose="020B0604020202020204" pitchFamily="34" charset="0"/>
              <a:buNone/>
            </a:pPr>
            <a:endParaRPr lang="en-US" sz="1100" dirty="0"/>
          </a:p>
          <a:p>
            <a:pPr marL="171450" indent="-171450">
              <a:buFont typeface="Arial" panose="020B0604020202020204" pitchFamily="34" charset="0"/>
              <a:buChar char="•"/>
            </a:pPr>
            <a:r>
              <a:rPr lang="en-US" sz="1100" dirty="0"/>
              <a:t>https://maxhalford.github.io/prince/famd/</a:t>
            </a:r>
          </a:p>
        </p:txBody>
      </p:sp>
      <p:sp>
        <p:nvSpPr>
          <p:cNvPr id="4" name="Slide Number Placeholder 3"/>
          <p:cNvSpPr>
            <a:spLocks noGrp="1"/>
          </p:cNvSpPr>
          <p:nvPr>
            <p:ph type="sldNum" sz="quarter" idx="5"/>
          </p:nvPr>
        </p:nvSpPr>
        <p:spPr/>
        <p:txBody>
          <a:bodyPr/>
          <a:lstStyle/>
          <a:p>
            <a:fld id="{166493D5-E8D5-4246-B1BE-F60E920D76E5}" type="slidenum">
              <a:rPr lang="en-US" smtClean="0"/>
              <a:t>151</a:t>
            </a:fld>
            <a:endParaRPr lang="en-US"/>
          </a:p>
        </p:txBody>
      </p:sp>
    </p:spTree>
    <p:extLst>
      <p:ext uri="{BB962C8B-B14F-4D97-AF65-F5344CB8AC3E}">
        <p14:creationId xmlns:p14="http://schemas.microsoft.com/office/powerpoint/2010/main" val="120375107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152</a:t>
            </a:fld>
            <a:endParaRPr lang="en-US"/>
          </a:p>
        </p:txBody>
      </p:sp>
    </p:spTree>
    <p:extLst>
      <p:ext uri="{BB962C8B-B14F-4D97-AF65-F5344CB8AC3E}">
        <p14:creationId xmlns:p14="http://schemas.microsoft.com/office/powerpoint/2010/main" val="40328915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2575" y="660400"/>
            <a:ext cx="6750050" cy="37973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6493D5-E8D5-4246-B1BE-F60E920D76E5}" type="slidenum">
              <a:rPr lang="en-US" smtClean="0"/>
              <a:t>153</a:t>
            </a:fld>
            <a:endParaRPr lang="en-US"/>
          </a:p>
        </p:txBody>
      </p:sp>
    </p:spTree>
    <p:extLst>
      <p:ext uri="{BB962C8B-B14F-4D97-AF65-F5344CB8AC3E}">
        <p14:creationId xmlns:p14="http://schemas.microsoft.com/office/powerpoint/2010/main" val="136350001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2575" y="660400"/>
            <a:ext cx="6750050" cy="3797300"/>
          </a:xfrm>
        </p:spPr>
      </p:sp>
      <p:sp>
        <p:nvSpPr>
          <p:cNvPr id="3" name="Notes Placeholder 2"/>
          <p:cNvSpPr>
            <a:spLocks noGrp="1"/>
          </p:cNvSpPr>
          <p:nvPr>
            <p:ph type="body" idx="1"/>
          </p:nvPr>
        </p:nvSpPr>
        <p:spPr/>
        <p:txBody>
          <a:bodyPr/>
          <a:lstStyle/>
          <a:p>
            <a:r>
              <a:rPr lang="en-US" sz="1100" dirty="0"/>
              <a:t>Link to the latest edition of the book on Amazon:</a:t>
            </a:r>
          </a:p>
          <a:p>
            <a:endParaRPr lang="en-US" sz="1100" dirty="0"/>
          </a:p>
          <a:p>
            <a:pPr marL="171450" indent="-171450">
              <a:buFont typeface="Arial" panose="020B0604020202020204" pitchFamily="34" charset="0"/>
              <a:buChar char="•"/>
            </a:pPr>
            <a:r>
              <a:rPr lang="en-US" sz="1100" dirty="0"/>
              <a:t>https://www.amazon.com/Introduction-Mining-Whats-Computer-Science/dp/0133128903/</a:t>
            </a:r>
          </a:p>
        </p:txBody>
      </p:sp>
      <p:sp>
        <p:nvSpPr>
          <p:cNvPr id="4" name="Slide Number Placeholder 3"/>
          <p:cNvSpPr>
            <a:spLocks noGrp="1"/>
          </p:cNvSpPr>
          <p:nvPr>
            <p:ph type="sldNum" sz="quarter" idx="5"/>
          </p:nvPr>
        </p:nvSpPr>
        <p:spPr/>
        <p:txBody>
          <a:bodyPr/>
          <a:lstStyle/>
          <a:p>
            <a:fld id="{166493D5-E8D5-4246-B1BE-F60E920D76E5}" type="slidenum">
              <a:rPr lang="en-US" smtClean="0"/>
              <a:t>154</a:t>
            </a:fld>
            <a:endParaRPr lang="en-US"/>
          </a:p>
        </p:txBody>
      </p:sp>
    </p:spTree>
    <p:extLst>
      <p:ext uri="{BB962C8B-B14F-4D97-AF65-F5344CB8AC3E}">
        <p14:creationId xmlns:p14="http://schemas.microsoft.com/office/powerpoint/2010/main" val="40473857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155</a:t>
            </a:fld>
            <a:endParaRPr lang="en-US"/>
          </a:p>
        </p:txBody>
      </p:sp>
    </p:spTree>
    <p:extLst>
      <p:ext uri="{BB962C8B-B14F-4D97-AF65-F5344CB8AC3E}">
        <p14:creationId xmlns:p14="http://schemas.microsoft.com/office/powerpoint/2010/main" val="425389165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2575" y="660400"/>
            <a:ext cx="6750050" cy="3797300"/>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156</a:t>
            </a:fld>
            <a:endParaRPr lang="en-US"/>
          </a:p>
        </p:txBody>
      </p:sp>
    </p:spTree>
    <p:extLst>
      <p:ext uri="{BB962C8B-B14F-4D97-AF65-F5344CB8AC3E}">
        <p14:creationId xmlns:p14="http://schemas.microsoft.com/office/powerpoint/2010/main" val="250836508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2575" y="660400"/>
            <a:ext cx="6750050" cy="3797300"/>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157</a:t>
            </a:fld>
            <a:endParaRPr lang="en-US"/>
          </a:p>
        </p:txBody>
      </p:sp>
    </p:spTree>
    <p:extLst>
      <p:ext uri="{BB962C8B-B14F-4D97-AF65-F5344CB8AC3E}">
        <p14:creationId xmlns:p14="http://schemas.microsoft.com/office/powerpoint/2010/main" val="342735229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2575" y="660400"/>
            <a:ext cx="6750050" cy="37973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6493D5-E8D5-4246-B1BE-F60E920D76E5}" type="slidenum">
              <a:rPr lang="en-US" smtClean="0"/>
              <a:t>159</a:t>
            </a:fld>
            <a:endParaRPr lang="en-US"/>
          </a:p>
        </p:txBody>
      </p:sp>
    </p:spTree>
    <p:extLst>
      <p:ext uri="{BB962C8B-B14F-4D97-AF65-F5344CB8AC3E}">
        <p14:creationId xmlns:p14="http://schemas.microsoft.com/office/powerpoint/2010/main" val="257646492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160</a:t>
            </a:fld>
            <a:endParaRPr lang="en-US"/>
          </a:p>
        </p:txBody>
      </p:sp>
    </p:spTree>
    <p:extLst>
      <p:ext uri="{BB962C8B-B14F-4D97-AF65-F5344CB8AC3E}">
        <p14:creationId xmlns:p14="http://schemas.microsoft.com/office/powerpoint/2010/main" val="3330131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r>
              <a:rPr lang="en-US" dirty="0"/>
              <a:t>An entire collection of clusters is referred to as a clustering.</a:t>
            </a:r>
          </a:p>
        </p:txBody>
      </p:sp>
      <p:sp>
        <p:nvSpPr>
          <p:cNvPr id="4" name="Slide Number Placeholder 3"/>
          <p:cNvSpPr>
            <a:spLocks noGrp="1"/>
          </p:cNvSpPr>
          <p:nvPr>
            <p:ph type="sldNum" sz="quarter" idx="5"/>
          </p:nvPr>
        </p:nvSpPr>
        <p:spPr/>
        <p:txBody>
          <a:bodyPr/>
          <a:lstStyle/>
          <a:p>
            <a:fld id="{166493D5-E8D5-4246-B1BE-F60E920D76E5}" type="slidenum">
              <a:rPr lang="en-US" smtClean="0"/>
              <a:t>16</a:t>
            </a:fld>
            <a:endParaRPr lang="en-US"/>
          </a:p>
        </p:txBody>
      </p:sp>
    </p:spTree>
    <p:extLst>
      <p:ext uri="{BB962C8B-B14F-4D97-AF65-F5344CB8AC3E}">
        <p14:creationId xmlns:p14="http://schemas.microsoft.com/office/powerpoint/2010/main" val="172217167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If the label column of the dataset (i.e., HeartDisease) is not removed before FAMD, the information contained in the label would be included in the FAMD calculations. This would, of course, distort the FAMD-transformed data and the subsequent clustering.</a:t>
            </a:r>
          </a:p>
        </p:txBody>
      </p:sp>
      <p:sp>
        <p:nvSpPr>
          <p:cNvPr id="4" name="Slide Number Placeholder 3"/>
          <p:cNvSpPr>
            <a:spLocks noGrp="1"/>
          </p:cNvSpPr>
          <p:nvPr>
            <p:ph type="sldNum" sz="quarter" idx="5"/>
          </p:nvPr>
        </p:nvSpPr>
        <p:spPr/>
        <p:txBody>
          <a:bodyPr/>
          <a:lstStyle/>
          <a:p>
            <a:fld id="{166493D5-E8D5-4246-B1BE-F60E920D76E5}" type="slidenum">
              <a:rPr lang="en-US" smtClean="0"/>
              <a:t>161</a:t>
            </a:fld>
            <a:endParaRPr lang="en-US"/>
          </a:p>
        </p:txBody>
      </p:sp>
    </p:spTree>
    <p:extLst>
      <p:ext uri="{BB962C8B-B14F-4D97-AF65-F5344CB8AC3E}">
        <p14:creationId xmlns:p14="http://schemas.microsoft.com/office/powerpoint/2010/main" val="322951669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162</a:t>
            </a:fld>
            <a:endParaRPr lang="en-US"/>
          </a:p>
        </p:txBody>
      </p:sp>
    </p:spTree>
    <p:extLst>
      <p:ext uri="{BB962C8B-B14F-4D97-AF65-F5344CB8AC3E}">
        <p14:creationId xmlns:p14="http://schemas.microsoft.com/office/powerpoint/2010/main" val="247895010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163</a:t>
            </a:fld>
            <a:endParaRPr lang="en-US"/>
          </a:p>
        </p:txBody>
      </p:sp>
    </p:spTree>
    <p:extLst>
      <p:ext uri="{BB962C8B-B14F-4D97-AF65-F5344CB8AC3E}">
        <p14:creationId xmlns:p14="http://schemas.microsoft.com/office/powerpoint/2010/main" val="193438005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164</a:t>
            </a:fld>
            <a:endParaRPr lang="en-US"/>
          </a:p>
        </p:txBody>
      </p:sp>
    </p:spTree>
    <p:extLst>
      <p:ext uri="{BB962C8B-B14F-4D97-AF65-F5344CB8AC3E}">
        <p14:creationId xmlns:p14="http://schemas.microsoft.com/office/powerpoint/2010/main" val="266909269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When evaluating the cluster, pay attention to how well the cluster label splits the actual label data. Ideally, the cluster is 100% aligned with one actual label value, although this is extremely rare in practice.</a:t>
            </a:r>
          </a:p>
        </p:txBody>
      </p:sp>
      <p:sp>
        <p:nvSpPr>
          <p:cNvPr id="4" name="Slide Number Placeholder 3"/>
          <p:cNvSpPr>
            <a:spLocks noGrp="1"/>
          </p:cNvSpPr>
          <p:nvPr>
            <p:ph type="sldNum" sz="quarter" idx="5"/>
          </p:nvPr>
        </p:nvSpPr>
        <p:spPr/>
        <p:txBody>
          <a:bodyPr/>
          <a:lstStyle/>
          <a:p>
            <a:fld id="{166493D5-E8D5-4246-B1BE-F60E920D76E5}" type="slidenum">
              <a:rPr lang="en-US" smtClean="0"/>
              <a:t>165</a:t>
            </a:fld>
            <a:endParaRPr lang="en-US"/>
          </a:p>
        </p:txBody>
      </p:sp>
    </p:spTree>
    <p:extLst>
      <p:ext uri="{BB962C8B-B14F-4D97-AF65-F5344CB8AC3E}">
        <p14:creationId xmlns:p14="http://schemas.microsoft.com/office/powerpoint/2010/main" val="224920106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When evaluating the cluster, pay attention to how well the cluster label splits the actual label data. Ideally, the cluster is 100% aligned with one actual label value, although this is extremely rare in practice.</a:t>
            </a:r>
          </a:p>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166</a:t>
            </a:fld>
            <a:endParaRPr lang="en-US"/>
          </a:p>
        </p:txBody>
      </p:sp>
    </p:spTree>
    <p:extLst>
      <p:ext uri="{BB962C8B-B14F-4D97-AF65-F5344CB8AC3E}">
        <p14:creationId xmlns:p14="http://schemas.microsoft.com/office/powerpoint/2010/main" val="1772034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Hierarchical clustering is typically used when a taxonomical data structure is to be uncovered. For example, using hierarchical clustering with a collection of documents could discover clusters that group the documents into ever more-specific topic groups as you move down the hierarchy.</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Hierarchical clustering algorithms are typically implemented using one of the following approaches:</a:t>
            </a:r>
          </a:p>
          <a:p>
            <a:pPr marL="0" indent="0">
              <a:buFont typeface="Arial" panose="020B0604020202020204" pitchFamily="34" charset="0"/>
              <a:buNone/>
            </a:pPr>
            <a:endParaRPr lang="en-US" sz="1100" dirty="0"/>
          </a:p>
          <a:p>
            <a:pPr marL="228600" indent="-228600">
              <a:buFont typeface="+mj-lt"/>
              <a:buAutoNum type="arabicPeriod"/>
            </a:pPr>
            <a:r>
              <a:rPr lang="en-US" sz="1100" b="1" dirty="0"/>
              <a:t>Agglomerative clustering</a:t>
            </a:r>
            <a:r>
              <a:rPr lang="en-US" sz="1100" dirty="0"/>
              <a:t>: This is a bottoms-up approach where the lowest clusters of the tree are discovered first. From there, nearby clusters are combined to form the next level up. This process is continued until only one cluster remains at the top of the tree.</a:t>
            </a:r>
          </a:p>
          <a:p>
            <a:pPr marL="228600" indent="-228600">
              <a:buFont typeface="+mj-lt"/>
              <a:buAutoNum type="arabicPeriod"/>
            </a:pPr>
            <a:r>
              <a:rPr lang="en-US" sz="1100" b="1" dirty="0"/>
              <a:t>Divisive clustering:</a:t>
            </a:r>
            <a:r>
              <a:rPr lang="en-US" sz="1100" dirty="0"/>
              <a:t> This is a top-down approach where the data is recursively split into subclusters until only single data points remain. </a:t>
            </a:r>
          </a:p>
          <a:p>
            <a:pPr marL="228600" indent="-228600">
              <a:buFont typeface="+mj-lt"/>
              <a:buAutoNum type="arabicPeriod"/>
            </a:pPr>
            <a:endParaRPr lang="en-US" sz="1100" dirty="0"/>
          </a:p>
          <a:p>
            <a:pPr marL="0" indent="0">
              <a:buFont typeface="+mj-lt"/>
              <a:buNone/>
            </a:pPr>
            <a:r>
              <a:rPr lang="en-US" sz="1100" dirty="0"/>
              <a:t>In practice, agglomerative clustering is used far more than divisive clustering.</a:t>
            </a:r>
          </a:p>
        </p:txBody>
      </p:sp>
      <p:sp>
        <p:nvSpPr>
          <p:cNvPr id="4" name="Slide Number Placeholder 3"/>
          <p:cNvSpPr>
            <a:spLocks noGrp="1"/>
          </p:cNvSpPr>
          <p:nvPr>
            <p:ph type="sldNum" sz="quarter" idx="5"/>
          </p:nvPr>
        </p:nvSpPr>
        <p:spPr/>
        <p:txBody>
          <a:bodyPr/>
          <a:lstStyle/>
          <a:p>
            <a:fld id="{166493D5-E8D5-4246-B1BE-F60E920D76E5}" type="slidenum">
              <a:rPr lang="en-US" smtClean="0"/>
              <a:t>17</a:t>
            </a:fld>
            <a:endParaRPr lang="en-US"/>
          </a:p>
        </p:txBody>
      </p:sp>
    </p:spTree>
    <p:extLst>
      <p:ext uri="{BB962C8B-B14F-4D97-AF65-F5344CB8AC3E}">
        <p14:creationId xmlns:p14="http://schemas.microsoft.com/office/powerpoint/2010/main" val="856572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18</a:t>
            </a:fld>
            <a:endParaRPr lang="en-US"/>
          </a:p>
        </p:txBody>
      </p:sp>
    </p:spTree>
    <p:extLst>
      <p:ext uri="{BB962C8B-B14F-4D97-AF65-F5344CB8AC3E}">
        <p14:creationId xmlns:p14="http://schemas.microsoft.com/office/powerpoint/2010/main" val="1453287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19</a:t>
            </a:fld>
            <a:endParaRPr lang="en-US"/>
          </a:p>
        </p:txBody>
      </p:sp>
    </p:spTree>
    <p:extLst>
      <p:ext uri="{BB962C8B-B14F-4D97-AF65-F5344CB8AC3E}">
        <p14:creationId xmlns:p14="http://schemas.microsoft.com/office/powerpoint/2010/main" val="1990111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6493D5-E8D5-4246-B1BE-F60E920D76E5}" type="slidenum">
              <a:rPr lang="en-US" smtClean="0"/>
              <a:t>2</a:t>
            </a:fld>
            <a:endParaRPr lang="en-US"/>
          </a:p>
        </p:txBody>
      </p:sp>
    </p:spTree>
    <p:extLst>
      <p:ext uri="{BB962C8B-B14F-4D97-AF65-F5344CB8AC3E}">
        <p14:creationId xmlns:p14="http://schemas.microsoft.com/office/powerpoint/2010/main" val="1273153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20</a:t>
            </a:fld>
            <a:endParaRPr lang="en-US"/>
          </a:p>
        </p:txBody>
      </p:sp>
    </p:spTree>
    <p:extLst>
      <p:ext uri="{BB962C8B-B14F-4D97-AF65-F5344CB8AC3E}">
        <p14:creationId xmlns:p14="http://schemas.microsoft.com/office/powerpoint/2010/main" val="374796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21</a:t>
            </a:fld>
            <a:endParaRPr lang="en-US"/>
          </a:p>
        </p:txBody>
      </p:sp>
    </p:spTree>
    <p:extLst>
      <p:ext uri="{BB962C8B-B14F-4D97-AF65-F5344CB8AC3E}">
        <p14:creationId xmlns:p14="http://schemas.microsoft.com/office/powerpoint/2010/main" val="982544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22</a:t>
            </a:fld>
            <a:endParaRPr lang="en-US"/>
          </a:p>
        </p:txBody>
      </p:sp>
    </p:spTree>
    <p:extLst>
      <p:ext uri="{BB962C8B-B14F-4D97-AF65-F5344CB8AC3E}">
        <p14:creationId xmlns:p14="http://schemas.microsoft.com/office/powerpoint/2010/main" val="4378190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23</a:t>
            </a:fld>
            <a:endParaRPr lang="en-US"/>
          </a:p>
        </p:txBody>
      </p:sp>
    </p:spTree>
    <p:extLst>
      <p:ext uri="{BB962C8B-B14F-4D97-AF65-F5344CB8AC3E}">
        <p14:creationId xmlns:p14="http://schemas.microsoft.com/office/powerpoint/2010/main" val="1876195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6493D5-E8D5-4246-B1BE-F60E920D76E5}" type="slidenum">
              <a:rPr lang="en-US" smtClean="0"/>
              <a:t>24</a:t>
            </a:fld>
            <a:endParaRPr lang="en-US"/>
          </a:p>
        </p:txBody>
      </p:sp>
    </p:spTree>
    <p:extLst>
      <p:ext uri="{BB962C8B-B14F-4D97-AF65-F5344CB8AC3E}">
        <p14:creationId xmlns:p14="http://schemas.microsoft.com/office/powerpoint/2010/main" val="352151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r>
              <a:rPr lang="en-US" sz="1100" dirty="0"/>
              <a:t>For more information on k-means, check out the Wikipedia article:</a:t>
            </a:r>
          </a:p>
          <a:p>
            <a:endParaRPr lang="en-US" sz="1100" dirty="0"/>
          </a:p>
          <a:p>
            <a:pPr marL="165449" indent="-165449">
              <a:buFont typeface="Arial" panose="020B0604020202020204" pitchFamily="34" charset="0"/>
              <a:buChar char="•"/>
            </a:pPr>
            <a:r>
              <a:rPr lang="en-US" sz="1100" dirty="0"/>
              <a:t>https://en.wikipedia.org/wiki/K-means_clustering</a:t>
            </a:r>
          </a:p>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25</a:t>
            </a:fld>
            <a:endParaRPr lang="en-US"/>
          </a:p>
        </p:txBody>
      </p:sp>
    </p:spTree>
    <p:extLst>
      <p:ext uri="{BB962C8B-B14F-4D97-AF65-F5344CB8AC3E}">
        <p14:creationId xmlns:p14="http://schemas.microsoft.com/office/powerpoint/2010/main" val="1845843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r>
              <a:rPr lang="en-US" sz="1100" dirty="0"/>
              <a:t>Check out the full Wikipedia article here:</a:t>
            </a:r>
          </a:p>
          <a:p>
            <a:endParaRPr lang="en-US" sz="1100" dirty="0"/>
          </a:p>
          <a:p>
            <a:pPr marL="165449" indent="-165449">
              <a:buFont typeface="Arial" panose="020B0604020202020204" pitchFamily="34" charset="0"/>
              <a:buChar char="•"/>
            </a:pPr>
            <a:r>
              <a:rPr lang="en-US" sz="1100" dirty="0"/>
              <a:t>https://en.wikipedia.org/wiki/Algorithm</a:t>
            </a:r>
          </a:p>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26</a:t>
            </a:fld>
            <a:endParaRPr lang="en-US"/>
          </a:p>
        </p:txBody>
      </p:sp>
    </p:spTree>
    <p:extLst>
      <p:ext uri="{BB962C8B-B14F-4D97-AF65-F5344CB8AC3E}">
        <p14:creationId xmlns:p14="http://schemas.microsoft.com/office/powerpoint/2010/main" val="1309429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27</a:t>
            </a:fld>
            <a:endParaRPr lang="en-US"/>
          </a:p>
        </p:txBody>
      </p:sp>
    </p:spTree>
    <p:extLst>
      <p:ext uri="{BB962C8B-B14F-4D97-AF65-F5344CB8AC3E}">
        <p14:creationId xmlns:p14="http://schemas.microsoft.com/office/powerpoint/2010/main" val="3158895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r>
              <a:rPr lang="en-US" sz="1100" dirty="0"/>
              <a:t>Due to the usage of a random start, the k-means algorithm is non-deterministic. This means you will not necessarily get the same results each time k-mean is executed with your data. In practice, it is common to run k-means many times with the same value for k.</a:t>
            </a:r>
          </a:p>
          <a:p>
            <a:endParaRPr lang="en-US" sz="1100" dirty="0"/>
          </a:p>
          <a:p>
            <a:r>
              <a:rPr lang="en-US" sz="1100" dirty="0"/>
              <a:t>NOTE – Python begins counting at 0, not 1!</a:t>
            </a:r>
          </a:p>
        </p:txBody>
      </p:sp>
      <p:sp>
        <p:nvSpPr>
          <p:cNvPr id="4" name="Slide Number Placeholder 3"/>
          <p:cNvSpPr>
            <a:spLocks noGrp="1"/>
          </p:cNvSpPr>
          <p:nvPr>
            <p:ph type="sldNum" sz="quarter" idx="5"/>
          </p:nvPr>
        </p:nvSpPr>
        <p:spPr/>
        <p:txBody>
          <a:bodyPr/>
          <a:lstStyle/>
          <a:p>
            <a:fld id="{166493D5-E8D5-4246-B1BE-F60E920D76E5}" type="slidenum">
              <a:rPr lang="en-US" smtClean="0"/>
              <a:t>28</a:t>
            </a:fld>
            <a:endParaRPr lang="en-US"/>
          </a:p>
        </p:txBody>
      </p:sp>
    </p:spTree>
    <p:extLst>
      <p:ext uri="{BB962C8B-B14F-4D97-AF65-F5344CB8AC3E}">
        <p14:creationId xmlns:p14="http://schemas.microsoft.com/office/powerpoint/2010/main" val="1972118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29</a:t>
            </a:fld>
            <a:endParaRPr lang="en-US"/>
          </a:p>
        </p:txBody>
      </p:sp>
    </p:spTree>
    <p:extLst>
      <p:ext uri="{BB962C8B-B14F-4D97-AF65-F5344CB8AC3E}">
        <p14:creationId xmlns:p14="http://schemas.microsoft.com/office/powerpoint/2010/main" val="648446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6493D5-E8D5-4246-B1BE-F60E920D76E5}" type="slidenum">
              <a:rPr lang="en-US" smtClean="0"/>
              <a:t>3</a:t>
            </a:fld>
            <a:endParaRPr lang="en-US"/>
          </a:p>
        </p:txBody>
      </p:sp>
    </p:spTree>
    <p:extLst>
      <p:ext uri="{BB962C8B-B14F-4D97-AF65-F5344CB8AC3E}">
        <p14:creationId xmlns:p14="http://schemas.microsoft.com/office/powerpoint/2010/main" val="38645380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30</a:t>
            </a:fld>
            <a:endParaRPr lang="en-US"/>
          </a:p>
        </p:txBody>
      </p:sp>
    </p:spTree>
    <p:extLst>
      <p:ext uri="{BB962C8B-B14F-4D97-AF65-F5344CB8AC3E}">
        <p14:creationId xmlns:p14="http://schemas.microsoft.com/office/powerpoint/2010/main" val="40304194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r>
              <a:rPr lang="en-US" sz="1100" dirty="0"/>
              <a:t>NOTE – The “mean” is the same thing as the “average.”</a:t>
            </a:r>
          </a:p>
        </p:txBody>
      </p:sp>
      <p:sp>
        <p:nvSpPr>
          <p:cNvPr id="4" name="Slide Number Placeholder 3"/>
          <p:cNvSpPr>
            <a:spLocks noGrp="1"/>
          </p:cNvSpPr>
          <p:nvPr>
            <p:ph type="sldNum" sz="quarter" idx="5"/>
          </p:nvPr>
        </p:nvSpPr>
        <p:spPr/>
        <p:txBody>
          <a:bodyPr/>
          <a:lstStyle/>
          <a:p>
            <a:fld id="{166493D5-E8D5-4246-B1BE-F60E920D76E5}" type="slidenum">
              <a:rPr lang="en-US" smtClean="0"/>
              <a:t>31</a:t>
            </a:fld>
            <a:endParaRPr lang="en-US"/>
          </a:p>
        </p:txBody>
      </p:sp>
    </p:spTree>
    <p:extLst>
      <p:ext uri="{BB962C8B-B14F-4D97-AF65-F5344CB8AC3E}">
        <p14:creationId xmlns:p14="http://schemas.microsoft.com/office/powerpoint/2010/main" val="1822884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32</a:t>
            </a:fld>
            <a:endParaRPr lang="en-US"/>
          </a:p>
        </p:txBody>
      </p:sp>
    </p:spTree>
    <p:extLst>
      <p:ext uri="{BB962C8B-B14F-4D97-AF65-F5344CB8AC3E}">
        <p14:creationId xmlns:p14="http://schemas.microsoft.com/office/powerpoint/2010/main" val="3102080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33</a:t>
            </a:fld>
            <a:endParaRPr lang="en-US"/>
          </a:p>
        </p:txBody>
      </p:sp>
    </p:spTree>
    <p:extLst>
      <p:ext uri="{BB962C8B-B14F-4D97-AF65-F5344CB8AC3E}">
        <p14:creationId xmlns:p14="http://schemas.microsoft.com/office/powerpoint/2010/main" val="12853735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r>
              <a:rPr lang="en-US" sz="1100" dirty="0"/>
              <a:t>Notice on this slide how the cluster 2 center has been pulled farther up the y-axis than expected based on the bulk of the data. The k-means algorithm is sensitive to outliers, causing the cluster center to move farther than one would expect. When using k-means, it is a common practice to standardize/normalize the data before clustering. </a:t>
            </a:r>
          </a:p>
        </p:txBody>
      </p:sp>
      <p:sp>
        <p:nvSpPr>
          <p:cNvPr id="4" name="Slide Number Placeholder 3"/>
          <p:cNvSpPr>
            <a:spLocks noGrp="1"/>
          </p:cNvSpPr>
          <p:nvPr>
            <p:ph type="sldNum" sz="quarter" idx="5"/>
          </p:nvPr>
        </p:nvSpPr>
        <p:spPr/>
        <p:txBody>
          <a:bodyPr/>
          <a:lstStyle/>
          <a:p>
            <a:fld id="{166493D5-E8D5-4246-B1BE-F60E920D76E5}" type="slidenum">
              <a:rPr lang="en-US" smtClean="0"/>
              <a:t>34</a:t>
            </a:fld>
            <a:endParaRPr lang="en-US"/>
          </a:p>
        </p:txBody>
      </p:sp>
    </p:spTree>
    <p:extLst>
      <p:ext uri="{BB962C8B-B14F-4D97-AF65-F5344CB8AC3E}">
        <p14:creationId xmlns:p14="http://schemas.microsoft.com/office/powerpoint/2010/main" val="1649483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35</a:t>
            </a:fld>
            <a:endParaRPr lang="en-US"/>
          </a:p>
        </p:txBody>
      </p:sp>
    </p:spTree>
    <p:extLst>
      <p:ext uri="{BB962C8B-B14F-4D97-AF65-F5344CB8AC3E}">
        <p14:creationId xmlns:p14="http://schemas.microsoft.com/office/powerpoint/2010/main" val="38048854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36</a:t>
            </a:fld>
            <a:endParaRPr lang="en-US"/>
          </a:p>
        </p:txBody>
      </p:sp>
    </p:spTree>
    <p:extLst>
      <p:ext uri="{BB962C8B-B14F-4D97-AF65-F5344CB8AC3E}">
        <p14:creationId xmlns:p14="http://schemas.microsoft.com/office/powerpoint/2010/main" val="4879849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37</a:t>
            </a:fld>
            <a:endParaRPr lang="en-US"/>
          </a:p>
        </p:txBody>
      </p:sp>
    </p:spTree>
    <p:extLst>
      <p:ext uri="{BB962C8B-B14F-4D97-AF65-F5344CB8AC3E}">
        <p14:creationId xmlns:p14="http://schemas.microsoft.com/office/powerpoint/2010/main" val="36265676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38</a:t>
            </a:fld>
            <a:endParaRPr lang="en-US"/>
          </a:p>
        </p:txBody>
      </p:sp>
    </p:spTree>
    <p:extLst>
      <p:ext uri="{BB962C8B-B14F-4D97-AF65-F5344CB8AC3E}">
        <p14:creationId xmlns:p14="http://schemas.microsoft.com/office/powerpoint/2010/main" val="4591336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r>
              <a:rPr lang="en-US" sz="1100" dirty="0"/>
              <a:t>While Euclidian distance is depicted here using only two dimensions, the calculation scales to any number of dimensions. </a:t>
            </a:r>
          </a:p>
        </p:txBody>
      </p:sp>
      <p:sp>
        <p:nvSpPr>
          <p:cNvPr id="4" name="Slide Number Placeholder 3"/>
          <p:cNvSpPr>
            <a:spLocks noGrp="1"/>
          </p:cNvSpPr>
          <p:nvPr>
            <p:ph type="sldNum" sz="quarter" idx="5"/>
          </p:nvPr>
        </p:nvSpPr>
        <p:spPr/>
        <p:txBody>
          <a:bodyPr/>
          <a:lstStyle/>
          <a:p>
            <a:fld id="{166493D5-E8D5-4246-B1BE-F60E920D76E5}" type="slidenum">
              <a:rPr lang="en-US" smtClean="0"/>
              <a:t>39</a:t>
            </a:fld>
            <a:endParaRPr lang="en-US"/>
          </a:p>
        </p:txBody>
      </p:sp>
    </p:spTree>
    <p:extLst>
      <p:ext uri="{BB962C8B-B14F-4D97-AF65-F5344CB8AC3E}">
        <p14:creationId xmlns:p14="http://schemas.microsoft.com/office/powerpoint/2010/main" val="3050472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r>
              <a:rPr lang="en-US" sz="1100" dirty="0"/>
              <a:t>[Pan 2005] - “Introduction to Data Mining” by Pang-Ning, Michael Steinbach, and Vipin Kumar, first edition May 2, 2005.</a:t>
            </a:r>
          </a:p>
          <a:p>
            <a:endParaRPr lang="en-US" sz="1100" dirty="0"/>
          </a:p>
          <a:p>
            <a:r>
              <a:rPr lang="en-US" sz="1100" dirty="0"/>
              <a:t>For more information, check out the following helpful Wikipedia articles:</a:t>
            </a:r>
          </a:p>
          <a:p>
            <a:endParaRPr lang="en-US" sz="1100" dirty="0"/>
          </a:p>
          <a:p>
            <a:pPr marL="171450" indent="-171450">
              <a:buFont typeface="Arial" panose="020B0604020202020204" pitchFamily="34" charset="0"/>
              <a:buChar char="•"/>
            </a:pPr>
            <a:r>
              <a:rPr lang="en-US" sz="1100" dirty="0"/>
              <a:t>https://en.wikipedia.org/wiki/Cluster_analysis</a:t>
            </a:r>
          </a:p>
          <a:p>
            <a:pPr marL="171450" indent="-171450">
              <a:buFont typeface="Arial" panose="020B0604020202020204" pitchFamily="34" charset="0"/>
              <a:buChar char="•"/>
            </a:pPr>
            <a:r>
              <a:rPr lang="en-US" sz="1100" dirty="0"/>
              <a:t>https://en.wikipedia.org/wiki/Unsupervised_learning</a:t>
            </a:r>
          </a:p>
          <a:p>
            <a:pPr marL="171450" indent="-171450">
              <a:buFont typeface="Arial" panose="020B0604020202020204" pitchFamily="34" charset="0"/>
              <a:buChar char="•"/>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4</a:t>
            </a:fld>
            <a:endParaRPr lang="en-US"/>
          </a:p>
        </p:txBody>
      </p:sp>
    </p:spTree>
    <p:extLst>
      <p:ext uri="{BB962C8B-B14F-4D97-AF65-F5344CB8AC3E}">
        <p14:creationId xmlns:p14="http://schemas.microsoft.com/office/powerpoint/2010/main" val="31101957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r>
              <a:rPr lang="en-US" sz="1100" dirty="0"/>
              <a:t>You can think of the Pythagorean theorem as Euclidean distance in two dimensions (i.e., two features). To accommodate more than two dimensions, you repeat the pattern of the square of the difference between each feature.</a:t>
            </a:r>
          </a:p>
        </p:txBody>
      </p:sp>
      <p:sp>
        <p:nvSpPr>
          <p:cNvPr id="4" name="Slide Number Placeholder 3"/>
          <p:cNvSpPr>
            <a:spLocks noGrp="1"/>
          </p:cNvSpPr>
          <p:nvPr>
            <p:ph type="sldNum" sz="quarter" idx="5"/>
          </p:nvPr>
        </p:nvSpPr>
        <p:spPr/>
        <p:txBody>
          <a:bodyPr/>
          <a:lstStyle/>
          <a:p>
            <a:fld id="{166493D5-E8D5-4246-B1BE-F60E920D76E5}" type="slidenum">
              <a:rPr lang="en-US" smtClean="0"/>
              <a:t>40</a:t>
            </a:fld>
            <a:endParaRPr lang="en-US"/>
          </a:p>
        </p:txBody>
      </p:sp>
    </p:spTree>
    <p:extLst>
      <p:ext uri="{BB962C8B-B14F-4D97-AF65-F5344CB8AC3E}">
        <p14:creationId xmlns:p14="http://schemas.microsoft.com/office/powerpoint/2010/main" val="24640819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r>
              <a:rPr lang="en-US" sz="1100" dirty="0"/>
              <a:t>It is also worthy to note that the distances calculated for all the data points will be much larger due to Distance being a different measurement scale compared to Weight and Volume. </a:t>
            </a:r>
          </a:p>
        </p:txBody>
      </p:sp>
      <p:sp>
        <p:nvSpPr>
          <p:cNvPr id="4" name="Slide Number Placeholder 3"/>
          <p:cNvSpPr>
            <a:spLocks noGrp="1"/>
          </p:cNvSpPr>
          <p:nvPr>
            <p:ph type="sldNum" sz="quarter" idx="5"/>
          </p:nvPr>
        </p:nvSpPr>
        <p:spPr/>
        <p:txBody>
          <a:bodyPr/>
          <a:lstStyle/>
          <a:p>
            <a:fld id="{166493D5-E8D5-4246-B1BE-F60E920D76E5}" type="slidenum">
              <a:rPr lang="en-US" smtClean="0"/>
              <a:t>41</a:t>
            </a:fld>
            <a:endParaRPr lang="en-US"/>
          </a:p>
        </p:txBody>
      </p:sp>
    </p:spTree>
    <p:extLst>
      <p:ext uri="{BB962C8B-B14F-4D97-AF65-F5344CB8AC3E}">
        <p14:creationId xmlns:p14="http://schemas.microsoft.com/office/powerpoint/2010/main" val="4948383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r>
              <a:rPr lang="en-US" sz="1100" dirty="0"/>
              <a:t>For more information on the Z-score and TF-IDF, check out the scikit-learn online documentation:</a:t>
            </a:r>
          </a:p>
          <a:p>
            <a:endParaRPr lang="en-US" sz="1100" dirty="0"/>
          </a:p>
          <a:p>
            <a:pPr marL="171450" indent="-171450">
              <a:buFont typeface="Arial" panose="020B0604020202020204" pitchFamily="34" charset="0"/>
              <a:buChar char="•"/>
            </a:pPr>
            <a:r>
              <a:rPr lang="en-US" sz="1100" dirty="0"/>
              <a:t>https://scikit-learn.org/stable/modules/preprocessing.html#preprocessing-scaler</a:t>
            </a:r>
          </a:p>
          <a:p>
            <a:pPr marL="171450" indent="-171450">
              <a:buFont typeface="Arial" panose="020B0604020202020204" pitchFamily="34" charset="0"/>
              <a:buChar char="•"/>
            </a:pPr>
            <a:r>
              <a:rPr lang="en-US" sz="1100" dirty="0"/>
              <a:t>https://scikit-learn.org/stable/modules/feature_extraction.html#text-feature-extraction</a:t>
            </a:r>
          </a:p>
        </p:txBody>
      </p:sp>
      <p:sp>
        <p:nvSpPr>
          <p:cNvPr id="4" name="Slide Number Placeholder 3"/>
          <p:cNvSpPr>
            <a:spLocks noGrp="1"/>
          </p:cNvSpPr>
          <p:nvPr>
            <p:ph type="sldNum" sz="quarter" idx="5"/>
          </p:nvPr>
        </p:nvSpPr>
        <p:spPr/>
        <p:txBody>
          <a:bodyPr/>
          <a:lstStyle/>
          <a:p>
            <a:fld id="{166493D5-E8D5-4246-B1BE-F60E920D76E5}" type="slidenum">
              <a:rPr lang="en-US" smtClean="0"/>
              <a:t>42</a:t>
            </a:fld>
            <a:endParaRPr lang="en-US"/>
          </a:p>
        </p:txBody>
      </p:sp>
    </p:spTree>
    <p:extLst>
      <p:ext uri="{BB962C8B-B14F-4D97-AF65-F5344CB8AC3E}">
        <p14:creationId xmlns:p14="http://schemas.microsoft.com/office/powerpoint/2010/main" val="1260931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43</a:t>
            </a:fld>
            <a:endParaRPr lang="en-US"/>
          </a:p>
        </p:txBody>
      </p:sp>
    </p:spTree>
    <p:extLst>
      <p:ext uri="{BB962C8B-B14F-4D97-AF65-F5344CB8AC3E}">
        <p14:creationId xmlns:p14="http://schemas.microsoft.com/office/powerpoint/2010/main" val="22007445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r>
              <a:rPr lang="en-US" sz="1100" dirty="0"/>
              <a:t>In practice, cluster analysis can be guided by subject matter expertise. For example, specifying the number of clusters based on business knowledge. We are simulating this scenario here as we know there are three classes in the iris dataset.  The feature values of the iris dataset are all on the same scale and do not have outliers. As such, standardization isn’t necessary to get good clustering results. A later slide will demonstrate standardizing the iris dataset using the Z-score.</a:t>
            </a:r>
          </a:p>
          <a:p>
            <a:endParaRPr lang="en-US" sz="1100" dirty="0"/>
          </a:p>
          <a:p>
            <a:r>
              <a:rPr lang="en-US" sz="1100" dirty="0"/>
              <a:t>NOTE: The KMeans class does not use truly randomized starting centroids by default. Instead, it uses an optimized approach called  “</a:t>
            </a:r>
            <a:r>
              <a:rPr lang="en-US" sz="1100" dirty="0" err="1"/>
              <a:t>kmeans</a:t>
            </a:r>
            <a:r>
              <a:rPr lang="en-US" sz="1100" dirty="0"/>
              <a:t>++”. More information can be found via the online documentation:</a:t>
            </a:r>
          </a:p>
          <a:p>
            <a:endParaRPr lang="en-US" sz="1100" dirty="0"/>
          </a:p>
          <a:p>
            <a:pPr marL="171450" indent="-171450">
              <a:buFont typeface="Arial" panose="020B0604020202020204" pitchFamily="34" charset="0"/>
              <a:buChar char="•"/>
            </a:pPr>
            <a:r>
              <a:rPr lang="en-US" sz="1100" dirty="0"/>
              <a:t>https://scikit-learn.org/stable/modules/generated/sklearn.cluster.KMeans.html</a:t>
            </a:r>
          </a:p>
        </p:txBody>
      </p:sp>
      <p:sp>
        <p:nvSpPr>
          <p:cNvPr id="4" name="Slide Number Placeholder 3"/>
          <p:cNvSpPr>
            <a:spLocks noGrp="1"/>
          </p:cNvSpPr>
          <p:nvPr>
            <p:ph type="sldNum" sz="quarter" idx="5"/>
          </p:nvPr>
        </p:nvSpPr>
        <p:spPr/>
        <p:txBody>
          <a:bodyPr/>
          <a:lstStyle/>
          <a:p>
            <a:fld id="{166493D5-E8D5-4246-B1BE-F60E920D76E5}" type="slidenum">
              <a:rPr lang="en-US" smtClean="0"/>
              <a:t>44</a:t>
            </a:fld>
            <a:endParaRPr lang="en-US"/>
          </a:p>
        </p:txBody>
      </p:sp>
    </p:spTree>
    <p:extLst>
      <p:ext uri="{BB962C8B-B14F-4D97-AF65-F5344CB8AC3E}">
        <p14:creationId xmlns:p14="http://schemas.microsoft.com/office/powerpoint/2010/main" val="34878725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r>
              <a:rPr lang="en-US" sz="1100" dirty="0"/>
              <a:t>The code in this slide uses the </a:t>
            </a:r>
            <a:r>
              <a:rPr lang="en-US" sz="1100" dirty="0" err="1"/>
              <a:t>plotnine</a:t>
            </a:r>
            <a:r>
              <a:rPr lang="en-US" sz="1100" dirty="0"/>
              <a:t> library which implements the Grammar of Graphics in Python. More information can be found at the </a:t>
            </a:r>
            <a:r>
              <a:rPr lang="en-US" sz="1100" dirty="0" err="1"/>
              <a:t>plotnine</a:t>
            </a:r>
            <a:r>
              <a:rPr lang="en-US" sz="1100" dirty="0"/>
              <a:t> website:</a:t>
            </a:r>
          </a:p>
          <a:p>
            <a:endParaRPr lang="en-US" sz="1100" dirty="0"/>
          </a:p>
          <a:p>
            <a:pPr marL="171450" indent="-171450">
              <a:buFont typeface="Arial" panose="020B0604020202020204" pitchFamily="34" charset="0"/>
              <a:buChar char="•"/>
            </a:pPr>
            <a:r>
              <a:rPr lang="en-US" sz="1100" dirty="0"/>
              <a:t>https://plotnine.readthedocs.io/</a:t>
            </a:r>
          </a:p>
          <a:p>
            <a:pPr marL="171450" indent="-171450">
              <a:buFont typeface="Arial" panose="020B0604020202020204" pitchFamily="34" charset="0"/>
              <a:buChar char="•"/>
            </a:pPr>
            <a:endParaRPr lang="en-US" sz="1100" dirty="0"/>
          </a:p>
          <a:p>
            <a:pPr marL="0" indent="0">
              <a:buFont typeface="Arial" panose="020B0604020202020204" pitchFamily="34" charset="0"/>
              <a:buNone/>
            </a:pPr>
            <a:r>
              <a:rPr lang="en-US" sz="1100" dirty="0"/>
              <a:t>The code also takes advantage of Python method chaining – which is why the code is wrapped in ().</a:t>
            </a:r>
          </a:p>
        </p:txBody>
      </p:sp>
      <p:sp>
        <p:nvSpPr>
          <p:cNvPr id="4" name="Slide Number Placeholder 3"/>
          <p:cNvSpPr>
            <a:spLocks noGrp="1"/>
          </p:cNvSpPr>
          <p:nvPr>
            <p:ph type="sldNum" sz="quarter" idx="5"/>
          </p:nvPr>
        </p:nvSpPr>
        <p:spPr/>
        <p:txBody>
          <a:bodyPr/>
          <a:lstStyle/>
          <a:p>
            <a:fld id="{166493D5-E8D5-4246-B1BE-F60E920D76E5}" type="slidenum">
              <a:rPr lang="en-US" smtClean="0"/>
              <a:t>45</a:t>
            </a:fld>
            <a:endParaRPr lang="en-US"/>
          </a:p>
        </p:txBody>
      </p:sp>
    </p:spTree>
    <p:extLst>
      <p:ext uri="{BB962C8B-B14F-4D97-AF65-F5344CB8AC3E}">
        <p14:creationId xmlns:p14="http://schemas.microsoft.com/office/powerpoint/2010/main" val="28804949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r>
              <a:rPr lang="en-US" sz="1100" dirty="0"/>
              <a:t>On initial inspection, the clusters appear to be well-formed. Without any additional information (e.g., comparing to the actual labels), this would be a good result in practice.</a:t>
            </a:r>
          </a:p>
        </p:txBody>
      </p:sp>
      <p:sp>
        <p:nvSpPr>
          <p:cNvPr id="4" name="Slide Number Placeholder 3"/>
          <p:cNvSpPr>
            <a:spLocks noGrp="1"/>
          </p:cNvSpPr>
          <p:nvPr>
            <p:ph type="sldNum" sz="quarter" idx="5"/>
          </p:nvPr>
        </p:nvSpPr>
        <p:spPr/>
        <p:txBody>
          <a:bodyPr/>
          <a:lstStyle/>
          <a:p>
            <a:fld id="{166493D5-E8D5-4246-B1BE-F60E920D76E5}" type="slidenum">
              <a:rPr lang="en-US" smtClean="0"/>
              <a:t>46</a:t>
            </a:fld>
            <a:endParaRPr lang="en-US"/>
          </a:p>
        </p:txBody>
      </p:sp>
    </p:spTree>
    <p:extLst>
      <p:ext uri="{BB962C8B-B14F-4D97-AF65-F5344CB8AC3E}">
        <p14:creationId xmlns:p14="http://schemas.microsoft.com/office/powerpoint/2010/main" val="39250492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47</a:t>
            </a:fld>
            <a:endParaRPr lang="en-US"/>
          </a:p>
        </p:txBody>
      </p:sp>
    </p:spTree>
    <p:extLst>
      <p:ext uri="{BB962C8B-B14F-4D97-AF65-F5344CB8AC3E}">
        <p14:creationId xmlns:p14="http://schemas.microsoft.com/office/powerpoint/2010/main" val="27042963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r>
              <a:rPr lang="en-US" sz="1100" dirty="0"/>
              <a:t>As demonstrated by this slide, clusters are rarely perfect. It should be noted that this clustering is quite good given that only two of the four features were used. It is possible that the clustering would improve if more features were used.</a:t>
            </a:r>
          </a:p>
        </p:txBody>
      </p:sp>
      <p:sp>
        <p:nvSpPr>
          <p:cNvPr id="4" name="Slide Number Placeholder 3"/>
          <p:cNvSpPr>
            <a:spLocks noGrp="1"/>
          </p:cNvSpPr>
          <p:nvPr>
            <p:ph type="sldNum" sz="quarter" idx="5"/>
          </p:nvPr>
        </p:nvSpPr>
        <p:spPr/>
        <p:txBody>
          <a:bodyPr/>
          <a:lstStyle/>
          <a:p>
            <a:fld id="{166493D5-E8D5-4246-B1BE-F60E920D76E5}" type="slidenum">
              <a:rPr lang="en-US" smtClean="0"/>
              <a:t>48</a:t>
            </a:fld>
            <a:endParaRPr lang="en-US"/>
          </a:p>
        </p:txBody>
      </p:sp>
    </p:spTree>
    <p:extLst>
      <p:ext uri="{BB962C8B-B14F-4D97-AF65-F5344CB8AC3E}">
        <p14:creationId xmlns:p14="http://schemas.microsoft.com/office/powerpoint/2010/main" val="1463272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r>
              <a:rPr lang="en-US" sz="1100" dirty="0"/>
              <a:t>The </a:t>
            </a:r>
            <a:r>
              <a:rPr lang="en-US" sz="1100" dirty="0" err="1"/>
              <a:t>StandardScaler</a:t>
            </a:r>
            <a:r>
              <a:rPr lang="en-US" sz="1100" dirty="0"/>
              <a:t> class from the scikit-learn library can be used to standardize data using the Z-score. More information on the class is available via the online documentation:</a:t>
            </a:r>
          </a:p>
          <a:p>
            <a:endParaRPr lang="en-US" sz="1100" dirty="0"/>
          </a:p>
          <a:p>
            <a:pPr marL="171450" indent="-171450">
              <a:buFont typeface="Arial" panose="020B0604020202020204" pitchFamily="34" charset="0"/>
              <a:buChar char="•"/>
            </a:pPr>
            <a:r>
              <a:rPr lang="en-US" sz="1100" dirty="0"/>
              <a:t>https://scikit-learn.org/stable/modules/generated/sklearn.preprocessing.StandardScaler.html</a:t>
            </a:r>
          </a:p>
          <a:p>
            <a:pPr marL="171450" indent="-171450">
              <a:buFont typeface="Arial" panose="020B0604020202020204" pitchFamily="34" charset="0"/>
              <a:buChar char="•"/>
            </a:pPr>
            <a:endParaRPr lang="en-US" sz="1100" dirty="0"/>
          </a:p>
          <a:p>
            <a:pPr marL="0" indent="0">
              <a:buFont typeface="Arial" panose="020B0604020202020204" pitchFamily="34" charset="0"/>
              <a:buNone/>
            </a:pPr>
            <a:r>
              <a:rPr lang="en-US" sz="1100" dirty="0"/>
              <a:t>A couple of things to note:</a:t>
            </a:r>
          </a:p>
          <a:p>
            <a:pPr marL="0" indent="0">
              <a:buFont typeface="Arial" panose="020B0604020202020204" pitchFamily="34" charset="0"/>
              <a:buNone/>
            </a:pPr>
            <a:endParaRPr lang="en-US" sz="1100" dirty="0"/>
          </a:p>
          <a:p>
            <a:pPr marL="228600" indent="-228600">
              <a:buFont typeface="+mj-lt"/>
              <a:buAutoNum type="arabicPeriod"/>
            </a:pPr>
            <a:r>
              <a:rPr lang="en-US" sz="1100" dirty="0"/>
              <a:t>The </a:t>
            </a:r>
            <a:r>
              <a:rPr lang="en-US" sz="1100" dirty="0" err="1"/>
              <a:t>StandardScaler</a:t>
            </a:r>
            <a:r>
              <a:rPr lang="en-US" sz="1100" dirty="0"/>
              <a:t> class should be used on numeric features only</a:t>
            </a:r>
          </a:p>
          <a:p>
            <a:pPr marL="228600" indent="-228600">
              <a:buFont typeface="+mj-lt"/>
              <a:buAutoNum type="arabicPeriod"/>
            </a:pPr>
            <a:r>
              <a:rPr lang="en-US" sz="1100" dirty="0"/>
              <a:t>The </a:t>
            </a:r>
            <a:r>
              <a:rPr lang="en-US" sz="1100" dirty="0" err="1"/>
              <a:t>StandardScaler</a:t>
            </a:r>
            <a:r>
              <a:rPr lang="en-US" sz="1100" dirty="0"/>
              <a:t> class returns a </a:t>
            </a:r>
            <a:r>
              <a:rPr lang="en-US" sz="1100" dirty="0" err="1"/>
              <a:t>numpy</a:t>
            </a:r>
            <a:r>
              <a:rPr lang="en-US" sz="1100" dirty="0"/>
              <a:t> array, not a pandas </a:t>
            </a:r>
            <a:r>
              <a:rPr lang="en-US" sz="1100" dirty="0" err="1"/>
              <a:t>DataFrame</a:t>
            </a: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49</a:t>
            </a:fld>
            <a:endParaRPr lang="en-US"/>
          </a:p>
        </p:txBody>
      </p:sp>
    </p:spTree>
    <p:extLst>
      <p:ext uri="{BB962C8B-B14F-4D97-AF65-F5344CB8AC3E}">
        <p14:creationId xmlns:p14="http://schemas.microsoft.com/office/powerpoint/2010/main" val="3773300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To see how much effort biologists have put into developing a classification taxonomy, check out the following Wikipedia article:</a:t>
            </a:r>
          </a:p>
          <a:p>
            <a:pPr marL="0" indent="0">
              <a:buFont typeface="Arial" panose="020B0604020202020204" pitchFamily="34" charset="0"/>
              <a:buNone/>
            </a:pPr>
            <a:endParaRPr lang="en-US" sz="1100" dirty="0"/>
          </a:p>
          <a:p>
            <a:pPr marL="171450" indent="-171450">
              <a:buFont typeface="Arial" panose="020B0604020202020204" pitchFamily="34" charset="0"/>
              <a:buChar char="•"/>
            </a:pPr>
            <a:r>
              <a:rPr lang="en-US" sz="1100" dirty="0"/>
              <a:t>https://en.wikipedia.org/wiki/Taxonomy_(biology)</a:t>
            </a:r>
          </a:p>
        </p:txBody>
      </p:sp>
      <p:sp>
        <p:nvSpPr>
          <p:cNvPr id="4" name="Slide Number Placeholder 3"/>
          <p:cNvSpPr>
            <a:spLocks noGrp="1"/>
          </p:cNvSpPr>
          <p:nvPr>
            <p:ph type="sldNum" sz="quarter" idx="5"/>
          </p:nvPr>
        </p:nvSpPr>
        <p:spPr/>
        <p:txBody>
          <a:bodyPr/>
          <a:lstStyle/>
          <a:p>
            <a:fld id="{166493D5-E8D5-4246-B1BE-F60E920D76E5}" type="slidenum">
              <a:rPr lang="en-US" smtClean="0"/>
              <a:t>5</a:t>
            </a:fld>
            <a:endParaRPr lang="en-US"/>
          </a:p>
        </p:txBody>
      </p:sp>
    </p:spTree>
    <p:extLst>
      <p:ext uri="{BB962C8B-B14F-4D97-AF65-F5344CB8AC3E}">
        <p14:creationId xmlns:p14="http://schemas.microsoft.com/office/powerpoint/2010/main" val="13018332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r>
              <a:rPr lang="en-US" sz="1100" dirty="0"/>
              <a:t>When the natural shape of clusters are irregular, density-based clustering techniques like DBSCAN can be more effective. We’ll cover DBSCAN later in the course.</a:t>
            </a:r>
          </a:p>
        </p:txBody>
      </p:sp>
      <p:sp>
        <p:nvSpPr>
          <p:cNvPr id="4" name="Slide Number Placeholder 3"/>
          <p:cNvSpPr>
            <a:spLocks noGrp="1"/>
          </p:cNvSpPr>
          <p:nvPr>
            <p:ph type="sldNum" sz="quarter" idx="5"/>
          </p:nvPr>
        </p:nvSpPr>
        <p:spPr/>
        <p:txBody>
          <a:bodyPr/>
          <a:lstStyle/>
          <a:p>
            <a:fld id="{166493D5-E8D5-4246-B1BE-F60E920D76E5}" type="slidenum">
              <a:rPr lang="en-US" smtClean="0"/>
              <a:t>50</a:t>
            </a:fld>
            <a:endParaRPr lang="en-US"/>
          </a:p>
        </p:txBody>
      </p:sp>
    </p:spTree>
    <p:extLst>
      <p:ext uri="{BB962C8B-B14F-4D97-AF65-F5344CB8AC3E}">
        <p14:creationId xmlns:p14="http://schemas.microsoft.com/office/powerpoint/2010/main" val="3210697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Here is the easiest way to get going with the lab: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Start Anaconda Navigator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Within Anaconda Navigator, start </a:t>
            </a:r>
            <a:r>
              <a:rPr lang="en-US" sz="1200" dirty="0" err="1"/>
              <a:t>Jupyter</a:t>
            </a:r>
            <a:r>
              <a:rPr lang="en-US" sz="1200" dirty="0"/>
              <a:t> Notebook</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Using the browser, navigate to where the course files are located on your computer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Click on the “Hands-On Lab 1 – K-</a:t>
            </a:r>
            <a:r>
              <a:rPr lang="en-US" sz="1200" dirty="0" err="1"/>
              <a:t>Means.ipynb</a:t>
            </a:r>
            <a:r>
              <a:rPr lang="en-US" sz="1200" dirty="0"/>
              <a:t>” listing in the browser window</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p:txBody>
      </p:sp>
      <p:sp>
        <p:nvSpPr>
          <p:cNvPr id="4" name="Slide Number Placeholder 3"/>
          <p:cNvSpPr>
            <a:spLocks noGrp="1"/>
          </p:cNvSpPr>
          <p:nvPr>
            <p:ph type="sldNum" sz="quarter" idx="5"/>
          </p:nvPr>
        </p:nvSpPr>
        <p:spPr/>
        <p:txBody>
          <a:bodyPr/>
          <a:lstStyle/>
          <a:p>
            <a:fld id="{166493D5-E8D5-4246-B1BE-F60E920D76E5}" type="slidenum">
              <a:rPr lang="en-US" smtClean="0"/>
              <a:t>51</a:t>
            </a:fld>
            <a:endParaRPr lang="en-US"/>
          </a:p>
        </p:txBody>
      </p:sp>
    </p:spTree>
    <p:extLst>
      <p:ext uri="{BB962C8B-B14F-4D97-AF65-F5344CB8AC3E}">
        <p14:creationId xmlns:p14="http://schemas.microsoft.com/office/powerpoint/2010/main" val="15283741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t>The scikit-learn library uses the following naming convention that aligns with classic modeling techniques (e.g., OLS linear regression):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X: This is typically a pandas </a:t>
            </a:r>
            <a:r>
              <a:rPr lang="en-US" sz="1200" dirty="0" err="1"/>
              <a:t>dataframe</a:t>
            </a:r>
            <a:r>
              <a:rPr lang="en-US" sz="1200" dirty="0"/>
              <a:t> or </a:t>
            </a:r>
            <a:r>
              <a:rPr lang="en-US" sz="1200" dirty="0" err="1"/>
              <a:t>numpy</a:t>
            </a:r>
            <a:r>
              <a:rPr lang="en-US" sz="1200" dirty="0"/>
              <a:t> array/matrix of the features used in modeling techniques like k-means. Also called the independent variables.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Y: This is typically a pandas </a:t>
            </a:r>
            <a:r>
              <a:rPr lang="en-US" sz="1200" dirty="0" err="1"/>
              <a:t>dataframe</a:t>
            </a:r>
            <a:r>
              <a:rPr lang="en-US" sz="1200" dirty="0"/>
              <a:t> or </a:t>
            </a:r>
            <a:r>
              <a:rPr lang="en-US" sz="1200" dirty="0" err="1"/>
              <a:t>numpy</a:t>
            </a:r>
            <a:r>
              <a:rPr lang="en-US" sz="1200" dirty="0"/>
              <a:t> array of the label (or target). Also called the dependent variable.</a:t>
            </a:r>
          </a:p>
        </p:txBody>
      </p:sp>
      <p:sp>
        <p:nvSpPr>
          <p:cNvPr id="4" name="Slide Number Placeholder 3"/>
          <p:cNvSpPr>
            <a:spLocks noGrp="1"/>
          </p:cNvSpPr>
          <p:nvPr>
            <p:ph type="sldNum" sz="quarter" idx="5"/>
          </p:nvPr>
        </p:nvSpPr>
        <p:spPr/>
        <p:txBody>
          <a:bodyPr/>
          <a:lstStyle/>
          <a:p>
            <a:fld id="{166493D5-E8D5-4246-B1BE-F60E920D76E5}" type="slidenum">
              <a:rPr lang="en-US" smtClean="0"/>
              <a:t>52</a:t>
            </a:fld>
            <a:endParaRPr lang="en-US"/>
          </a:p>
        </p:txBody>
      </p:sp>
    </p:spTree>
    <p:extLst>
      <p:ext uri="{BB962C8B-B14F-4D97-AF65-F5344CB8AC3E}">
        <p14:creationId xmlns:p14="http://schemas.microsoft.com/office/powerpoint/2010/main" val="30793499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t>The output above shows the feature naming convention for the hand-written digits data set: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All feature names starting with “Pixel_0” correspond to the first row of pixels in the image</a:t>
            </a:r>
          </a:p>
        </p:txBody>
      </p:sp>
      <p:sp>
        <p:nvSpPr>
          <p:cNvPr id="4" name="Slide Number Placeholder 3"/>
          <p:cNvSpPr>
            <a:spLocks noGrp="1"/>
          </p:cNvSpPr>
          <p:nvPr>
            <p:ph type="sldNum" sz="quarter" idx="5"/>
          </p:nvPr>
        </p:nvSpPr>
        <p:spPr/>
        <p:txBody>
          <a:bodyPr/>
          <a:lstStyle/>
          <a:p>
            <a:fld id="{166493D5-E8D5-4246-B1BE-F60E920D76E5}" type="slidenum">
              <a:rPr lang="en-US" smtClean="0"/>
              <a:t>53</a:t>
            </a:fld>
            <a:endParaRPr lang="en-US"/>
          </a:p>
        </p:txBody>
      </p:sp>
    </p:spTree>
    <p:extLst>
      <p:ext uri="{BB962C8B-B14F-4D97-AF65-F5344CB8AC3E}">
        <p14:creationId xmlns:p14="http://schemas.microsoft.com/office/powerpoint/2010/main" val="37640481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t>In the output above notice how the cluster label of 3 aligns to the actual labels of 1 and 2 for two observations. This is an example of why learning cluster analysis using labeled data is helpful – you get insight into the imperfections common in clustering algorithms. As you progress through the lab, you will get more insight into how well k-means clusters the hand-written digits dataset.</a:t>
            </a:r>
          </a:p>
        </p:txBody>
      </p:sp>
      <p:sp>
        <p:nvSpPr>
          <p:cNvPr id="4" name="Slide Number Placeholder 3"/>
          <p:cNvSpPr>
            <a:spLocks noGrp="1"/>
          </p:cNvSpPr>
          <p:nvPr>
            <p:ph type="sldNum" sz="quarter" idx="5"/>
          </p:nvPr>
        </p:nvSpPr>
        <p:spPr/>
        <p:txBody>
          <a:bodyPr/>
          <a:lstStyle/>
          <a:p>
            <a:fld id="{166493D5-E8D5-4246-B1BE-F60E920D76E5}" type="slidenum">
              <a:rPr lang="en-US" smtClean="0"/>
              <a:t>54</a:t>
            </a:fld>
            <a:endParaRPr lang="en-US"/>
          </a:p>
        </p:txBody>
      </p:sp>
    </p:spTree>
    <p:extLst>
      <p:ext uri="{BB962C8B-B14F-4D97-AF65-F5344CB8AC3E}">
        <p14:creationId xmlns:p14="http://schemas.microsoft.com/office/powerpoint/2010/main" val="9090062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t>The code above uses the pandas </a:t>
            </a:r>
            <a:r>
              <a:rPr lang="en-US" sz="1200" dirty="0" err="1"/>
              <a:t>groupby</a:t>
            </a:r>
            <a:r>
              <a:rPr lang="en-US" sz="1200" dirty="0"/>
              <a:t>() method to create a pivot of the data using the combination of cluster and actual labels. The goal of the pivot is to provide insight into the effectiveness of the clustering. Looking in the output above, we can see that the cluster label 0 is most highly aligned with the actual label of 3. However, there are a total of 17 other observations included in the cluster where the actual label is not 3.</a:t>
            </a:r>
          </a:p>
        </p:txBody>
      </p:sp>
      <p:sp>
        <p:nvSpPr>
          <p:cNvPr id="4" name="Slide Number Placeholder 3"/>
          <p:cNvSpPr>
            <a:spLocks noGrp="1"/>
          </p:cNvSpPr>
          <p:nvPr>
            <p:ph type="sldNum" sz="quarter" idx="5"/>
          </p:nvPr>
        </p:nvSpPr>
        <p:spPr/>
        <p:txBody>
          <a:bodyPr/>
          <a:lstStyle/>
          <a:p>
            <a:fld id="{166493D5-E8D5-4246-B1BE-F60E920D76E5}" type="slidenum">
              <a:rPr lang="en-US" smtClean="0"/>
              <a:t>55</a:t>
            </a:fld>
            <a:endParaRPr lang="en-US"/>
          </a:p>
        </p:txBody>
      </p:sp>
    </p:spTree>
    <p:extLst>
      <p:ext uri="{BB962C8B-B14F-4D97-AF65-F5344CB8AC3E}">
        <p14:creationId xmlns:p14="http://schemas.microsoft.com/office/powerpoint/2010/main" val="28799308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t>In looking at the table above, answer the following questions: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Does the cluster label 0 align to more than a single actual label? If so, how many actual labels does it align to?</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Does the cluster label 0 align disproportionately to any actual label? If so, which label?</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Based on the answer to the questions above: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Which digit does cluster label 0 best align to?</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How would you assess the overall quality of this cluster?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dirty="0"/>
          </a:p>
        </p:txBody>
      </p:sp>
      <p:sp>
        <p:nvSpPr>
          <p:cNvPr id="4" name="Slide Number Placeholder 3"/>
          <p:cNvSpPr>
            <a:spLocks noGrp="1"/>
          </p:cNvSpPr>
          <p:nvPr>
            <p:ph type="sldNum" sz="quarter" idx="5"/>
          </p:nvPr>
        </p:nvSpPr>
        <p:spPr/>
        <p:txBody>
          <a:bodyPr/>
          <a:lstStyle/>
          <a:p>
            <a:fld id="{166493D5-E8D5-4246-B1BE-F60E920D76E5}" type="slidenum">
              <a:rPr lang="en-US" smtClean="0"/>
              <a:t>56</a:t>
            </a:fld>
            <a:endParaRPr lang="en-US"/>
          </a:p>
        </p:txBody>
      </p:sp>
    </p:spTree>
    <p:extLst>
      <p:ext uri="{BB962C8B-B14F-4D97-AF65-F5344CB8AC3E}">
        <p14:creationId xmlns:p14="http://schemas.microsoft.com/office/powerpoint/2010/main" val="24035580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t>NOTE – Be sure to reuse your code via copy-and-paste and changing the cluster label number from 0 to 1.</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t>In looking at the table above, answer the following questions: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Does the cluster label 1 align to more than a single actual label? If so, how many actual labels does it align to?</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Does the cluster label 1 align disproportionately to any actual label? If so, which label?</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Based on the answer to the questions above: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Which digit does cluster label 1 best align to?</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How would you assess the overall quality of this cluster?</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p:txBody>
      </p:sp>
      <p:sp>
        <p:nvSpPr>
          <p:cNvPr id="4" name="Slide Number Placeholder 3"/>
          <p:cNvSpPr>
            <a:spLocks noGrp="1"/>
          </p:cNvSpPr>
          <p:nvPr>
            <p:ph type="sldNum" sz="quarter" idx="5"/>
          </p:nvPr>
        </p:nvSpPr>
        <p:spPr/>
        <p:txBody>
          <a:bodyPr/>
          <a:lstStyle/>
          <a:p>
            <a:fld id="{166493D5-E8D5-4246-B1BE-F60E920D76E5}" type="slidenum">
              <a:rPr lang="en-US" smtClean="0"/>
              <a:t>57</a:t>
            </a:fld>
            <a:endParaRPr lang="en-US"/>
          </a:p>
        </p:txBody>
      </p:sp>
    </p:spTree>
    <p:extLst>
      <p:ext uri="{BB962C8B-B14F-4D97-AF65-F5344CB8AC3E}">
        <p14:creationId xmlns:p14="http://schemas.microsoft.com/office/powerpoint/2010/main" val="4543709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t>NOTE – Be sure to reuse your code via copy-and-paste and changing the cluster label number.</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t>In looking at the table above, answer the following questions: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Does the cluster label 2 align to more than a single actual label? If so, how many actual labels does it align to?</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Does the cluster label 2 align disproportionately to any actual label? If so, which label?</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Based on the answer to the questions above: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Which digit does cluster label 2 best align to?</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How would you assess the overall quality of this cluster?</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p:txBody>
      </p:sp>
      <p:sp>
        <p:nvSpPr>
          <p:cNvPr id="4" name="Slide Number Placeholder 3"/>
          <p:cNvSpPr>
            <a:spLocks noGrp="1"/>
          </p:cNvSpPr>
          <p:nvPr>
            <p:ph type="sldNum" sz="quarter" idx="5"/>
          </p:nvPr>
        </p:nvSpPr>
        <p:spPr/>
        <p:txBody>
          <a:bodyPr/>
          <a:lstStyle/>
          <a:p>
            <a:fld id="{166493D5-E8D5-4246-B1BE-F60E920D76E5}" type="slidenum">
              <a:rPr lang="en-US" smtClean="0"/>
              <a:t>58</a:t>
            </a:fld>
            <a:endParaRPr lang="en-US"/>
          </a:p>
        </p:txBody>
      </p:sp>
    </p:spTree>
    <p:extLst>
      <p:ext uri="{BB962C8B-B14F-4D97-AF65-F5344CB8AC3E}">
        <p14:creationId xmlns:p14="http://schemas.microsoft.com/office/powerpoint/2010/main" val="15785401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t>NOTE – Be sure to reuse your code via copy-and-paste and changing the cluster label number.</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t>In looking at the table above, answer the following questions: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Does the cluster label 3 align to more than a single actual label? If so, how many actual labels does it align to?</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Does the cluster label 3 align disproportionately to any actual label? If so, which label?</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Based on the answer to the questions above: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Which digit does cluster label 3 best align to?</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How would you assess the overall quality of this cluster?</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p:txBody>
      </p:sp>
      <p:sp>
        <p:nvSpPr>
          <p:cNvPr id="4" name="Slide Number Placeholder 3"/>
          <p:cNvSpPr>
            <a:spLocks noGrp="1"/>
          </p:cNvSpPr>
          <p:nvPr>
            <p:ph type="sldNum" sz="quarter" idx="5"/>
          </p:nvPr>
        </p:nvSpPr>
        <p:spPr/>
        <p:txBody>
          <a:bodyPr/>
          <a:lstStyle/>
          <a:p>
            <a:fld id="{166493D5-E8D5-4246-B1BE-F60E920D76E5}" type="slidenum">
              <a:rPr lang="en-US" smtClean="0"/>
              <a:t>59</a:t>
            </a:fld>
            <a:endParaRPr lang="en-US"/>
          </a:p>
        </p:txBody>
      </p:sp>
    </p:spTree>
    <p:extLst>
      <p:ext uri="{BB962C8B-B14F-4D97-AF65-F5344CB8AC3E}">
        <p14:creationId xmlns:p14="http://schemas.microsoft.com/office/powerpoint/2010/main" val="2396404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6</a:t>
            </a:fld>
            <a:endParaRPr lang="en-US"/>
          </a:p>
        </p:txBody>
      </p:sp>
    </p:spTree>
    <p:extLst>
      <p:ext uri="{BB962C8B-B14F-4D97-AF65-F5344CB8AC3E}">
        <p14:creationId xmlns:p14="http://schemas.microsoft.com/office/powerpoint/2010/main" val="24707106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t>In looking at the table above, answer the following questions: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Does the cluster label X (e.g., 4, 5, or 6) align to more than a single actual label? If so, how many actual labels does it align to?</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Does the cluster label X (e.g., 4, 5, or 6) align disproportionately to any actual label? If so, which label?</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Based on the answer to the questions above: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Which digit does cluster label X (e.g., 4, 5, or 6) best align to?</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How would you assess the overall quality of this cluster?</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p:txBody>
      </p:sp>
      <p:sp>
        <p:nvSpPr>
          <p:cNvPr id="4" name="Slide Number Placeholder 3"/>
          <p:cNvSpPr>
            <a:spLocks noGrp="1"/>
          </p:cNvSpPr>
          <p:nvPr>
            <p:ph type="sldNum" sz="quarter" idx="5"/>
          </p:nvPr>
        </p:nvSpPr>
        <p:spPr/>
        <p:txBody>
          <a:bodyPr/>
          <a:lstStyle/>
          <a:p>
            <a:fld id="{166493D5-E8D5-4246-B1BE-F60E920D76E5}" type="slidenum">
              <a:rPr lang="en-US" smtClean="0"/>
              <a:t>60</a:t>
            </a:fld>
            <a:endParaRPr lang="en-US"/>
          </a:p>
        </p:txBody>
      </p:sp>
    </p:spTree>
    <p:extLst>
      <p:ext uri="{BB962C8B-B14F-4D97-AF65-F5344CB8AC3E}">
        <p14:creationId xmlns:p14="http://schemas.microsoft.com/office/powerpoint/2010/main" val="35633119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r>
              <a:rPr lang="en-US" dirty="0"/>
              <a:t>In this section of the course, we’ll consider optimizing k-means as using heuristics (“rules of thumb”) for identifying the optimal number of clusters based on the data alone (i.e., there are no class labels present in the data).</a:t>
            </a:r>
          </a:p>
        </p:txBody>
      </p:sp>
      <p:sp>
        <p:nvSpPr>
          <p:cNvPr id="4" name="Slide Number Placeholder 3"/>
          <p:cNvSpPr>
            <a:spLocks noGrp="1"/>
          </p:cNvSpPr>
          <p:nvPr>
            <p:ph type="sldNum" sz="quarter" idx="5"/>
          </p:nvPr>
        </p:nvSpPr>
        <p:spPr/>
        <p:txBody>
          <a:bodyPr/>
          <a:lstStyle/>
          <a:p>
            <a:fld id="{166493D5-E8D5-4246-B1BE-F60E920D76E5}" type="slidenum">
              <a:rPr lang="en-US" smtClean="0"/>
              <a:t>61</a:t>
            </a:fld>
            <a:endParaRPr lang="en-US"/>
          </a:p>
        </p:txBody>
      </p:sp>
    </p:spTree>
    <p:extLst>
      <p:ext uri="{BB962C8B-B14F-4D97-AF65-F5344CB8AC3E}">
        <p14:creationId xmlns:p14="http://schemas.microsoft.com/office/powerpoint/2010/main" val="19609700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62</a:t>
            </a:fld>
            <a:endParaRPr lang="en-US"/>
          </a:p>
        </p:txBody>
      </p:sp>
    </p:spTree>
    <p:extLst>
      <p:ext uri="{BB962C8B-B14F-4D97-AF65-F5344CB8AC3E}">
        <p14:creationId xmlns:p14="http://schemas.microsoft.com/office/powerpoint/2010/main" val="14532563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r>
              <a:rPr lang="en-US" sz="1100" dirty="0"/>
              <a:t>The definition of cohesion used above is also known as the sum of squared errors (SSE). Conceptually, the calculation is assuming that any difference between the positions of a centroid and data point is an “error.” </a:t>
            </a:r>
          </a:p>
          <a:p>
            <a:endParaRPr lang="en-US" sz="1100" dirty="0"/>
          </a:p>
          <a:p>
            <a:r>
              <a:rPr lang="en-US" sz="1100" dirty="0"/>
              <a:t>The mathematical proof of the above beyond the scope of the course. For more information on this subject, consult the following book:</a:t>
            </a:r>
          </a:p>
          <a:p>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“Introduction to Data Mining” by Pang-Ning, Michael Steinbach, and Vipin Kumar, first edition May 2, 2005.</a:t>
            </a:r>
          </a:p>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63</a:t>
            </a:fld>
            <a:endParaRPr lang="en-US"/>
          </a:p>
        </p:txBody>
      </p:sp>
    </p:spTree>
    <p:extLst>
      <p:ext uri="{BB962C8B-B14F-4D97-AF65-F5344CB8AC3E}">
        <p14:creationId xmlns:p14="http://schemas.microsoft.com/office/powerpoint/2010/main" val="39666074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64</a:t>
            </a:fld>
            <a:endParaRPr lang="en-US"/>
          </a:p>
        </p:txBody>
      </p:sp>
    </p:spTree>
    <p:extLst>
      <p:ext uri="{BB962C8B-B14F-4D97-AF65-F5344CB8AC3E}">
        <p14:creationId xmlns:p14="http://schemas.microsoft.com/office/powerpoint/2010/main" val="35775737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NOTE – The code on this slide assumes the code from the previous slide has been run.</a:t>
            </a:r>
          </a:p>
        </p:txBody>
      </p:sp>
      <p:sp>
        <p:nvSpPr>
          <p:cNvPr id="4" name="Slide Number Placeholder 3"/>
          <p:cNvSpPr>
            <a:spLocks noGrp="1"/>
          </p:cNvSpPr>
          <p:nvPr>
            <p:ph type="sldNum" sz="quarter" idx="5"/>
          </p:nvPr>
        </p:nvSpPr>
        <p:spPr/>
        <p:txBody>
          <a:bodyPr/>
          <a:lstStyle/>
          <a:p>
            <a:fld id="{166493D5-E8D5-4246-B1BE-F60E920D76E5}" type="slidenum">
              <a:rPr lang="en-US" smtClean="0"/>
              <a:t>65</a:t>
            </a:fld>
            <a:endParaRPr lang="en-US"/>
          </a:p>
        </p:txBody>
      </p:sp>
    </p:spTree>
    <p:extLst>
      <p:ext uri="{BB962C8B-B14F-4D97-AF65-F5344CB8AC3E}">
        <p14:creationId xmlns:p14="http://schemas.microsoft.com/office/powerpoint/2010/main" val="5459618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NOTE:</a:t>
            </a:r>
          </a:p>
          <a:p>
            <a:pPr marL="0" indent="0">
              <a:buFont typeface="Arial" panose="020B0604020202020204" pitchFamily="34" charset="0"/>
              <a:buNone/>
            </a:pPr>
            <a:endParaRPr lang="en-US" sz="1100" dirty="0"/>
          </a:p>
          <a:p>
            <a:pPr marL="228600" indent="-228600">
              <a:buFont typeface="+mj-lt"/>
              <a:buAutoNum type="arabicPeriod"/>
            </a:pPr>
            <a:r>
              <a:rPr lang="en-US" sz="1100" dirty="0"/>
              <a:t>The code on this slide assumes the code from the previous slide has been run.</a:t>
            </a:r>
          </a:p>
          <a:p>
            <a:pPr marL="228600" indent="-228600">
              <a:buFont typeface="+mj-lt"/>
              <a:buAutoNum type="arabicPeriod"/>
            </a:pPr>
            <a:r>
              <a:rPr lang="en-US" sz="1100" dirty="0"/>
              <a:t>The code above uses “None” in the call to the ggplot function because individual objects (i.e., </a:t>
            </a:r>
            <a:r>
              <a:rPr lang="en-US" sz="1100" dirty="0" err="1"/>
              <a:t>k_values</a:t>
            </a:r>
            <a:r>
              <a:rPr lang="en-US" sz="1100" dirty="0"/>
              <a:t> and inertia) as opposed to a pandas </a:t>
            </a:r>
            <a:r>
              <a:rPr lang="en-US" sz="1100" dirty="0" err="1"/>
              <a:t>DataFrame</a:t>
            </a:r>
            <a:r>
              <a:rPr lang="en-US" sz="1100" dirty="0"/>
              <a:t> are being used.</a:t>
            </a:r>
          </a:p>
          <a:p>
            <a:pPr marL="0" indent="0">
              <a:buFont typeface="Arial" panose="020B0604020202020204" pitchFamily="34" charset="0"/>
              <a:buNone/>
            </a:pPr>
            <a:endParaRPr lang="en-US" sz="1100" dirty="0"/>
          </a:p>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66</a:t>
            </a:fld>
            <a:endParaRPr lang="en-US"/>
          </a:p>
        </p:txBody>
      </p:sp>
    </p:spTree>
    <p:extLst>
      <p:ext uri="{BB962C8B-B14F-4D97-AF65-F5344CB8AC3E}">
        <p14:creationId xmlns:p14="http://schemas.microsoft.com/office/powerpoint/2010/main" val="24899607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This scree plot is a perfect example of how the elbow method is a heuristic – choosing the point of the “elbow” is subjective. For more information on the elbow method, check out the following Wikipedia article:</a:t>
            </a:r>
          </a:p>
          <a:p>
            <a:pPr marL="0" indent="0">
              <a:buFont typeface="Arial" panose="020B0604020202020204" pitchFamily="34" charset="0"/>
              <a:buNone/>
            </a:pPr>
            <a:endParaRPr lang="en-US" sz="1100" dirty="0"/>
          </a:p>
          <a:p>
            <a:pPr marL="171450" indent="-171450">
              <a:buFont typeface="Arial" panose="020B0604020202020204" pitchFamily="34" charset="0"/>
              <a:buChar char="•"/>
            </a:pPr>
            <a:r>
              <a:rPr lang="en-US" sz="1100" dirty="0"/>
              <a:t>https://en.wikipedia.org/wiki/Elbow_method_(clustering)</a:t>
            </a:r>
          </a:p>
        </p:txBody>
      </p:sp>
      <p:sp>
        <p:nvSpPr>
          <p:cNvPr id="4" name="Slide Number Placeholder 3"/>
          <p:cNvSpPr>
            <a:spLocks noGrp="1"/>
          </p:cNvSpPr>
          <p:nvPr>
            <p:ph type="sldNum" sz="quarter" idx="5"/>
          </p:nvPr>
        </p:nvSpPr>
        <p:spPr/>
        <p:txBody>
          <a:bodyPr/>
          <a:lstStyle/>
          <a:p>
            <a:fld id="{166493D5-E8D5-4246-B1BE-F60E920D76E5}" type="slidenum">
              <a:rPr lang="en-US" smtClean="0"/>
              <a:t>67</a:t>
            </a:fld>
            <a:endParaRPr lang="en-US"/>
          </a:p>
        </p:txBody>
      </p:sp>
    </p:spTree>
    <p:extLst>
      <p:ext uri="{BB962C8B-B14F-4D97-AF65-F5344CB8AC3E}">
        <p14:creationId xmlns:p14="http://schemas.microsoft.com/office/powerpoint/2010/main" val="2482958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68</a:t>
            </a:fld>
            <a:endParaRPr lang="en-US"/>
          </a:p>
        </p:txBody>
      </p:sp>
    </p:spTree>
    <p:extLst>
      <p:ext uri="{BB962C8B-B14F-4D97-AF65-F5344CB8AC3E}">
        <p14:creationId xmlns:p14="http://schemas.microsoft.com/office/powerpoint/2010/main" val="33902420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69</a:t>
            </a:fld>
            <a:endParaRPr lang="en-US"/>
          </a:p>
        </p:txBody>
      </p:sp>
    </p:spTree>
    <p:extLst>
      <p:ext uri="{BB962C8B-B14F-4D97-AF65-F5344CB8AC3E}">
        <p14:creationId xmlns:p14="http://schemas.microsoft.com/office/powerpoint/2010/main" val="1996883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7</a:t>
            </a:fld>
            <a:endParaRPr lang="en-US"/>
          </a:p>
        </p:txBody>
      </p:sp>
    </p:spTree>
    <p:extLst>
      <p:ext uri="{BB962C8B-B14F-4D97-AF65-F5344CB8AC3E}">
        <p14:creationId xmlns:p14="http://schemas.microsoft.com/office/powerpoint/2010/main" val="6316829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Like the inertia elbow method, the silhouette score is not guaranteed to find the perfect value for k. </a:t>
            </a:r>
          </a:p>
        </p:txBody>
      </p:sp>
      <p:sp>
        <p:nvSpPr>
          <p:cNvPr id="4" name="Slide Number Placeholder 3"/>
          <p:cNvSpPr>
            <a:spLocks noGrp="1"/>
          </p:cNvSpPr>
          <p:nvPr>
            <p:ph type="sldNum" sz="quarter" idx="5"/>
          </p:nvPr>
        </p:nvSpPr>
        <p:spPr/>
        <p:txBody>
          <a:bodyPr/>
          <a:lstStyle/>
          <a:p>
            <a:fld id="{166493D5-E8D5-4246-B1BE-F60E920D76E5}" type="slidenum">
              <a:rPr lang="en-US" smtClean="0"/>
              <a:t>70</a:t>
            </a:fld>
            <a:endParaRPr lang="en-US"/>
          </a:p>
        </p:txBody>
      </p:sp>
    </p:spTree>
    <p:extLst>
      <p:ext uri="{BB962C8B-B14F-4D97-AF65-F5344CB8AC3E}">
        <p14:creationId xmlns:p14="http://schemas.microsoft.com/office/powerpoint/2010/main" val="12427531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71</a:t>
            </a:fld>
            <a:endParaRPr lang="en-US"/>
          </a:p>
        </p:txBody>
      </p:sp>
    </p:spTree>
    <p:extLst>
      <p:ext uri="{BB962C8B-B14F-4D97-AF65-F5344CB8AC3E}">
        <p14:creationId xmlns:p14="http://schemas.microsoft.com/office/powerpoint/2010/main" val="19053446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Here is the easiest way to get going with the lab: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Start Anaconda Navigator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Within Anaconda Navigator, start </a:t>
            </a:r>
            <a:r>
              <a:rPr lang="en-US" sz="1200" dirty="0" err="1"/>
              <a:t>Jupyter</a:t>
            </a:r>
            <a:r>
              <a:rPr lang="en-US" sz="1200" dirty="0"/>
              <a:t> Notebook</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Using the browser, navigate to where the course files are located on your computer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Click on the “Hands-On Lab 2 – Optimizing K-</a:t>
            </a:r>
            <a:r>
              <a:rPr lang="en-US" sz="1200" dirty="0" err="1"/>
              <a:t>Means.ipynb</a:t>
            </a:r>
            <a:r>
              <a:rPr lang="en-US" sz="1200" dirty="0"/>
              <a:t>” listing in the browser window</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p:txBody>
      </p:sp>
      <p:sp>
        <p:nvSpPr>
          <p:cNvPr id="4" name="Slide Number Placeholder 3"/>
          <p:cNvSpPr>
            <a:spLocks noGrp="1"/>
          </p:cNvSpPr>
          <p:nvPr>
            <p:ph type="sldNum" sz="quarter" idx="5"/>
          </p:nvPr>
        </p:nvSpPr>
        <p:spPr/>
        <p:txBody>
          <a:bodyPr/>
          <a:lstStyle/>
          <a:p>
            <a:fld id="{166493D5-E8D5-4246-B1BE-F60E920D76E5}" type="slidenum">
              <a:rPr lang="en-US" smtClean="0"/>
              <a:t>72</a:t>
            </a:fld>
            <a:endParaRPr lang="en-US"/>
          </a:p>
        </p:txBody>
      </p:sp>
    </p:spTree>
    <p:extLst>
      <p:ext uri="{BB962C8B-B14F-4D97-AF65-F5344CB8AC3E}">
        <p14:creationId xmlns:p14="http://schemas.microsoft.com/office/powerpoint/2010/main" val="18136780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p:txBody>
      </p:sp>
      <p:sp>
        <p:nvSpPr>
          <p:cNvPr id="4" name="Slide Number Placeholder 3"/>
          <p:cNvSpPr>
            <a:spLocks noGrp="1"/>
          </p:cNvSpPr>
          <p:nvPr>
            <p:ph type="sldNum" sz="quarter" idx="5"/>
          </p:nvPr>
        </p:nvSpPr>
        <p:spPr/>
        <p:txBody>
          <a:bodyPr/>
          <a:lstStyle/>
          <a:p>
            <a:fld id="{166493D5-E8D5-4246-B1BE-F60E920D76E5}" type="slidenum">
              <a:rPr lang="en-US" smtClean="0"/>
              <a:t>73</a:t>
            </a:fld>
            <a:endParaRPr lang="en-US"/>
          </a:p>
        </p:txBody>
      </p:sp>
    </p:spTree>
    <p:extLst>
      <p:ext uri="{BB962C8B-B14F-4D97-AF65-F5344CB8AC3E}">
        <p14:creationId xmlns:p14="http://schemas.microsoft.com/office/powerpoint/2010/main" val="4808833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t>The code above performs a total of 11 k-means cluster analyses using values of k ranging from 5 to 15 and ensuring reproducibility by setting the random seed to the same value for each clustering. As discussed in lecture, the inertia calculation is based solely on cluster cohesion. When optimizing k-means with inertia the key idea is that improving cluster cohesion (i.e., lowering inertia) improves cluster separation.</a:t>
            </a:r>
          </a:p>
        </p:txBody>
      </p:sp>
      <p:sp>
        <p:nvSpPr>
          <p:cNvPr id="4" name="Slide Number Placeholder 3"/>
          <p:cNvSpPr>
            <a:spLocks noGrp="1"/>
          </p:cNvSpPr>
          <p:nvPr>
            <p:ph type="sldNum" sz="quarter" idx="5"/>
          </p:nvPr>
        </p:nvSpPr>
        <p:spPr/>
        <p:txBody>
          <a:bodyPr/>
          <a:lstStyle/>
          <a:p>
            <a:fld id="{166493D5-E8D5-4246-B1BE-F60E920D76E5}" type="slidenum">
              <a:rPr lang="en-US" smtClean="0"/>
              <a:t>74</a:t>
            </a:fld>
            <a:endParaRPr lang="en-US"/>
          </a:p>
        </p:txBody>
      </p:sp>
    </p:spTree>
    <p:extLst>
      <p:ext uri="{BB962C8B-B14F-4D97-AF65-F5344CB8AC3E}">
        <p14:creationId xmlns:p14="http://schemas.microsoft.com/office/powerpoint/2010/main" val="4082677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p:txBody>
      </p:sp>
      <p:sp>
        <p:nvSpPr>
          <p:cNvPr id="4" name="Slide Number Placeholder 3"/>
          <p:cNvSpPr>
            <a:spLocks noGrp="1"/>
          </p:cNvSpPr>
          <p:nvPr>
            <p:ph type="sldNum" sz="quarter" idx="5"/>
          </p:nvPr>
        </p:nvSpPr>
        <p:spPr/>
        <p:txBody>
          <a:bodyPr/>
          <a:lstStyle/>
          <a:p>
            <a:fld id="{166493D5-E8D5-4246-B1BE-F60E920D76E5}" type="slidenum">
              <a:rPr lang="en-US" smtClean="0"/>
              <a:t>75</a:t>
            </a:fld>
            <a:endParaRPr lang="en-US"/>
          </a:p>
        </p:txBody>
      </p:sp>
    </p:spTree>
    <p:extLst>
      <p:ext uri="{BB962C8B-B14F-4D97-AF65-F5344CB8AC3E}">
        <p14:creationId xmlns:p14="http://schemas.microsoft.com/office/powerpoint/2010/main" val="40966367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t>While the elbow method is subjective, it is a reasonable assumption that most people would choose k = 9 as the elbow in the scree plot above. Given what you learned about the clusters in Lab 1, the above scree plot is reasonable – despite knowing there are in fact 10 classes in the hand-written digits dataset. Specifically, Step 6 of Lab 1 demonstrated cluster label 3 was heavily split between actual labels 1 and 8. It’s possible that with k = 9, cluster label 3 members would be allocated to other clusters, producing the elbow visualized above.</a:t>
            </a:r>
          </a:p>
        </p:txBody>
      </p:sp>
      <p:sp>
        <p:nvSpPr>
          <p:cNvPr id="4" name="Slide Number Placeholder 3"/>
          <p:cNvSpPr>
            <a:spLocks noGrp="1"/>
          </p:cNvSpPr>
          <p:nvPr>
            <p:ph type="sldNum" sz="quarter" idx="5"/>
          </p:nvPr>
        </p:nvSpPr>
        <p:spPr/>
        <p:txBody>
          <a:bodyPr/>
          <a:lstStyle/>
          <a:p>
            <a:fld id="{166493D5-E8D5-4246-B1BE-F60E920D76E5}" type="slidenum">
              <a:rPr lang="en-US" smtClean="0"/>
              <a:t>76</a:t>
            </a:fld>
            <a:endParaRPr lang="en-US"/>
          </a:p>
        </p:txBody>
      </p:sp>
    </p:spTree>
    <p:extLst>
      <p:ext uri="{BB962C8B-B14F-4D97-AF65-F5344CB8AC3E}">
        <p14:creationId xmlns:p14="http://schemas.microsoft.com/office/powerpoint/2010/main" val="41691980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t>The code above reuses the </a:t>
            </a:r>
            <a:r>
              <a:rPr lang="en-US" sz="1200" dirty="0" err="1"/>
              <a:t>k_values</a:t>
            </a:r>
            <a:r>
              <a:rPr lang="en-US" sz="1200" dirty="0"/>
              <a:t> object from Step 3. The code above performs a total of 11 k-means cluster analyses using values of k ranging from 5 to 15 and ensuring reproducibility by setting the random seed to the same value for each clustering. </a:t>
            </a:r>
          </a:p>
        </p:txBody>
      </p:sp>
      <p:sp>
        <p:nvSpPr>
          <p:cNvPr id="4" name="Slide Number Placeholder 3"/>
          <p:cNvSpPr>
            <a:spLocks noGrp="1"/>
          </p:cNvSpPr>
          <p:nvPr>
            <p:ph type="sldNum" sz="quarter" idx="5"/>
          </p:nvPr>
        </p:nvSpPr>
        <p:spPr/>
        <p:txBody>
          <a:bodyPr/>
          <a:lstStyle/>
          <a:p>
            <a:fld id="{166493D5-E8D5-4246-B1BE-F60E920D76E5}" type="slidenum">
              <a:rPr lang="en-US" smtClean="0"/>
              <a:t>77</a:t>
            </a:fld>
            <a:endParaRPr lang="en-US"/>
          </a:p>
        </p:txBody>
      </p:sp>
    </p:spTree>
    <p:extLst>
      <p:ext uri="{BB962C8B-B14F-4D97-AF65-F5344CB8AC3E}">
        <p14:creationId xmlns:p14="http://schemas.microsoft.com/office/powerpoint/2010/main" val="21468070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p:txBody>
      </p:sp>
      <p:sp>
        <p:nvSpPr>
          <p:cNvPr id="4" name="Slide Number Placeholder 3"/>
          <p:cNvSpPr>
            <a:spLocks noGrp="1"/>
          </p:cNvSpPr>
          <p:nvPr>
            <p:ph type="sldNum" sz="quarter" idx="5"/>
          </p:nvPr>
        </p:nvSpPr>
        <p:spPr/>
        <p:txBody>
          <a:bodyPr/>
          <a:lstStyle/>
          <a:p>
            <a:fld id="{166493D5-E8D5-4246-B1BE-F60E920D76E5}" type="slidenum">
              <a:rPr lang="en-US" smtClean="0"/>
              <a:t>78</a:t>
            </a:fld>
            <a:endParaRPr lang="en-US"/>
          </a:p>
        </p:txBody>
      </p:sp>
    </p:spTree>
    <p:extLst>
      <p:ext uri="{BB962C8B-B14F-4D97-AF65-F5344CB8AC3E}">
        <p14:creationId xmlns:p14="http://schemas.microsoft.com/office/powerpoint/2010/main" val="260776474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t>As discussed during lecture, it is a good practice to use both the elbow method with inertia and silhouette score when optimizing k-means. As demonstrated in this lab, the results are clear – the clustering is optimized when k = 9. Given that you know there are 10 classes in the hand-written digits dataset, this result might seem curious. The most likely explanations comes from the data itself. Two examples: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Humans are not consistent in the way they write digits by hand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The data is low resolution. It’s possible that higher resolution representations (e.g., 32x32 pixels) might allow for better clusters</a:t>
            </a:r>
          </a:p>
        </p:txBody>
      </p:sp>
      <p:sp>
        <p:nvSpPr>
          <p:cNvPr id="4" name="Slide Number Placeholder 3"/>
          <p:cNvSpPr>
            <a:spLocks noGrp="1"/>
          </p:cNvSpPr>
          <p:nvPr>
            <p:ph type="sldNum" sz="quarter" idx="5"/>
          </p:nvPr>
        </p:nvSpPr>
        <p:spPr/>
        <p:txBody>
          <a:bodyPr/>
          <a:lstStyle/>
          <a:p>
            <a:fld id="{166493D5-E8D5-4246-B1BE-F60E920D76E5}" type="slidenum">
              <a:rPr lang="en-US" smtClean="0"/>
              <a:t>79</a:t>
            </a:fld>
            <a:endParaRPr lang="en-US"/>
          </a:p>
        </p:txBody>
      </p:sp>
    </p:spTree>
    <p:extLst>
      <p:ext uri="{BB962C8B-B14F-4D97-AF65-F5344CB8AC3E}">
        <p14:creationId xmlns:p14="http://schemas.microsoft.com/office/powerpoint/2010/main" val="2476186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8</a:t>
            </a:fld>
            <a:endParaRPr lang="en-US"/>
          </a:p>
        </p:txBody>
      </p:sp>
    </p:spTree>
    <p:extLst>
      <p:ext uri="{BB962C8B-B14F-4D97-AF65-F5344CB8AC3E}">
        <p14:creationId xmlns:p14="http://schemas.microsoft.com/office/powerpoint/2010/main" val="370750496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6493D5-E8D5-4246-B1BE-F60E920D76E5}" type="slidenum">
              <a:rPr lang="en-US" smtClean="0"/>
              <a:t>80</a:t>
            </a:fld>
            <a:endParaRPr lang="en-US"/>
          </a:p>
        </p:txBody>
      </p:sp>
    </p:spTree>
    <p:extLst>
      <p:ext uri="{BB962C8B-B14F-4D97-AF65-F5344CB8AC3E}">
        <p14:creationId xmlns:p14="http://schemas.microsoft.com/office/powerpoint/2010/main" val="9494448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r>
              <a:rPr lang="en-US" sz="1100" dirty="0"/>
              <a:t>For more information on k-means, check out the Wikipedia article:</a:t>
            </a:r>
          </a:p>
          <a:p>
            <a:endParaRPr lang="en-US" sz="1100" dirty="0"/>
          </a:p>
          <a:p>
            <a:pPr marL="165449" indent="-165449">
              <a:buFont typeface="Arial" panose="020B0604020202020204" pitchFamily="34" charset="0"/>
              <a:buChar char="•"/>
            </a:pPr>
            <a:r>
              <a:rPr lang="en-US" sz="1100" dirty="0"/>
              <a:t>https://en.wikipedia.org/wiki/DBSCAN</a:t>
            </a:r>
          </a:p>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81</a:t>
            </a:fld>
            <a:endParaRPr lang="en-US"/>
          </a:p>
        </p:txBody>
      </p:sp>
    </p:spTree>
    <p:extLst>
      <p:ext uri="{BB962C8B-B14F-4D97-AF65-F5344CB8AC3E}">
        <p14:creationId xmlns:p14="http://schemas.microsoft.com/office/powerpoint/2010/main" val="39883189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82</a:t>
            </a:fld>
            <a:endParaRPr lang="en-US"/>
          </a:p>
        </p:txBody>
      </p:sp>
    </p:spTree>
    <p:extLst>
      <p:ext uri="{BB962C8B-B14F-4D97-AF65-F5344CB8AC3E}">
        <p14:creationId xmlns:p14="http://schemas.microsoft.com/office/powerpoint/2010/main" val="1153424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83</a:t>
            </a:fld>
            <a:endParaRPr lang="en-US"/>
          </a:p>
        </p:txBody>
      </p:sp>
    </p:spTree>
    <p:extLst>
      <p:ext uri="{BB962C8B-B14F-4D97-AF65-F5344CB8AC3E}">
        <p14:creationId xmlns:p14="http://schemas.microsoft.com/office/powerpoint/2010/main" val="2153937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84</a:t>
            </a:fld>
            <a:endParaRPr lang="en-US"/>
          </a:p>
        </p:txBody>
      </p:sp>
    </p:spTree>
    <p:extLst>
      <p:ext uri="{BB962C8B-B14F-4D97-AF65-F5344CB8AC3E}">
        <p14:creationId xmlns:p14="http://schemas.microsoft.com/office/powerpoint/2010/main" val="40776538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85</a:t>
            </a:fld>
            <a:endParaRPr lang="en-US"/>
          </a:p>
        </p:txBody>
      </p:sp>
    </p:spTree>
    <p:extLst>
      <p:ext uri="{BB962C8B-B14F-4D97-AF65-F5344CB8AC3E}">
        <p14:creationId xmlns:p14="http://schemas.microsoft.com/office/powerpoint/2010/main" val="43267412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86</a:t>
            </a:fld>
            <a:endParaRPr lang="en-US"/>
          </a:p>
        </p:txBody>
      </p:sp>
    </p:spTree>
    <p:extLst>
      <p:ext uri="{BB962C8B-B14F-4D97-AF65-F5344CB8AC3E}">
        <p14:creationId xmlns:p14="http://schemas.microsoft.com/office/powerpoint/2010/main" val="39565334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87</a:t>
            </a:fld>
            <a:endParaRPr lang="en-US"/>
          </a:p>
        </p:txBody>
      </p:sp>
    </p:spTree>
    <p:extLst>
      <p:ext uri="{BB962C8B-B14F-4D97-AF65-F5344CB8AC3E}">
        <p14:creationId xmlns:p14="http://schemas.microsoft.com/office/powerpoint/2010/main" val="36690513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88</a:t>
            </a:fld>
            <a:endParaRPr lang="en-US"/>
          </a:p>
        </p:txBody>
      </p:sp>
    </p:spTree>
    <p:extLst>
      <p:ext uri="{BB962C8B-B14F-4D97-AF65-F5344CB8AC3E}">
        <p14:creationId xmlns:p14="http://schemas.microsoft.com/office/powerpoint/2010/main" val="56113360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89</a:t>
            </a:fld>
            <a:endParaRPr lang="en-US"/>
          </a:p>
        </p:txBody>
      </p:sp>
    </p:spTree>
    <p:extLst>
      <p:ext uri="{BB962C8B-B14F-4D97-AF65-F5344CB8AC3E}">
        <p14:creationId xmlns:p14="http://schemas.microsoft.com/office/powerpoint/2010/main" val="2111107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6493D5-E8D5-4246-B1BE-F60E920D76E5}" type="slidenum">
              <a:rPr lang="en-US" smtClean="0"/>
              <a:t>9</a:t>
            </a:fld>
            <a:endParaRPr lang="en-US"/>
          </a:p>
        </p:txBody>
      </p:sp>
    </p:spTree>
    <p:extLst>
      <p:ext uri="{BB962C8B-B14F-4D97-AF65-F5344CB8AC3E}">
        <p14:creationId xmlns:p14="http://schemas.microsoft.com/office/powerpoint/2010/main" val="221707156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r>
              <a:rPr lang="en-US" sz="1100" dirty="0"/>
              <a:t>NOTE – The scikit-learn DBSCAN implementation is deterministic. You will always get the same clustering results for the same set of data, including “tie-breaking” of border points.</a:t>
            </a:r>
          </a:p>
        </p:txBody>
      </p:sp>
      <p:sp>
        <p:nvSpPr>
          <p:cNvPr id="4" name="Slide Number Placeholder 3"/>
          <p:cNvSpPr>
            <a:spLocks noGrp="1"/>
          </p:cNvSpPr>
          <p:nvPr>
            <p:ph type="sldNum" sz="quarter" idx="5"/>
          </p:nvPr>
        </p:nvSpPr>
        <p:spPr/>
        <p:txBody>
          <a:bodyPr/>
          <a:lstStyle/>
          <a:p>
            <a:fld id="{166493D5-E8D5-4246-B1BE-F60E920D76E5}" type="slidenum">
              <a:rPr lang="en-US" smtClean="0"/>
              <a:t>90</a:t>
            </a:fld>
            <a:endParaRPr lang="en-US"/>
          </a:p>
        </p:txBody>
      </p:sp>
    </p:spTree>
    <p:extLst>
      <p:ext uri="{BB962C8B-B14F-4D97-AF65-F5344CB8AC3E}">
        <p14:creationId xmlns:p14="http://schemas.microsoft.com/office/powerpoint/2010/main" val="29680543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r>
              <a:rPr lang="en-US" sz="1100" dirty="0"/>
              <a:t>Here are the defaults for the DBSCAN class:</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eps = 0.5</a:t>
            </a:r>
          </a:p>
          <a:p>
            <a:pPr marL="171450" indent="-171450">
              <a:buFont typeface="Arial" panose="020B0604020202020204" pitchFamily="34" charset="0"/>
              <a:buChar char="•"/>
            </a:pPr>
            <a:r>
              <a:rPr lang="en-US" sz="1100" dirty="0" err="1"/>
              <a:t>min_samples</a:t>
            </a:r>
            <a:r>
              <a:rPr lang="en-US" sz="1100" dirty="0"/>
              <a:t> = 5</a:t>
            </a:r>
          </a:p>
          <a:p>
            <a:pPr marL="171450" indent="-171450">
              <a:buFont typeface="Arial" panose="020B0604020202020204" pitchFamily="34" charset="0"/>
              <a:buChar char="•"/>
            </a:pPr>
            <a:r>
              <a:rPr lang="en-US" sz="1100" dirty="0"/>
              <a:t>metric = Euclidian distance</a:t>
            </a:r>
          </a:p>
          <a:p>
            <a:endParaRPr lang="en-US" sz="1100" dirty="0"/>
          </a:p>
          <a:p>
            <a:r>
              <a:rPr lang="en-US" sz="1100" dirty="0"/>
              <a:t>For more information on the DBSCAN class, check out the online documentation:</a:t>
            </a:r>
          </a:p>
          <a:p>
            <a:endParaRPr lang="en-US" sz="1100" dirty="0"/>
          </a:p>
          <a:p>
            <a:pPr marL="171450" indent="-171450">
              <a:buFont typeface="Arial" panose="020B0604020202020204" pitchFamily="34" charset="0"/>
              <a:buChar char="•"/>
            </a:pPr>
            <a:r>
              <a:rPr lang="en-US" sz="1100" dirty="0"/>
              <a:t>https://scikit-learn.org/stable/modules/generated/sklearn.cluster.DBSCAN.html</a:t>
            </a:r>
          </a:p>
        </p:txBody>
      </p:sp>
      <p:sp>
        <p:nvSpPr>
          <p:cNvPr id="4" name="Slide Number Placeholder 3"/>
          <p:cNvSpPr>
            <a:spLocks noGrp="1"/>
          </p:cNvSpPr>
          <p:nvPr>
            <p:ph type="sldNum" sz="quarter" idx="5"/>
          </p:nvPr>
        </p:nvSpPr>
        <p:spPr/>
        <p:txBody>
          <a:bodyPr/>
          <a:lstStyle/>
          <a:p>
            <a:fld id="{166493D5-E8D5-4246-B1BE-F60E920D76E5}" type="slidenum">
              <a:rPr lang="en-US" smtClean="0"/>
              <a:t>91</a:t>
            </a:fld>
            <a:endParaRPr lang="en-US"/>
          </a:p>
        </p:txBody>
      </p:sp>
    </p:spTree>
    <p:extLst>
      <p:ext uri="{BB962C8B-B14F-4D97-AF65-F5344CB8AC3E}">
        <p14:creationId xmlns:p14="http://schemas.microsoft.com/office/powerpoint/2010/main" val="34427891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r>
              <a:rPr lang="en-US" sz="1100" dirty="0"/>
              <a:t>Unlike with a prototype-based based clustering algorithm like k-means, there’s no way to tell DBSCAN about the number of clusters to find – even if subject matter expertise can provide a good estimate of how many classes are lurking in the dataset. </a:t>
            </a:r>
          </a:p>
        </p:txBody>
      </p:sp>
      <p:sp>
        <p:nvSpPr>
          <p:cNvPr id="4" name="Slide Number Placeholder 3"/>
          <p:cNvSpPr>
            <a:spLocks noGrp="1"/>
          </p:cNvSpPr>
          <p:nvPr>
            <p:ph type="sldNum" sz="quarter" idx="5"/>
          </p:nvPr>
        </p:nvSpPr>
        <p:spPr/>
        <p:txBody>
          <a:bodyPr/>
          <a:lstStyle/>
          <a:p>
            <a:fld id="{166493D5-E8D5-4246-B1BE-F60E920D76E5}" type="slidenum">
              <a:rPr lang="en-US" smtClean="0"/>
              <a:t>92</a:t>
            </a:fld>
            <a:endParaRPr lang="en-US"/>
          </a:p>
        </p:txBody>
      </p:sp>
    </p:spTree>
    <p:extLst>
      <p:ext uri="{BB962C8B-B14F-4D97-AF65-F5344CB8AC3E}">
        <p14:creationId xmlns:p14="http://schemas.microsoft.com/office/powerpoint/2010/main" val="30776118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93</a:t>
            </a:fld>
            <a:endParaRPr lang="en-US"/>
          </a:p>
        </p:txBody>
      </p:sp>
    </p:spTree>
    <p:extLst>
      <p:ext uri="{BB962C8B-B14F-4D97-AF65-F5344CB8AC3E}">
        <p14:creationId xmlns:p14="http://schemas.microsoft.com/office/powerpoint/2010/main" val="10917251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94</a:t>
            </a:fld>
            <a:endParaRPr lang="en-US"/>
          </a:p>
        </p:txBody>
      </p:sp>
    </p:spTree>
    <p:extLst>
      <p:ext uri="{BB962C8B-B14F-4D97-AF65-F5344CB8AC3E}">
        <p14:creationId xmlns:p14="http://schemas.microsoft.com/office/powerpoint/2010/main" val="209098082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6493D5-E8D5-4246-B1BE-F60E920D76E5}" type="slidenum">
              <a:rPr lang="en-US" smtClean="0"/>
              <a:t>95</a:t>
            </a:fld>
            <a:endParaRPr lang="en-US"/>
          </a:p>
        </p:txBody>
      </p:sp>
    </p:spTree>
    <p:extLst>
      <p:ext uri="{BB962C8B-B14F-4D97-AF65-F5344CB8AC3E}">
        <p14:creationId xmlns:p14="http://schemas.microsoft.com/office/powerpoint/2010/main" val="23565835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r>
              <a:rPr lang="en-US" sz="1100" dirty="0"/>
              <a:t>When calculating the value to use for </a:t>
            </a:r>
            <a:r>
              <a:rPr lang="en-US" sz="1100" dirty="0" err="1"/>
              <a:t>min_samples</a:t>
            </a:r>
            <a:r>
              <a:rPr lang="en-US" sz="1100" dirty="0"/>
              <a:t>, the above is a good place to start. Another consideration is the total size of your dataset. Larger datasets often benefit from even large values of </a:t>
            </a:r>
            <a:r>
              <a:rPr lang="en-US" sz="1100" dirty="0" err="1"/>
              <a:t>min_samples</a:t>
            </a:r>
            <a:r>
              <a:rPr lang="en-US" sz="1100" dirty="0"/>
              <a:t>. For example, when clustering a dataset with 10,000 observations and 25 features, you might find better results with DBSCAN using </a:t>
            </a:r>
            <a:r>
              <a:rPr lang="en-US" sz="1100" dirty="0" err="1"/>
              <a:t>min_samples</a:t>
            </a:r>
            <a:r>
              <a:rPr lang="en-US" sz="1100" dirty="0"/>
              <a:t> values higher than 51 (e.g., a </a:t>
            </a:r>
            <a:r>
              <a:rPr lang="en-US" sz="1100" dirty="0" err="1"/>
              <a:t>min_samples</a:t>
            </a:r>
            <a:r>
              <a:rPr lang="en-US" sz="1100" dirty="0"/>
              <a:t> of 75).</a:t>
            </a:r>
          </a:p>
          <a:p>
            <a:endParaRPr lang="en-US" sz="1100" dirty="0"/>
          </a:p>
          <a:p>
            <a:r>
              <a:rPr lang="en-US" sz="1100" dirty="0"/>
              <a:t>For more information on optimizing DBSCAN, see the following Wikipedia section:</a:t>
            </a:r>
          </a:p>
          <a:p>
            <a:endParaRPr lang="en-US" sz="1100" dirty="0"/>
          </a:p>
          <a:p>
            <a:pPr marL="171450" indent="-171450">
              <a:buFont typeface="Arial" panose="020B0604020202020204" pitchFamily="34" charset="0"/>
              <a:buChar char="•"/>
            </a:pPr>
            <a:r>
              <a:rPr lang="en-US" sz="1100" dirty="0"/>
              <a:t>https://en.wikipedia.org/wiki/DBSCAN#Parameter_estimation</a:t>
            </a:r>
          </a:p>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96</a:t>
            </a:fld>
            <a:endParaRPr lang="en-US"/>
          </a:p>
        </p:txBody>
      </p:sp>
    </p:spTree>
    <p:extLst>
      <p:ext uri="{BB962C8B-B14F-4D97-AF65-F5344CB8AC3E}">
        <p14:creationId xmlns:p14="http://schemas.microsoft.com/office/powerpoint/2010/main" val="37147709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97</a:t>
            </a:fld>
            <a:endParaRPr lang="en-US"/>
          </a:p>
        </p:txBody>
      </p:sp>
    </p:spTree>
    <p:extLst>
      <p:ext uri="{BB962C8B-B14F-4D97-AF65-F5344CB8AC3E}">
        <p14:creationId xmlns:p14="http://schemas.microsoft.com/office/powerpoint/2010/main" val="28516662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As depicted above, the eps circle on the far left is likely too small with a </a:t>
            </a:r>
            <a:r>
              <a:rPr lang="en-US" sz="1100" dirty="0" err="1"/>
              <a:t>min_samples</a:t>
            </a:r>
            <a:r>
              <a:rPr lang="en-US" sz="1100" dirty="0"/>
              <a:t> of 5. With such a small eps, there will be very few instances of 5 or more data points within the eps circle. This will cause many noise points to be dropped from the clustering.</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By way of comparison, the eps circle on the far right is likely too large with a </a:t>
            </a:r>
            <a:r>
              <a:rPr lang="en-US" sz="1100" dirty="0" err="1"/>
              <a:t>min_samples</a:t>
            </a:r>
            <a:r>
              <a:rPr lang="en-US" sz="1100" dirty="0"/>
              <a:t> of 5. With such a large eps, many (maybe all!) of the data points will be considered core points, resulting in a single cluster.</a:t>
            </a:r>
          </a:p>
        </p:txBody>
      </p:sp>
      <p:sp>
        <p:nvSpPr>
          <p:cNvPr id="4" name="Slide Number Placeholder 3"/>
          <p:cNvSpPr>
            <a:spLocks noGrp="1"/>
          </p:cNvSpPr>
          <p:nvPr>
            <p:ph type="sldNum" sz="quarter" idx="5"/>
          </p:nvPr>
        </p:nvSpPr>
        <p:spPr/>
        <p:txBody>
          <a:bodyPr/>
          <a:lstStyle/>
          <a:p>
            <a:fld id="{166493D5-E8D5-4246-B1BE-F60E920D76E5}" type="slidenum">
              <a:rPr lang="en-US" smtClean="0"/>
              <a:t>98</a:t>
            </a:fld>
            <a:endParaRPr lang="en-US"/>
          </a:p>
        </p:txBody>
      </p:sp>
    </p:spTree>
    <p:extLst>
      <p:ext uri="{BB962C8B-B14F-4D97-AF65-F5344CB8AC3E}">
        <p14:creationId xmlns:p14="http://schemas.microsoft.com/office/powerpoint/2010/main" val="29872642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639763"/>
            <a:ext cx="6543675" cy="3681412"/>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
        <p:nvSpPr>
          <p:cNvPr id="4" name="Slide Number Placeholder 3"/>
          <p:cNvSpPr>
            <a:spLocks noGrp="1"/>
          </p:cNvSpPr>
          <p:nvPr>
            <p:ph type="sldNum" sz="quarter" idx="5"/>
          </p:nvPr>
        </p:nvSpPr>
        <p:spPr/>
        <p:txBody>
          <a:bodyPr/>
          <a:lstStyle/>
          <a:p>
            <a:fld id="{166493D5-E8D5-4246-B1BE-F60E920D76E5}" type="slidenum">
              <a:rPr lang="en-US" smtClean="0"/>
              <a:t>99</a:t>
            </a:fld>
            <a:endParaRPr lang="en-US"/>
          </a:p>
        </p:txBody>
      </p:sp>
    </p:spTree>
    <p:extLst>
      <p:ext uri="{BB962C8B-B14F-4D97-AF65-F5344CB8AC3E}">
        <p14:creationId xmlns:p14="http://schemas.microsoft.com/office/powerpoint/2010/main" val="2719842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6ACD8-08BB-4434-9AA5-048FE0EA81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599542-0DDA-4451-B230-B323AF9DB0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AA08DD-75D6-490F-8249-3554DEE15A5F}"/>
              </a:ext>
            </a:extLst>
          </p:cNvPr>
          <p:cNvSpPr>
            <a:spLocks noGrp="1"/>
          </p:cNvSpPr>
          <p:nvPr>
            <p:ph type="dt" sz="half" idx="10"/>
          </p:nvPr>
        </p:nvSpPr>
        <p:spPr/>
        <p:txBody>
          <a:bodyPr/>
          <a:lstStyle/>
          <a:p>
            <a:fld id="{89316489-09D4-48F4-BB2A-AC252F9FC9CD}" type="datetime1">
              <a:rPr lang="en-US" smtClean="0"/>
              <a:t>8/2/2023</a:t>
            </a:fld>
            <a:endParaRPr lang="en-US"/>
          </a:p>
        </p:txBody>
      </p:sp>
      <p:sp>
        <p:nvSpPr>
          <p:cNvPr id="5" name="Footer Placeholder 4">
            <a:extLst>
              <a:ext uri="{FF2B5EF4-FFF2-40B4-BE49-F238E27FC236}">
                <a16:creationId xmlns:a16="http://schemas.microsoft.com/office/drawing/2014/main" id="{A9408682-A0DA-4C55-93BE-04462EF5E0D0}"/>
              </a:ext>
            </a:extLst>
          </p:cNvPr>
          <p:cNvSpPr>
            <a:spLocks noGrp="1"/>
          </p:cNvSpPr>
          <p:nvPr>
            <p:ph type="ftr" sz="quarter" idx="11"/>
          </p:nvPr>
        </p:nvSpPr>
        <p:spPr/>
        <p:txBody>
          <a:bodyPr/>
          <a:lstStyle/>
          <a:p>
            <a:r>
              <a:rPr lang="en-US"/>
              <a:t>Langer - Cluster Analysis with Python</a:t>
            </a:r>
          </a:p>
        </p:txBody>
      </p:sp>
      <p:sp>
        <p:nvSpPr>
          <p:cNvPr id="6" name="Slide Number Placeholder 5">
            <a:extLst>
              <a:ext uri="{FF2B5EF4-FFF2-40B4-BE49-F238E27FC236}">
                <a16:creationId xmlns:a16="http://schemas.microsoft.com/office/drawing/2014/main" id="{DAD83EB9-CF4F-45CB-8D64-042606AC783D}"/>
              </a:ext>
            </a:extLst>
          </p:cNvPr>
          <p:cNvSpPr>
            <a:spLocks noGrp="1"/>
          </p:cNvSpPr>
          <p:nvPr>
            <p:ph type="sldNum" sz="quarter" idx="12"/>
          </p:nvPr>
        </p:nvSpPr>
        <p:spPr/>
        <p:txBody>
          <a:bodyPr/>
          <a:lstStyle/>
          <a:p>
            <a:fld id="{9F6F4FD3-9CF4-4D5E-9BBF-D453CCF141CE}" type="slidenum">
              <a:rPr lang="en-US" smtClean="0"/>
              <a:t>‹#›</a:t>
            </a:fld>
            <a:endParaRPr lang="en-US"/>
          </a:p>
        </p:txBody>
      </p:sp>
    </p:spTree>
    <p:extLst>
      <p:ext uri="{BB962C8B-B14F-4D97-AF65-F5344CB8AC3E}">
        <p14:creationId xmlns:p14="http://schemas.microsoft.com/office/powerpoint/2010/main" val="1325469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A4137-FA91-47C7-87E7-C54B990C11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A3F0A6-6959-4FB3-B2B2-0050CF03A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27436C-B2C6-4421-AF1F-ECFF52170246}"/>
              </a:ext>
            </a:extLst>
          </p:cNvPr>
          <p:cNvSpPr>
            <a:spLocks noGrp="1"/>
          </p:cNvSpPr>
          <p:nvPr>
            <p:ph type="dt" sz="half" idx="10"/>
          </p:nvPr>
        </p:nvSpPr>
        <p:spPr/>
        <p:txBody>
          <a:bodyPr/>
          <a:lstStyle/>
          <a:p>
            <a:fld id="{B0A85981-0AFC-4F84-A73C-40C1B1692277}" type="datetime1">
              <a:rPr lang="en-US" smtClean="0"/>
              <a:t>8/2/2023</a:t>
            </a:fld>
            <a:endParaRPr lang="en-US"/>
          </a:p>
        </p:txBody>
      </p:sp>
      <p:sp>
        <p:nvSpPr>
          <p:cNvPr id="5" name="Footer Placeholder 4">
            <a:extLst>
              <a:ext uri="{FF2B5EF4-FFF2-40B4-BE49-F238E27FC236}">
                <a16:creationId xmlns:a16="http://schemas.microsoft.com/office/drawing/2014/main" id="{81532E39-FF4D-4BCB-8320-8395D94379A8}"/>
              </a:ext>
            </a:extLst>
          </p:cNvPr>
          <p:cNvSpPr>
            <a:spLocks noGrp="1"/>
          </p:cNvSpPr>
          <p:nvPr>
            <p:ph type="ftr" sz="quarter" idx="11"/>
          </p:nvPr>
        </p:nvSpPr>
        <p:spPr/>
        <p:txBody>
          <a:bodyPr/>
          <a:lstStyle/>
          <a:p>
            <a:r>
              <a:rPr lang="en-US"/>
              <a:t>Langer - Cluster Analysis with Python</a:t>
            </a:r>
          </a:p>
        </p:txBody>
      </p:sp>
      <p:sp>
        <p:nvSpPr>
          <p:cNvPr id="6" name="Slide Number Placeholder 5">
            <a:extLst>
              <a:ext uri="{FF2B5EF4-FFF2-40B4-BE49-F238E27FC236}">
                <a16:creationId xmlns:a16="http://schemas.microsoft.com/office/drawing/2014/main" id="{170A0400-16DF-4309-B3AC-CB1E3AEAE1C3}"/>
              </a:ext>
            </a:extLst>
          </p:cNvPr>
          <p:cNvSpPr>
            <a:spLocks noGrp="1"/>
          </p:cNvSpPr>
          <p:nvPr>
            <p:ph type="sldNum" sz="quarter" idx="12"/>
          </p:nvPr>
        </p:nvSpPr>
        <p:spPr/>
        <p:txBody>
          <a:bodyPr/>
          <a:lstStyle/>
          <a:p>
            <a:fld id="{9F6F4FD3-9CF4-4D5E-9BBF-D453CCF141CE}" type="slidenum">
              <a:rPr lang="en-US" smtClean="0"/>
              <a:t>‹#›</a:t>
            </a:fld>
            <a:endParaRPr lang="en-US"/>
          </a:p>
        </p:txBody>
      </p:sp>
    </p:spTree>
    <p:extLst>
      <p:ext uri="{BB962C8B-B14F-4D97-AF65-F5344CB8AC3E}">
        <p14:creationId xmlns:p14="http://schemas.microsoft.com/office/powerpoint/2010/main" val="1180376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0307B-237F-4E52-BD48-595BA1606F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59FEDF-2BC9-4EE0-9E34-9B291A8382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A90498-4F1E-4D14-AEEA-D1A4430645BD}"/>
              </a:ext>
            </a:extLst>
          </p:cNvPr>
          <p:cNvSpPr>
            <a:spLocks noGrp="1"/>
          </p:cNvSpPr>
          <p:nvPr>
            <p:ph type="dt" sz="half" idx="10"/>
          </p:nvPr>
        </p:nvSpPr>
        <p:spPr/>
        <p:txBody>
          <a:bodyPr/>
          <a:lstStyle/>
          <a:p>
            <a:fld id="{4F45F4EB-601F-4ED5-B9AE-AB897849EEC3}" type="datetime1">
              <a:rPr lang="en-US" smtClean="0"/>
              <a:t>8/2/2023</a:t>
            </a:fld>
            <a:endParaRPr lang="en-US"/>
          </a:p>
        </p:txBody>
      </p:sp>
      <p:sp>
        <p:nvSpPr>
          <p:cNvPr id="5" name="Footer Placeholder 4">
            <a:extLst>
              <a:ext uri="{FF2B5EF4-FFF2-40B4-BE49-F238E27FC236}">
                <a16:creationId xmlns:a16="http://schemas.microsoft.com/office/drawing/2014/main" id="{35947BDA-5485-433C-8FE6-8FD066A90634}"/>
              </a:ext>
            </a:extLst>
          </p:cNvPr>
          <p:cNvSpPr>
            <a:spLocks noGrp="1"/>
          </p:cNvSpPr>
          <p:nvPr>
            <p:ph type="ftr" sz="quarter" idx="11"/>
          </p:nvPr>
        </p:nvSpPr>
        <p:spPr/>
        <p:txBody>
          <a:bodyPr/>
          <a:lstStyle/>
          <a:p>
            <a:r>
              <a:rPr lang="en-US"/>
              <a:t>Langer - Cluster Analysis with Python</a:t>
            </a:r>
          </a:p>
        </p:txBody>
      </p:sp>
      <p:sp>
        <p:nvSpPr>
          <p:cNvPr id="6" name="Slide Number Placeholder 5">
            <a:extLst>
              <a:ext uri="{FF2B5EF4-FFF2-40B4-BE49-F238E27FC236}">
                <a16:creationId xmlns:a16="http://schemas.microsoft.com/office/drawing/2014/main" id="{654B691D-E67C-4F8A-A317-7D61971CC3A5}"/>
              </a:ext>
            </a:extLst>
          </p:cNvPr>
          <p:cNvSpPr>
            <a:spLocks noGrp="1"/>
          </p:cNvSpPr>
          <p:nvPr>
            <p:ph type="sldNum" sz="quarter" idx="12"/>
          </p:nvPr>
        </p:nvSpPr>
        <p:spPr/>
        <p:txBody>
          <a:bodyPr/>
          <a:lstStyle/>
          <a:p>
            <a:fld id="{9F6F4FD3-9CF4-4D5E-9BBF-D453CCF141CE}" type="slidenum">
              <a:rPr lang="en-US" smtClean="0"/>
              <a:t>‹#›</a:t>
            </a:fld>
            <a:endParaRPr lang="en-US"/>
          </a:p>
        </p:txBody>
      </p:sp>
    </p:spTree>
    <p:extLst>
      <p:ext uri="{BB962C8B-B14F-4D97-AF65-F5344CB8AC3E}">
        <p14:creationId xmlns:p14="http://schemas.microsoft.com/office/powerpoint/2010/main" val="1658419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2195B-D3F6-4777-879D-7CD188D26C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7C6FAC-5211-461D-BB2C-C942E5BBD6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3262F9-B0D9-4871-A06C-05B8983B21DB}"/>
              </a:ext>
            </a:extLst>
          </p:cNvPr>
          <p:cNvSpPr>
            <a:spLocks noGrp="1"/>
          </p:cNvSpPr>
          <p:nvPr>
            <p:ph type="dt" sz="half" idx="10"/>
          </p:nvPr>
        </p:nvSpPr>
        <p:spPr/>
        <p:txBody>
          <a:bodyPr/>
          <a:lstStyle/>
          <a:p>
            <a:fld id="{14A1F0AF-CE3C-4968-993C-0C32EFDDC246}" type="datetime1">
              <a:rPr lang="en-US" smtClean="0"/>
              <a:t>8/2/2023</a:t>
            </a:fld>
            <a:endParaRPr lang="en-US"/>
          </a:p>
        </p:txBody>
      </p:sp>
      <p:sp>
        <p:nvSpPr>
          <p:cNvPr id="5" name="Footer Placeholder 4">
            <a:extLst>
              <a:ext uri="{FF2B5EF4-FFF2-40B4-BE49-F238E27FC236}">
                <a16:creationId xmlns:a16="http://schemas.microsoft.com/office/drawing/2014/main" id="{BFD04E77-0E3D-4987-A1CA-73C1F916C006}"/>
              </a:ext>
            </a:extLst>
          </p:cNvPr>
          <p:cNvSpPr>
            <a:spLocks noGrp="1"/>
          </p:cNvSpPr>
          <p:nvPr>
            <p:ph type="ftr" sz="quarter" idx="11"/>
          </p:nvPr>
        </p:nvSpPr>
        <p:spPr/>
        <p:txBody>
          <a:bodyPr/>
          <a:lstStyle/>
          <a:p>
            <a:r>
              <a:rPr lang="en-US"/>
              <a:t>Langer - Cluster Analysis with Python</a:t>
            </a:r>
          </a:p>
        </p:txBody>
      </p:sp>
      <p:sp>
        <p:nvSpPr>
          <p:cNvPr id="6" name="Slide Number Placeholder 5">
            <a:extLst>
              <a:ext uri="{FF2B5EF4-FFF2-40B4-BE49-F238E27FC236}">
                <a16:creationId xmlns:a16="http://schemas.microsoft.com/office/drawing/2014/main" id="{43E42BE0-D2E3-4913-8F4D-61BD631B6B19}"/>
              </a:ext>
            </a:extLst>
          </p:cNvPr>
          <p:cNvSpPr>
            <a:spLocks noGrp="1"/>
          </p:cNvSpPr>
          <p:nvPr>
            <p:ph type="sldNum" sz="quarter" idx="12"/>
          </p:nvPr>
        </p:nvSpPr>
        <p:spPr/>
        <p:txBody>
          <a:bodyPr/>
          <a:lstStyle/>
          <a:p>
            <a:fld id="{9F6F4FD3-9CF4-4D5E-9BBF-D453CCF141CE}" type="slidenum">
              <a:rPr lang="en-US" smtClean="0"/>
              <a:t>‹#›</a:t>
            </a:fld>
            <a:endParaRPr lang="en-US"/>
          </a:p>
        </p:txBody>
      </p:sp>
    </p:spTree>
    <p:extLst>
      <p:ext uri="{BB962C8B-B14F-4D97-AF65-F5344CB8AC3E}">
        <p14:creationId xmlns:p14="http://schemas.microsoft.com/office/powerpoint/2010/main" val="240819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2277-0096-4155-9FA9-BFA5A34CCD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29A619-DE83-467C-AF61-30507C5C04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E5DE9C-2726-491B-B118-A4D2922267A0}"/>
              </a:ext>
            </a:extLst>
          </p:cNvPr>
          <p:cNvSpPr>
            <a:spLocks noGrp="1"/>
          </p:cNvSpPr>
          <p:nvPr>
            <p:ph type="dt" sz="half" idx="10"/>
          </p:nvPr>
        </p:nvSpPr>
        <p:spPr/>
        <p:txBody>
          <a:bodyPr/>
          <a:lstStyle/>
          <a:p>
            <a:fld id="{1060E6EA-52B6-4A44-A747-0E0DFD7E0884}" type="datetime1">
              <a:rPr lang="en-US" smtClean="0"/>
              <a:t>8/2/2023</a:t>
            </a:fld>
            <a:endParaRPr lang="en-US"/>
          </a:p>
        </p:txBody>
      </p:sp>
      <p:sp>
        <p:nvSpPr>
          <p:cNvPr id="5" name="Footer Placeholder 4">
            <a:extLst>
              <a:ext uri="{FF2B5EF4-FFF2-40B4-BE49-F238E27FC236}">
                <a16:creationId xmlns:a16="http://schemas.microsoft.com/office/drawing/2014/main" id="{8BBA9583-F1BD-4BF3-8B08-DFC7DBBBB5C7}"/>
              </a:ext>
            </a:extLst>
          </p:cNvPr>
          <p:cNvSpPr>
            <a:spLocks noGrp="1"/>
          </p:cNvSpPr>
          <p:nvPr>
            <p:ph type="ftr" sz="quarter" idx="11"/>
          </p:nvPr>
        </p:nvSpPr>
        <p:spPr/>
        <p:txBody>
          <a:bodyPr/>
          <a:lstStyle/>
          <a:p>
            <a:r>
              <a:rPr lang="en-US"/>
              <a:t>Langer - Cluster Analysis with Python</a:t>
            </a:r>
          </a:p>
        </p:txBody>
      </p:sp>
      <p:sp>
        <p:nvSpPr>
          <p:cNvPr id="6" name="Slide Number Placeholder 5">
            <a:extLst>
              <a:ext uri="{FF2B5EF4-FFF2-40B4-BE49-F238E27FC236}">
                <a16:creationId xmlns:a16="http://schemas.microsoft.com/office/drawing/2014/main" id="{A1739275-F48D-4958-AFB7-771F0054C00A}"/>
              </a:ext>
            </a:extLst>
          </p:cNvPr>
          <p:cNvSpPr>
            <a:spLocks noGrp="1"/>
          </p:cNvSpPr>
          <p:nvPr>
            <p:ph type="sldNum" sz="quarter" idx="12"/>
          </p:nvPr>
        </p:nvSpPr>
        <p:spPr/>
        <p:txBody>
          <a:bodyPr/>
          <a:lstStyle/>
          <a:p>
            <a:fld id="{9F6F4FD3-9CF4-4D5E-9BBF-D453CCF141CE}" type="slidenum">
              <a:rPr lang="en-US" smtClean="0"/>
              <a:t>‹#›</a:t>
            </a:fld>
            <a:endParaRPr lang="en-US"/>
          </a:p>
        </p:txBody>
      </p:sp>
    </p:spTree>
    <p:extLst>
      <p:ext uri="{BB962C8B-B14F-4D97-AF65-F5344CB8AC3E}">
        <p14:creationId xmlns:p14="http://schemas.microsoft.com/office/powerpoint/2010/main" val="4035916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1A92B-D91F-43AA-978C-FD3D0327DE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9359E8-9207-4757-98D6-7D671FE34F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DF8DB8-959D-4961-92A3-715C86BECC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D8CB14-4F7A-46EF-A31B-17B051DD5CAE}"/>
              </a:ext>
            </a:extLst>
          </p:cNvPr>
          <p:cNvSpPr>
            <a:spLocks noGrp="1"/>
          </p:cNvSpPr>
          <p:nvPr>
            <p:ph type="dt" sz="half" idx="10"/>
          </p:nvPr>
        </p:nvSpPr>
        <p:spPr/>
        <p:txBody>
          <a:bodyPr/>
          <a:lstStyle/>
          <a:p>
            <a:fld id="{1AEACD4F-6663-4DA9-9C3E-5B6BDDF2137B}" type="datetime1">
              <a:rPr lang="en-US" smtClean="0"/>
              <a:t>8/2/2023</a:t>
            </a:fld>
            <a:endParaRPr lang="en-US"/>
          </a:p>
        </p:txBody>
      </p:sp>
      <p:sp>
        <p:nvSpPr>
          <p:cNvPr id="6" name="Footer Placeholder 5">
            <a:extLst>
              <a:ext uri="{FF2B5EF4-FFF2-40B4-BE49-F238E27FC236}">
                <a16:creationId xmlns:a16="http://schemas.microsoft.com/office/drawing/2014/main" id="{3B988620-60BB-4A64-BA36-DFF5D85E9E5A}"/>
              </a:ext>
            </a:extLst>
          </p:cNvPr>
          <p:cNvSpPr>
            <a:spLocks noGrp="1"/>
          </p:cNvSpPr>
          <p:nvPr>
            <p:ph type="ftr" sz="quarter" idx="11"/>
          </p:nvPr>
        </p:nvSpPr>
        <p:spPr/>
        <p:txBody>
          <a:bodyPr/>
          <a:lstStyle/>
          <a:p>
            <a:r>
              <a:rPr lang="en-US"/>
              <a:t>Langer - Cluster Analysis with Python</a:t>
            </a:r>
          </a:p>
        </p:txBody>
      </p:sp>
      <p:sp>
        <p:nvSpPr>
          <p:cNvPr id="7" name="Slide Number Placeholder 6">
            <a:extLst>
              <a:ext uri="{FF2B5EF4-FFF2-40B4-BE49-F238E27FC236}">
                <a16:creationId xmlns:a16="http://schemas.microsoft.com/office/drawing/2014/main" id="{FD444926-0170-488F-8F8D-BE5852444209}"/>
              </a:ext>
            </a:extLst>
          </p:cNvPr>
          <p:cNvSpPr>
            <a:spLocks noGrp="1"/>
          </p:cNvSpPr>
          <p:nvPr>
            <p:ph type="sldNum" sz="quarter" idx="12"/>
          </p:nvPr>
        </p:nvSpPr>
        <p:spPr/>
        <p:txBody>
          <a:bodyPr/>
          <a:lstStyle/>
          <a:p>
            <a:fld id="{9F6F4FD3-9CF4-4D5E-9BBF-D453CCF141CE}" type="slidenum">
              <a:rPr lang="en-US" smtClean="0"/>
              <a:t>‹#›</a:t>
            </a:fld>
            <a:endParaRPr lang="en-US"/>
          </a:p>
        </p:txBody>
      </p:sp>
    </p:spTree>
    <p:extLst>
      <p:ext uri="{BB962C8B-B14F-4D97-AF65-F5344CB8AC3E}">
        <p14:creationId xmlns:p14="http://schemas.microsoft.com/office/powerpoint/2010/main" val="2920835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394D4-B7F2-4701-B6E7-A95F7F2C3F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F2748D-02D5-4626-AAA2-ECD65BFC54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01AC87-5603-44FC-A308-D13BA3E6EB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DFDFAC-D4AA-499B-AE25-F6F0E68DD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2F0D83-DB30-44DE-839A-FD3218BCFD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1C8D65-DD73-4C90-91BE-94053E1F732F}"/>
              </a:ext>
            </a:extLst>
          </p:cNvPr>
          <p:cNvSpPr>
            <a:spLocks noGrp="1"/>
          </p:cNvSpPr>
          <p:nvPr>
            <p:ph type="dt" sz="half" idx="10"/>
          </p:nvPr>
        </p:nvSpPr>
        <p:spPr/>
        <p:txBody>
          <a:bodyPr/>
          <a:lstStyle/>
          <a:p>
            <a:fld id="{116AE686-718B-4B08-B072-6B63FEE6E92C}" type="datetime1">
              <a:rPr lang="en-US" smtClean="0"/>
              <a:t>8/2/2023</a:t>
            </a:fld>
            <a:endParaRPr lang="en-US"/>
          </a:p>
        </p:txBody>
      </p:sp>
      <p:sp>
        <p:nvSpPr>
          <p:cNvPr id="8" name="Footer Placeholder 7">
            <a:extLst>
              <a:ext uri="{FF2B5EF4-FFF2-40B4-BE49-F238E27FC236}">
                <a16:creationId xmlns:a16="http://schemas.microsoft.com/office/drawing/2014/main" id="{193015B0-9CFF-4BBB-BD98-40F45506F2A9}"/>
              </a:ext>
            </a:extLst>
          </p:cNvPr>
          <p:cNvSpPr>
            <a:spLocks noGrp="1"/>
          </p:cNvSpPr>
          <p:nvPr>
            <p:ph type="ftr" sz="quarter" idx="11"/>
          </p:nvPr>
        </p:nvSpPr>
        <p:spPr/>
        <p:txBody>
          <a:bodyPr/>
          <a:lstStyle/>
          <a:p>
            <a:r>
              <a:rPr lang="en-US"/>
              <a:t>Langer - Cluster Analysis with Python</a:t>
            </a:r>
          </a:p>
        </p:txBody>
      </p:sp>
      <p:sp>
        <p:nvSpPr>
          <p:cNvPr id="9" name="Slide Number Placeholder 8">
            <a:extLst>
              <a:ext uri="{FF2B5EF4-FFF2-40B4-BE49-F238E27FC236}">
                <a16:creationId xmlns:a16="http://schemas.microsoft.com/office/drawing/2014/main" id="{B0E6C690-ACF5-4072-8287-335A7C45204A}"/>
              </a:ext>
            </a:extLst>
          </p:cNvPr>
          <p:cNvSpPr>
            <a:spLocks noGrp="1"/>
          </p:cNvSpPr>
          <p:nvPr>
            <p:ph type="sldNum" sz="quarter" idx="12"/>
          </p:nvPr>
        </p:nvSpPr>
        <p:spPr/>
        <p:txBody>
          <a:bodyPr/>
          <a:lstStyle/>
          <a:p>
            <a:fld id="{9F6F4FD3-9CF4-4D5E-9BBF-D453CCF141CE}" type="slidenum">
              <a:rPr lang="en-US" smtClean="0"/>
              <a:t>‹#›</a:t>
            </a:fld>
            <a:endParaRPr lang="en-US"/>
          </a:p>
        </p:txBody>
      </p:sp>
    </p:spTree>
    <p:extLst>
      <p:ext uri="{BB962C8B-B14F-4D97-AF65-F5344CB8AC3E}">
        <p14:creationId xmlns:p14="http://schemas.microsoft.com/office/powerpoint/2010/main" val="4192205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0FF01-5D11-4E59-A936-6217FFEA1A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AD0380-8BCD-47C2-BE78-2771FC2C19BC}"/>
              </a:ext>
            </a:extLst>
          </p:cNvPr>
          <p:cNvSpPr>
            <a:spLocks noGrp="1"/>
          </p:cNvSpPr>
          <p:nvPr>
            <p:ph type="dt" sz="half" idx="10"/>
          </p:nvPr>
        </p:nvSpPr>
        <p:spPr/>
        <p:txBody>
          <a:bodyPr/>
          <a:lstStyle/>
          <a:p>
            <a:fld id="{2287F8D3-E698-4973-936E-D44D4C7B3030}" type="datetime1">
              <a:rPr lang="en-US" smtClean="0"/>
              <a:t>8/2/2023</a:t>
            </a:fld>
            <a:endParaRPr lang="en-US"/>
          </a:p>
        </p:txBody>
      </p:sp>
      <p:sp>
        <p:nvSpPr>
          <p:cNvPr id="4" name="Footer Placeholder 3">
            <a:extLst>
              <a:ext uri="{FF2B5EF4-FFF2-40B4-BE49-F238E27FC236}">
                <a16:creationId xmlns:a16="http://schemas.microsoft.com/office/drawing/2014/main" id="{CB3330A6-D028-476A-AC6F-24CA8C190F7B}"/>
              </a:ext>
            </a:extLst>
          </p:cNvPr>
          <p:cNvSpPr>
            <a:spLocks noGrp="1"/>
          </p:cNvSpPr>
          <p:nvPr>
            <p:ph type="ftr" sz="quarter" idx="11"/>
          </p:nvPr>
        </p:nvSpPr>
        <p:spPr/>
        <p:txBody>
          <a:bodyPr/>
          <a:lstStyle/>
          <a:p>
            <a:r>
              <a:rPr lang="en-US"/>
              <a:t>Langer - Cluster Analysis with Python</a:t>
            </a:r>
          </a:p>
        </p:txBody>
      </p:sp>
      <p:sp>
        <p:nvSpPr>
          <p:cNvPr id="5" name="Slide Number Placeholder 4">
            <a:extLst>
              <a:ext uri="{FF2B5EF4-FFF2-40B4-BE49-F238E27FC236}">
                <a16:creationId xmlns:a16="http://schemas.microsoft.com/office/drawing/2014/main" id="{E9BC616E-11AC-4B30-8DD9-7E3140161B79}"/>
              </a:ext>
            </a:extLst>
          </p:cNvPr>
          <p:cNvSpPr>
            <a:spLocks noGrp="1"/>
          </p:cNvSpPr>
          <p:nvPr>
            <p:ph type="sldNum" sz="quarter" idx="12"/>
          </p:nvPr>
        </p:nvSpPr>
        <p:spPr/>
        <p:txBody>
          <a:bodyPr/>
          <a:lstStyle/>
          <a:p>
            <a:fld id="{9F6F4FD3-9CF4-4D5E-9BBF-D453CCF141CE}" type="slidenum">
              <a:rPr lang="en-US" smtClean="0"/>
              <a:t>‹#›</a:t>
            </a:fld>
            <a:endParaRPr lang="en-US"/>
          </a:p>
        </p:txBody>
      </p:sp>
    </p:spTree>
    <p:extLst>
      <p:ext uri="{BB962C8B-B14F-4D97-AF65-F5344CB8AC3E}">
        <p14:creationId xmlns:p14="http://schemas.microsoft.com/office/powerpoint/2010/main" val="2088663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A7F766-EA8D-4D47-9B5F-6AE6B92EB360}"/>
              </a:ext>
            </a:extLst>
          </p:cNvPr>
          <p:cNvSpPr>
            <a:spLocks noGrp="1"/>
          </p:cNvSpPr>
          <p:nvPr>
            <p:ph type="dt" sz="half" idx="10"/>
          </p:nvPr>
        </p:nvSpPr>
        <p:spPr/>
        <p:txBody>
          <a:bodyPr/>
          <a:lstStyle/>
          <a:p>
            <a:fld id="{70E75483-356A-440F-8CA6-5625186BC929}" type="datetime1">
              <a:rPr lang="en-US" smtClean="0"/>
              <a:t>8/2/2023</a:t>
            </a:fld>
            <a:endParaRPr lang="en-US"/>
          </a:p>
        </p:txBody>
      </p:sp>
      <p:sp>
        <p:nvSpPr>
          <p:cNvPr id="3" name="Footer Placeholder 2">
            <a:extLst>
              <a:ext uri="{FF2B5EF4-FFF2-40B4-BE49-F238E27FC236}">
                <a16:creationId xmlns:a16="http://schemas.microsoft.com/office/drawing/2014/main" id="{6ED1B2DC-5FF8-45E6-91E6-128B6F007B6D}"/>
              </a:ext>
            </a:extLst>
          </p:cNvPr>
          <p:cNvSpPr>
            <a:spLocks noGrp="1"/>
          </p:cNvSpPr>
          <p:nvPr>
            <p:ph type="ftr" sz="quarter" idx="11"/>
          </p:nvPr>
        </p:nvSpPr>
        <p:spPr/>
        <p:txBody>
          <a:bodyPr/>
          <a:lstStyle/>
          <a:p>
            <a:r>
              <a:rPr lang="en-US"/>
              <a:t>Langer - Cluster Analysis with Python</a:t>
            </a:r>
          </a:p>
        </p:txBody>
      </p:sp>
      <p:sp>
        <p:nvSpPr>
          <p:cNvPr id="4" name="Slide Number Placeholder 3">
            <a:extLst>
              <a:ext uri="{FF2B5EF4-FFF2-40B4-BE49-F238E27FC236}">
                <a16:creationId xmlns:a16="http://schemas.microsoft.com/office/drawing/2014/main" id="{2721E005-50F6-4EA0-AD52-57207E6DC1AA}"/>
              </a:ext>
            </a:extLst>
          </p:cNvPr>
          <p:cNvSpPr>
            <a:spLocks noGrp="1"/>
          </p:cNvSpPr>
          <p:nvPr>
            <p:ph type="sldNum" sz="quarter" idx="12"/>
          </p:nvPr>
        </p:nvSpPr>
        <p:spPr/>
        <p:txBody>
          <a:bodyPr/>
          <a:lstStyle/>
          <a:p>
            <a:fld id="{9F6F4FD3-9CF4-4D5E-9BBF-D453CCF141CE}" type="slidenum">
              <a:rPr lang="en-US" smtClean="0"/>
              <a:t>‹#›</a:t>
            </a:fld>
            <a:endParaRPr lang="en-US"/>
          </a:p>
        </p:txBody>
      </p:sp>
    </p:spTree>
    <p:extLst>
      <p:ext uri="{BB962C8B-B14F-4D97-AF65-F5344CB8AC3E}">
        <p14:creationId xmlns:p14="http://schemas.microsoft.com/office/powerpoint/2010/main" val="3678151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5965-AF82-48C2-B67F-84C7876E86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6CC54C-872B-453E-9988-EB992AEC60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90B8E2-8C3E-4D90-9D50-4F44500F13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DB6A4D-C142-4520-9D4C-E697B6EB086A}"/>
              </a:ext>
            </a:extLst>
          </p:cNvPr>
          <p:cNvSpPr>
            <a:spLocks noGrp="1"/>
          </p:cNvSpPr>
          <p:nvPr>
            <p:ph type="dt" sz="half" idx="10"/>
          </p:nvPr>
        </p:nvSpPr>
        <p:spPr/>
        <p:txBody>
          <a:bodyPr/>
          <a:lstStyle/>
          <a:p>
            <a:fld id="{F8103CD0-FBA0-4E6A-A0DF-DFED0A2C40E7}" type="datetime1">
              <a:rPr lang="en-US" smtClean="0"/>
              <a:t>8/2/2023</a:t>
            </a:fld>
            <a:endParaRPr lang="en-US"/>
          </a:p>
        </p:txBody>
      </p:sp>
      <p:sp>
        <p:nvSpPr>
          <p:cNvPr id="6" name="Footer Placeholder 5">
            <a:extLst>
              <a:ext uri="{FF2B5EF4-FFF2-40B4-BE49-F238E27FC236}">
                <a16:creationId xmlns:a16="http://schemas.microsoft.com/office/drawing/2014/main" id="{8EC7C92F-1B00-43C7-9F26-B8F8342EB0A5}"/>
              </a:ext>
            </a:extLst>
          </p:cNvPr>
          <p:cNvSpPr>
            <a:spLocks noGrp="1"/>
          </p:cNvSpPr>
          <p:nvPr>
            <p:ph type="ftr" sz="quarter" idx="11"/>
          </p:nvPr>
        </p:nvSpPr>
        <p:spPr/>
        <p:txBody>
          <a:bodyPr/>
          <a:lstStyle/>
          <a:p>
            <a:r>
              <a:rPr lang="en-US"/>
              <a:t>Langer - Cluster Analysis with Python</a:t>
            </a:r>
          </a:p>
        </p:txBody>
      </p:sp>
      <p:sp>
        <p:nvSpPr>
          <p:cNvPr id="7" name="Slide Number Placeholder 6">
            <a:extLst>
              <a:ext uri="{FF2B5EF4-FFF2-40B4-BE49-F238E27FC236}">
                <a16:creationId xmlns:a16="http://schemas.microsoft.com/office/drawing/2014/main" id="{7DB45194-9ED4-47FA-8233-E21322EFE095}"/>
              </a:ext>
            </a:extLst>
          </p:cNvPr>
          <p:cNvSpPr>
            <a:spLocks noGrp="1"/>
          </p:cNvSpPr>
          <p:nvPr>
            <p:ph type="sldNum" sz="quarter" idx="12"/>
          </p:nvPr>
        </p:nvSpPr>
        <p:spPr/>
        <p:txBody>
          <a:bodyPr/>
          <a:lstStyle/>
          <a:p>
            <a:fld id="{9F6F4FD3-9CF4-4D5E-9BBF-D453CCF141CE}" type="slidenum">
              <a:rPr lang="en-US" smtClean="0"/>
              <a:t>‹#›</a:t>
            </a:fld>
            <a:endParaRPr lang="en-US"/>
          </a:p>
        </p:txBody>
      </p:sp>
    </p:spTree>
    <p:extLst>
      <p:ext uri="{BB962C8B-B14F-4D97-AF65-F5344CB8AC3E}">
        <p14:creationId xmlns:p14="http://schemas.microsoft.com/office/powerpoint/2010/main" val="20337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2E71-3A2A-474F-91F0-34533ABFF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8785F0-D4E1-4BE2-B021-42F2E1AC26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BD5201-124C-4AC8-80E6-5118A61969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025621-9428-4A0E-A45E-476801C060AE}"/>
              </a:ext>
            </a:extLst>
          </p:cNvPr>
          <p:cNvSpPr>
            <a:spLocks noGrp="1"/>
          </p:cNvSpPr>
          <p:nvPr>
            <p:ph type="dt" sz="half" idx="10"/>
          </p:nvPr>
        </p:nvSpPr>
        <p:spPr/>
        <p:txBody>
          <a:bodyPr/>
          <a:lstStyle/>
          <a:p>
            <a:fld id="{2B9C271B-8F6D-42EC-8309-F672899AF52A}" type="datetime1">
              <a:rPr lang="en-US" smtClean="0"/>
              <a:t>8/2/2023</a:t>
            </a:fld>
            <a:endParaRPr lang="en-US"/>
          </a:p>
        </p:txBody>
      </p:sp>
      <p:sp>
        <p:nvSpPr>
          <p:cNvPr id="6" name="Footer Placeholder 5">
            <a:extLst>
              <a:ext uri="{FF2B5EF4-FFF2-40B4-BE49-F238E27FC236}">
                <a16:creationId xmlns:a16="http://schemas.microsoft.com/office/drawing/2014/main" id="{2669088B-E371-474C-9C9A-D2FCB1E2F3D4}"/>
              </a:ext>
            </a:extLst>
          </p:cNvPr>
          <p:cNvSpPr>
            <a:spLocks noGrp="1"/>
          </p:cNvSpPr>
          <p:nvPr>
            <p:ph type="ftr" sz="quarter" idx="11"/>
          </p:nvPr>
        </p:nvSpPr>
        <p:spPr/>
        <p:txBody>
          <a:bodyPr/>
          <a:lstStyle/>
          <a:p>
            <a:r>
              <a:rPr lang="en-US"/>
              <a:t>Langer - Cluster Analysis with Python</a:t>
            </a:r>
          </a:p>
        </p:txBody>
      </p:sp>
      <p:sp>
        <p:nvSpPr>
          <p:cNvPr id="7" name="Slide Number Placeholder 6">
            <a:extLst>
              <a:ext uri="{FF2B5EF4-FFF2-40B4-BE49-F238E27FC236}">
                <a16:creationId xmlns:a16="http://schemas.microsoft.com/office/drawing/2014/main" id="{ABEF4729-DF6D-4B1B-A31C-353374FAE57E}"/>
              </a:ext>
            </a:extLst>
          </p:cNvPr>
          <p:cNvSpPr>
            <a:spLocks noGrp="1"/>
          </p:cNvSpPr>
          <p:nvPr>
            <p:ph type="sldNum" sz="quarter" idx="12"/>
          </p:nvPr>
        </p:nvSpPr>
        <p:spPr/>
        <p:txBody>
          <a:bodyPr/>
          <a:lstStyle/>
          <a:p>
            <a:fld id="{9F6F4FD3-9CF4-4D5E-9BBF-D453CCF141CE}" type="slidenum">
              <a:rPr lang="en-US" smtClean="0"/>
              <a:t>‹#›</a:t>
            </a:fld>
            <a:endParaRPr lang="en-US"/>
          </a:p>
        </p:txBody>
      </p:sp>
    </p:spTree>
    <p:extLst>
      <p:ext uri="{BB962C8B-B14F-4D97-AF65-F5344CB8AC3E}">
        <p14:creationId xmlns:p14="http://schemas.microsoft.com/office/powerpoint/2010/main" val="1021371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560932-E30C-41F6-93AB-1BD57DC42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5D087A-0545-4C8F-BB4B-6308A88D8E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7EBC44-D621-429A-AFB6-65915D8B68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9BCFC0-4226-423E-9B57-16E75AE0F551}" type="datetime1">
              <a:rPr lang="en-US" smtClean="0"/>
              <a:t>8/2/2023</a:t>
            </a:fld>
            <a:endParaRPr lang="en-US"/>
          </a:p>
        </p:txBody>
      </p:sp>
      <p:sp>
        <p:nvSpPr>
          <p:cNvPr id="5" name="Footer Placeholder 4">
            <a:extLst>
              <a:ext uri="{FF2B5EF4-FFF2-40B4-BE49-F238E27FC236}">
                <a16:creationId xmlns:a16="http://schemas.microsoft.com/office/drawing/2014/main" id="{3D1B9965-2A4D-4376-A218-AF971A6FDE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Langer - Cluster Analysis with Python</a:t>
            </a:r>
          </a:p>
        </p:txBody>
      </p:sp>
      <p:sp>
        <p:nvSpPr>
          <p:cNvPr id="6" name="Slide Number Placeholder 5">
            <a:extLst>
              <a:ext uri="{FF2B5EF4-FFF2-40B4-BE49-F238E27FC236}">
                <a16:creationId xmlns:a16="http://schemas.microsoft.com/office/drawing/2014/main" id="{D4FD8972-EFF0-40CF-815C-AC61D7A4D8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6F4FD3-9CF4-4D5E-9BBF-D453CCF141CE}" type="slidenum">
              <a:rPr lang="en-US" smtClean="0"/>
              <a:t>‹#›</a:t>
            </a:fld>
            <a:endParaRPr lang="en-US"/>
          </a:p>
        </p:txBody>
      </p:sp>
    </p:spTree>
    <p:extLst>
      <p:ext uri="{BB962C8B-B14F-4D97-AF65-F5344CB8AC3E}">
        <p14:creationId xmlns:p14="http://schemas.microsoft.com/office/powerpoint/2010/main" val="623087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hyperlink" Target="https://www.linkedin.com/in/davelanger/" TargetMode="External"/><Relationship Id="rId2" Type="http://schemas.openxmlformats.org/officeDocument/2006/relationships/notesSlide" Target="../notesSlides/notesSlide155.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hyperlink" Target="mailto:dave@daveondata.com"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mailto:ybaho@tdwi.org" TargetMode="External"/><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DaveOnData/TDWIClusterAnalysisWithPytho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40.png"/><Relationship Id="rId5" Type="http://schemas.openxmlformats.org/officeDocument/2006/relationships/image" Target="../media/image630.png"/><Relationship Id="rId4" Type="http://schemas.openxmlformats.org/officeDocument/2006/relationships/image" Target="../media/image6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570AAC0-099F-41C7-A235-D77F839F431A}"/>
              </a:ext>
            </a:extLst>
          </p:cNvPr>
          <p:cNvSpPr>
            <a:spLocks noGrp="1"/>
          </p:cNvSpPr>
          <p:nvPr>
            <p:ph type="subTitle" idx="1"/>
          </p:nvPr>
        </p:nvSpPr>
        <p:spPr>
          <a:xfrm>
            <a:off x="1524000" y="5087778"/>
            <a:ext cx="9144000" cy="1313021"/>
          </a:xfrm>
        </p:spPr>
        <p:txBody>
          <a:bodyPr>
            <a:noAutofit/>
          </a:bodyPr>
          <a:lstStyle/>
          <a:p>
            <a:r>
              <a:rPr lang="en-US" dirty="0"/>
              <a:t>Dave Langer</a:t>
            </a:r>
          </a:p>
          <a:p>
            <a:r>
              <a:rPr lang="en-US" dirty="0"/>
              <a:t>TDWI San Diego, August 2023</a:t>
            </a:r>
          </a:p>
        </p:txBody>
      </p:sp>
      <p:sp>
        <p:nvSpPr>
          <p:cNvPr id="6" name="Title 1">
            <a:extLst>
              <a:ext uri="{FF2B5EF4-FFF2-40B4-BE49-F238E27FC236}">
                <a16:creationId xmlns:a16="http://schemas.microsoft.com/office/drawing/2014/main" id="{FC885C10-AD0E-4460-9282-215692CC131A}"/>
              </a:ext>
            </a:extLst>
          </p:cNvPr>
          <p:cNvSpPr txBox="1">
            <a:spLocks/>
          </p:cNvSpPr>
          <p:nvPr/>
        </p:nvSpPr>
        <p:spPr>
          <a:xfrm>
            <a:off x="1283511" y="1394862"/>
            <a:ext cx="9624977"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Cluster Analysis for Data Science with Python</a:t>
            </a:r>
            <a:endParaRPr lang="en-US" sz="3000" dirty="0"/>
          </a:p>
        </p:txBody>
      </p:sp>
      <p:sp>
        <p:nvSpPr>
          <p:cNvPr id="7" name="Rectangle 6">
            <a:extLst>
              <a:ext uri="{FF2B5EF4-FFF2-40B4-BE49-F238E27FC236}">
                <a16:creationId xmlns:a16="http://schemas.microsoft.com/office/drawing/2014/main" id="{6256EE4F-68F8-406B-8171-664FFDEACE06}"/>
              </a:ext>
            </a:extLst>
          </p:cNvPr>
          <p:cNvSpPr/>
          <p:nvPr/>
        </p:nvSpPr>
        <p:spPr>
          <a:xfrm>
            <a:off x="463296" y="426720"/>
            <a:ext cx="11241024" cy="5974079"/>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7468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The Iris Dataset</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10</a:t>
            </a:fld>
            <a:endParaRPr lang="en-US"/>
          </a:p>
        </p:txBody>
      </p:sp>
      <p:sp>
        <p:nvSpPr>
          <p:cNvPr id="3" name="TextBox 2">
            <a:extLst>
              <a:ext uri="{FF2B5EF4-FFF2-40B4-BE49-F238E27FC236}">
                <a16:creationId xmlns:a16="http://schemas.microsoft.com/office/drawing/2014/main" id="{BFC0759B-6DA8-BF50-A0CE-2859C9133190}"/>
              </a:ext>
            </a:extLst>
          </p:cNvPr>
          <p:cNvSpPr txBox="1"/>
          <p:nvPr/>
        </p:nvSpPr>
        <p:spPr>
          <a:xfrm>
            <a:off x="371669" y="889777"/>
            <a:ext cx="11448661" cy="1015663"/>
          </a:xfrm>
          <a:prstGeom prst="rect">
            <a:avLst/>
          </a:prstGeom>
          <a:noFill/>
        </p:spPr>
        <p:txBody>
          <a:bodyPr wrap="square" rtlCol="0">
            <a:spAutoFit/>
          </a:bodyPr>
          <a:lstStyle/>
          <a:p>
            <a:r>
              <a:rPr lang="en-US" sz="2000" dirty="0"/>
              <a:t>The famous </a:t>
            </a:r>
            <a:r>
              <a:rPr lang="en-US" sz="2000" i="1" dirty="0"/>
              <a:t>iris</a:t>
            </a:r>
            <a:r>
              <a:rPr lang="en-US" sz="2000" dirty="0"/>
              <a:t> data set will be used in the course lecture slides.</a:t>
            </a:r>
          </a:p>
          <a:p>
            <a:endParaRPr lang="en-US" sz="2000" dirty="0"/>
          </a:p>
          <a:p>
            <a:r>
              <a:rPr lang="en-US" sz="2000" dirty="0"/>
              <a:t>The data set consists of 50 rows for each of three species of iris flower – </a:t>
            </a:r>
            <a:r>
              <a:rPr lang="en-US" sz="2000" i="1" dirty="0"/>
              <a:t>setosa</a:t>
            </a:r>
            <a:r>
              <a:rPr lang="en-US" sz="2000" dirty="0"/>
              <a:t>, </a:t>
            </a:r>
            <a:r>
              <a:rPr lang="en-US" sz="2000" i="1" dirty="0"/>
              <a:t>versicolor, </a:t>
            </a:r>
            <a:r>
              <a:rPr lang="en-US" sz="2000" dirty="0"/>
              <a:t>and</a:t>
            </a:r>
            <a:r>
              <a:rPr lang="en-US" sz="2000" i="1" dirty="0"/>
              <a:t> virginica.</a:t>
            </a:r>
          </a:p>
        </p:txBody>
      </p:sp>
      <p:pic>
        <p:nvPicPr>
          <p:cNvPr id="6" name="Picture 2" descr="Image result for iris sepal">
            <a:extLst>
              <a:ext uri="{FF2B5EF4-FFF2-40B4-BE49-F238E27FC236}">
                <a16:creationId xmlns:a16="http://schemas.microsoft.com/office/drawing/2014/main" id="{185AC22C-E8D8-E182-1545-251FFE8F0F5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90531" y="2419796"/>
            <a:ext cx="3697288" cy="301023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CBA397E-4264-6CA7-311B-0107FEC2F144}"/>
              </a:ext>
            </a:extLst>
          </p:cNvPr>
          <p:cNvSpPr txBox="1"/>
          <p:nvPr/>
        </p:nvSpPr>
        <p:spPr>
          <a:xfrm>
            <a:off x="371864" y="2235130"/>
            <a:ext cx="6400412" cy="400110"/>
          </a:xfrm>
          <a:prstGeom prst="rect">
            <a:avLst/>
          </a:prstGeom>
          <a:noFill/>
        </p:spPr>
        <p:txBody>
          <a:bodyPr wrap="square" rtlCol="0">
            <a:spAutoFit/>
          </a:bodyPr>
          <a:lstStyle/>
          <a:p>
            <a:r>
              <a:rPr lang="en-US" sz="2000" dirty="0"/>
              <a:t>Each observation consists of the following data:</a:t>
            </a:r>
          </a:p>
        </p:txBody>
      </p:sp>
      <p:graphicFrame>
        <p:nvGraphicFramePr>
          <p:cNvPr id="9" name="Table 6">
            <a:extLst>
              <a:ext uri="{FF2B5EF4-FFF2-40B4-BE49-F238E27FC236}">
                <a16:creationId xmlns:a16="http://schemas.microsoft.com/office/drawing/2014/main" id="{E6896154-006A-D9D6-CBA7-3D3A75B764C8}"/>
              </a:ext>
            </a:extLst>
          </p:cNvPr>
          <p:cNvGraphicFramePr>
            <a:graphicFrameLocks noGrp="1"/>
          </p:cNvGraphicFramePr>
          <p:nvPr>
            <p:extLst>
              <p:ext uri="{D42A27DB-BD31-4B8C-83A1-F6EECF244321}">
                <p14:modId xmlns:p14="http://schemas.microsoft.com/office/powerpoint/2010/main" val="4073230660"/>
              </p:ext>
            </p:extLst>
          </p:nvPr>
        </p:nvGraphicFramePr>
        <p:xfrm>
          <a:off x="946150" y="2696795"/>
          <a:ext cx="3121025" cy="2225040"/>
        </p:xfrm>
        <a:graphic>
          <a:graphicData uri="http://schemas.openxmlformats.org/drawingml/2006/table">
            <a:tbl>
              <a:tblPr firstRow="1" bandRow="1">
                <a:tableStyleId>{5C22544A-7EE6-4342-B048-85BDC9FD1C3A}</a:tableStyleId>
              </a:tblPr>
              <a:tblGrid>
                <a:gridCol w="1587500">
                  <a:extLst>
                    <a:ext uri="{9D8B030D-6E8A-4147-A177-3AD203B41FA5}">
                      <a16:colId xmlns:a16="http://schemas.microsoft.com/office/drawing/2014/main" val="2030988458"/>
                    </a:ext>
                  </a:extLst>
                </a:gridCol>
                <a:gridCol w="1533525">
                  <a:extLst>
                    <a:ext uri="{9D8B030D-6E8A-4147-A177-3AD203B41FA5}">
                      <a16:colId xmlns:a16="http://schemas.microsoft.com/office/drawing/2014/main" val="2666739452"/>
                    </a:ext>
                  </a:extLst>
                </a:gridCol>
              </a:tblGrid>
              <a:tr h="370840">
                <a:tc>
                  <a:txBody>
                    <a:bodyPr/>
                    <a:lstStyle/>
                    <a:p>
                      <a:r>
                        <a:rPr lang="en-US" dirty="0"/>
                        <a:t>Variable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dirty="0"/>
                        <a:t>Data Type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78998343"/>
                  </a:ext>
                </a:extLst>
              </a:tr>
              <a:tr h="370840">
                <a:tc>
                  <a:txBody>
                    <a:bodyPr/>
                    <a:lstStyle/>
                    <a:p>
                      <a:r>
                        <a:rPr lang="en-US" dirty="0"/>
                        <a:t>Sepal Length</a:t>
                      </a:r>
                    </a:p>
                  </a:txBody>
                  <a:tcPr>
                    <a:lnL w="12700" cap="flat" cmpd="sng" algn="ctr">
                      <a:solidFill>
                        <a:schemeClr val="tx1"/>
                      </a:solidFill>
                      <a:prstDash val="solid"/>
                      <a:round/>
                      <a:headEnd type="none" w="med" len="med"/>
                      <a:tailEnd type="none" w="med" len="med"/>
                    </a:lnL>
                  </a:tcPr>
                </a:tc>
                <a:tc>
                  <a:txBody>
                    <a:bodyPr/>
                    <a:lstStyle/>
                    <a:p>
                      <a:r>
                        <a:rPr lang="en-US" dirty="0"/>
                        <a:t>Numeric (cm)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38594606"/>
                  </a:ext>
                </a:extLst>
              </a:tr>
              <a:tr h="370840">
                <a:tc>
                  <a:txBody>
                    <a:bodyPr/>
                    <a:lstStyle/>
                    <a:p>
                      <a:r>
                        <a:rPr lang="en-US" dirty="0"/>
                        <a:t>Sepal Width</a:t>
                      </a:r>
                    </a:p>
                  </a:txBody>
                  <a:tcPr>
                    <a:lnL w="12700" cap="flat" cmpd="sng" algn="ctr">
                      <a:solidFill>
                        <a:schemeClr val="tx1"/>
                      </a:solidFill>
                      <a:prstDash val="solid"/>
                      <a:round/>
                      <a:headEnd type="none" w="med" len="med"/>
                      <a:tailEnd type="none" w="med" len="med"/>
                    </a:lnL>
                  </a:tcPr>
                </a:tc>
                <a:tc>
                  <a:txBody>
                    <a:bodyPr/>
                    <a:lstStyle/>
                    <a:p>
                      <a:r>
                        <a:rPr lang="en-US" dirty="0"/>
                        <a:t>Numeric (cm)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2811646"/>
                  </a:ext>
                </a:extLst>
              </a:tr>
              <a:tr h="370840">
                <a:tc>
                  <a:txBody>
                    <a:bodyPr/>
                    <a:lstStyle/>
                    <a:p>
                      <a:r>
                        <a:rPr lang="en-US" dirty="0"/>
                        <a:t>Petal Length</a:t>
                      </a:r>
                    </a:p>
                  </a:txBody>
                  <a:tcPr>
                    <a:lnL w="12700" cap="flat" cmpd="sng" algn="ctr">
                      <a:solidFill>
                        <a:schemeClr val="tx1"/>
                      </a:solidFill>
                      <a:prstDash val="solid"/>
                      <a:round/>
                      <a:headEnd type="none" w="med" len="med"/>
                      <a:tailEnd type="none" w="med" len="med"/>
                    </a:lnL>
                  </a:tcPr>
                </a:tc>
                <a:tc>
                  <a:txBody>
                    <a:bodyPr/>
                    <a:lstStyle/>
                    <a:p>
                      <a:r>
                        <a:rPr lang="en-US" dirty="0"/>
                        <a:t>Numeric (cm)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89671236"/>
                  </a:ext>
                </a:extLst>
              </a:tr>
              <a:tr h="370840">
                <a:tc>
                  <a:txBody>
                    <a:bodyPr/>
                    <a:lstStyle/>
                    <a:p>
                      <a:r>
                        <a:rPr lang="en-US" dirty="0"/>
                        <a:t>Petal Width</a:t>
                      </a:r>
                    </a:p>
                  </a:txBody>
                  <a:tcPr>
                    <a:lnL w="12700" cap="flat" cmpd="sng" algn="ctr">
                      <a:solidFill>
                        <a:schemeClr val="tx1"/>
                      </a:solidFill>
                      <a:prstDash val="solid"/>
                      <a:round/>
                      <a:headEnd type="none" w="med" len="med"/>
                      <a:tailEnd type="none" w="med" len="med"/>
                    </a:lnL>
                  </a:tcPr>
                </a:tc>
                <a:tc>
                  <a:txBody>
                    <a:bodyPr/>
                    <a:lstStyle/>
                    <a:p>
                      <a:r>
                        <a:rPr lang="en-US" dirty="0"/>
                        <a:t>Numeric (cm)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71502549"/>
                  </a:ext>
                </a:extLst>
              </a:tr>
              <a:tr h="370840">
                <a:tc>
                  <a:txBody>
                    <a:bodyPr/>
                    <a:lstStyle/>
                    <a:p>
                      <a:r>
                        <a:rPr lang="en-US" dirty="0"/>
                        <a:t>Species</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dirty="0"/>
                        <a:t>Categorical</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355023"/>
                  </a:ext>
                </a:extLst>
              </a:tr>
            </a:tbl>
          </a:graphicData>
        </a:graphic>
      </p:graphicFrame>
      <p:sp>
        <p:nvSpPr>
          <p:cNvPr id="10" name="Oval 9">
            <a:extLst>
              <a:ext uri="{FF2B5EF4-FFF2-40B4-BE49-F238E27FC236}">
                <a16:creationId xmlns:a16="http://schemas.microsoft.com/office/drawing/2014/main" id="{5FE545CF-EAB9-EA8C-6165-0E1A658E05BA}"/>
              </a:ext>
            </a:extLst>
          </p:cNvPr>
          <p:cNvSpPr/>
          <p:nvPr/>
        </p:nvSpPr>
        <p:spPr>
          <a:xfrm rot="1659918">
            <a:off x="6710741" y="2750928"/>
            <a:ext cx="1367019" cy="77030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D49908-5DBE-7321-5876-5E2CD4400E21}"/>
              </a:ext>
            </a:extLst>
          </p:cNvPr>
          <p:cNvSpPr/>
          <p:nvPr/>
        </p:nvSpPr>
        <p:spPr>
          <a:xfrm>
            <a:off x="946150" y="3810000"/>
            <a:ext cx="3121025" cy="7620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FCE44F-81A0-52BC-ED89-7751702BF472}"/>
              </a:ext>
            </a:extLst>
          </p:cNvPr>
          <p:cNvSpPr txBox="1"/>
          <p:nvPr/>
        </p:nvSpPr>
        <p:spPr>
          <a:xfrm>
            <a:off x="5657109" y="2478158"/>
            <a:ext cx="1038225" cy="369332"/>
          </a:xfrm>
          <a:prstGeom prst="rect">
            <a:avLst/>
          </a:prstGeom>
          <a:noFill/>
        </p:spPr>
        <p:txBody>
          <a:bodyPr wrap="square" rtlCol="0">
            <a:spAutoFit/>
          </a:bodyPr>
          <a:lstStyle/>
          <a:p>
            <a:r>
              <a:rPr lang="en-US" b="1" dirty="0">
                <a:solidFill>
                  <a:srgbClr val="FFC000"/>
                </a:solidFill>
              </a:rPr>
              <a:t>Petal</a:t>
            </a:r>
          </a:p>
        </p:txBody>
      </p:sp>
      <p:cxnSp>
        <p:nvCxnSpPr>
          <p:cNvPr id="13" name="Straight Arrow Connector 12">
            <a:extLst>
              <a:ext uri="{FF2B5EF4-FFF2-40B4-BE49-F238E27FC236}">
                <a16:creationId xmlns:a16="http://schemas.microsoft.com/office/drawing/2014/main" id="{821E1ECA-E615-B342-B568-0699A12F171E}"/>
              </a:ext>
            </a:extLst>
          </p:cNvPr>
          <p:cNvCxnSpPr>
            <a:cxnSpLocks/>
          </p:cNvCxnSpPr>
          <p:nvPr/>
        </p:nvCxnSpPr>
        <p:spPr>
          <a:xfrm>
            <a:off x="6276579" y="2696795"/>
            <a:ext cx="447676" cy="14105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FC1E8299-9C50-5D77-F9AA-70C9B00B9B42}"/>
              </a:ext>
            </a:extLst>
          </p:cNvPr>
          <p:cNvSpPr/>
          <p:nvPr/>
        </p:nvSpPr>
        <p:spPr>
          <a:xfrm rot="1659918">
            <a:off x="8234314" y="3573210"/>
            <a:ext cx="1794157" cy="108761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CDC4770-6753-F68A-A729-75A7A3B04B12}"/>
              </a:ext>
            </a:extLst>
          </p:cNvPr>
          <p:cNvSpPr/>
          <p:nvPr/>
        </p:nvSpPr>
        <p:spPr>
          <a:xfrm>
            <a:off x="946150" y="3069981"/>
            <a:ext cx="3121025" cy="70552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6F0F511-E430-2CCA-5B07-636BDEA3BB17}"/>
              </a:ext>
            </a:extLst>
          </p:cNvPr>
          <p:cNvSpPr txBox="1"/>
          <p:nvPr/>
        </p:nvSpPr>
        <p:spPr>
          <a:xfrm>
            <a:off x="10743443" y="4921835"/>
            <a:ext cx="1038225" cy="369332"/>
          </a:xfrm>
          <a:prstGeom prst="rect">
            <a:avLst/>
          </a:prstGeom>
          <a:noFill/>
          <a:ln>
            <a:noFill/>
          </a:ln>
        </p:spPr>
        <p:txBody>
          <a:bodyPr wrap="square" rtlCol="0">
            <a:spAutoFit/>
          </a:bodyPr>
          <a:lstStyle/>
          <a:p>
            <a:r>
              <a:rPr lang="en-US" b="1" dirty="0">
                <a:solidFill>
                  <a:srgbClr val="00B050"/>
                </a:solidFill>
              </a:rPr>
              <a:t>Sepal</a:t>
            </a:r>
          </a:p>
        </p:txBody>
      </p:sp>
      <p:cxnSp>
        <p:nvCxnSpPr>
          <p:cNvPr id="17" name="Straight Arrow Connector 16">
            <a:extLst>
              <a:ext uri="{FF2B5EF4-FFF2-40B4-BE49-F238E27FC236}">
                <a16:creationId xmlns:a16="http://schemas.microsoft.com/office/drawing/2014/main" id="{4091E571-9025-A64C-F5A6-7517E03A5298}"/>
              </a:ext>
            </a:extLst>
          </p:cNvPr>
          <p:cNvCxnSpPr>
            <a:cxnSpLocks/>
          </p:cNvCxnSpPr>
          <p:nvPr/>
        </p:nvCxnSpPr>
        <p:spPr>
          <a:xfrm flipH="1" flipV="1">
            <a:off x="9877426" y="4648200"/>
            <a:ext cx="866774" cy="41249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F44CC97-07A2-E56C-893C-A50DD7811AA9}"/>
              </a:ext>
            </a:extLst>
          </p:cNvPr>
          <p:cNvSpPr txBox="1"/>
          <p:nvPr/>
        </p:nvSpPr>
        <p:spPr>
          <a:xfrm>
            <a:off x="6790532" y="5364522"/>
            <a:ext cx="3697288" cy="338554"/>
          </a:xfrm>
          <a:prstGeom prst="rect">
            <a:avLst/>
          </a:prstGeom>
          <a:noFill/>
        </p:spPr>
        <p:txBody>
          <a:bodyPr wrap="square" rtlCol="0">
            <a:spAutoFit/>
          </a:bodyPr>
          <a:lstStyle/>
          <a:p>
            <a:pPr algn="ctr"/>
            <a:r>
              <a:rPr lang="en-US" sz="1600" i="1" dirty="0"/>
              <a:t>Iris Virginica</a:t>
            </a:r>
          </a:p>
        </p:txBody>
      </p:sp>
      <p:sp>
        <p:nvSpPr>
          <p:cNvPr id="19" name="TextBox 18">
            <a:extLst>
              <a:ext uri="{FF2B5EF4-FFF2-40B4-BE49-F238E27FC236}">
                <a16:creationId xmlns:a16="http://schemas.microsoft.com/office/drawing/2014/main" id="{0DF006C3-9559-5E80-8B06-F0CDF291D4D2}"/>
              </a:ext>
            </a:extLst>
          </p:cNvPr>
          <p:cNvSpPr txBox="1"/>
          <p:nvPr/>
        </p:nvSpPr>
        <p:spPr>
          <a:xfrm>
            <a:off x="448432" y="5284631"/>
            <a:ext cx="6047618" cy="1015663"/>
          </a:xfrm>
          <a:prstGeom prst="rect">
            <a:avLst/>
          </a:prstGeom>
          <a:noFill/>
        </p:spPr>
        <p:txBody>
          <a:bodyPr wrap="square" rtlCol="0">
            <a:spAutoFit/>
          </a:bodyPr>
          <a:lstStyle/>
          <a:p>
            <a:r>
              <a:rPr lang="en-US" sz="2000" dirty="0"/>
              <a:t>Why use a dataset with class labels? </a:t>
            </a:r>
          </a:p>
          <a:p>
            <a:endParaRPr lang="en-US" sz="2000" dirty="0"/>
          </a:p>
          <a:p>
            <a:r>
              <a:rPr lang="en-US" sz="2000" dirty="0"/>
              <a:t>Isn’t the point of cluster analysis to find the classes?</a:t>
            </a:r>
          </a:p>
        </p:txBody>
      </p:sp>
      <p:sp>
        <p:nvSpPr>
          <p:cNvPr id="20" name="Rectangle 19">
            <a:extLst>
              <a:ext uri="{FF2B5EF4-FFF2-40B4-BE49-F238E27FC236}">
                <a16:creationId xmlns:a16="http://schemas.microsoft.com/office/drawing/2014/main" id="{BED38BC3-5849-E52D-BFA8-A3E7622A5AA0}"/>
              </a:ext>
            </a:extLst>
          </p:cNvPr>
          <p:cNvSpPr/>
          <p:nvPr/>
        </p:nvSpPr>
        <p:spPr>
          <a:xfrm>
            <a:off x="953183" y="4608453"/>
            <a:ext cx="3121025" cy="3133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1" name="TextBox 20">
            <a:extLst>
              <a:ext uri="{FF2B5EF4-FFF2-40B4-BE49-F238E27FC236}">
                <a16:creationId xmlns:a16="http://schemas.microsoft.com/office/drawing/2014/main" id="{32D5F301-78E0-066A-326C-0837DCE2CE21}"/>
              </a:ext>
            </a:extLst>
          </p:cNvPr>
          <p:cNvSpPr txBox="1"/>
          <p:nvPr/>
        </p:nvSpPr>
        <p:spPr>
          <a:xfrm>
            <a:off x="4586269" y="4576760"/>
            <a:ext cx="1582414" cy="369332"/>
          </a:xfrm>
          <a:prstGeom prst="rect">
            <a:avLst/>
          </a:prstGeom>
          <a:noFill/>
          <a:ln>
            <a:noFill/>
          </a:ln>
        </p:spPr>
        <p:txBody>
          <a:bodyPr wrap="square" rtlCol="0">
            <a:spAutoFit/>
          </a:bodyPr>
          <a:lstStyle/>
          <a:p>
            <a:r>
              <a:rPr lang="en-US" b="1" dirty="0">
                <a:solidFill>
                  <a:srgbClr val="FF0000"/>
                </a:solidFill>
              </a:rPr>
              <a:t>Class Labels!!!</a:t>
            </a:r>
          </a:p>
        </p:txBody>
      </p:sp>
      <p:cxnSp>
        <p:nvCxnSpPr>
          <p:cNvPr id="22" name="Straight Arrow Connector 21">
            <a:extLst>
              <a:ext uri="{FF2B5EF4-FFF2-40B4-BE49-F238E27FC236}">
                <a16:creationId xmlns:a16="http://schemas.microsoft.com/office/drawing/2014/main" id="{28B8CB2A-1725-8B41-153D-CCB87C9FCE5C}"/>
              </a:ext>
            </a:extLst>
          </p:cNvPr>
          <p:cNvCxnSpPr>
            <a:cxnSpLocks/>
          </p:cNvCxnSpPr>
          <p:nvPr/>
        </p:nvCxnSpPr>
        <p:spPr>
          <a:xfrm flipH="1">
            <a:off x="4165096" y="4761426"/>
            <a:ext cx="44327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361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4" grpId="0" animBg="1"/>
      <p:bldP spid="15" grpId="0" animBg="1"/>
      <p:bldP spid="16" grpId="0"/>
      <p:bldP spid="18" grpId="0"/>
      <p:bldP spid="19" grpId="0"/>
      <p:bldP spid="20" grpId="0" animBg="1"/>
      <p:bldP spid="2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3462E7-4076-1EFF-3E56-A2775E8C1ED8}"/>
              </a:ext>
            </a:extLst>
          </p:cNvPr>
          <p:cNvPicPr>
            <a:picLocks noChangeAspect="1"/>
          </p:cNvPicPr>
          <p:nvPr/>
        </p:nvPicPr>
        <p:blipFill>
          <a:blip r:embed="rId3"/>
          <a:stretch>
            <a:fillRect/>
          </a:stretch>
        </p:blipFill>
        <p:spPr>
          <a:xfrm>
            <a:off x="2017487" y="1155407"/>
            <a:ext cx="8529066" cy="4806887"/>
          </a:xfrm>
          <a:prstGeom prst="rect">
            <a:avLst/>
          </a:prstGeom>
          <a:ln>
            <a:solidFill>
              <a:schemeClr val="tx1"/>
            </a:solidFill>
          </a:ln>
        </p:spPr>
      </p:pic>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Nearest Neighbors with Python</a:t>
            </a:r>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100</a:t>
            </a:fld>
            <a:endParaRPr lang="en-US" dirty="0"/>
          </a:p>
        </p:txBody>
      </p:sp>
      <p:sp>
        <p:nvSpPr>
          <p:cNvPr id="8" name="Rectangle 7">
            <a:extLst>
              <a:ext uri="{FF2B5EF4-FFF2-40B4-BE49-F238E27FC236}">
                <a16:creationId xmlns:a16="http://schemas.microsoft.com/office/drawing/2014/main" id="{70BFB40F-5E29-2FC7-8295-9A19A95CBE8C}"/>
              </a:ext>
            </a:extLst>
          </p:cNvPr>
          <p:cNvSpPr/>
          <p:nvPr/>
        </p:nvSpPr>
        <p:spPr>
          <a:xfrm>
            <a:off x="2833040" y="5184058"/>
            <a:ext cx="435077" cy="79954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A015BFD-2E02-ACCE-C922-E80841E4B721}"/>
              </a:ext>
            </a:extLst>
          </p:cNvPr>
          <p:cNvSpPr txBox="1"/>
          <p:nvPr/>
        </p:nvSpPr>
        <p:spPr>
          <a:xfrm>
            <a:off x="1395072" y="6026227"/>
            <a:ext cx="2109019" cy="646331"/>
          </a:xfrm>
          <a:prstGeom prst="rect">
            <a:avLst/>
          </a:prstGeom>
          <a:noFill/>
        </p:spPr>
        <p:txBody>
          <a:bodyPr wrap="square" rtlCol="0">
            <a:spAutoFit/>
          </a:bodyPr>
          <a:lstStyle/>
          <a:p>
            <a:pPr algn="ctr"/>
            <a:r>
              <a:rPr lang="en-US" b="1" dirty="0">
                <a:solidFill>
                  <a:srgbClr val="00B050"/>
                </a:solidFill>
              </a:rPr>
              <a:t>Current data point with distance = 0</a:t>
            </a:r>
          </a:p>
        </p:txBody>
      </p:sp>
      <p:sp>
        <p:nvSpPr>
          <p:cNvPr id="12" name="Rectangle 11">
            <a:extLst>
              <a:ext uri="{FF2B5EF4-FFF2-40B4-BE49-F238E27FC236}">
                <a16:creationId xmlns:a16="http://schemas.microsoft.com/office/drawing/2014/main" id="{2234E096-9903-CD22-F198-31A6A579E66C}"/>
              </a:ext>
            </a:extLst>
          </p:cNvPr>
          <p:cNvSpPr/>
          <p:nvPr/>
        </p:nvSpPr>
        <p:spPr>
          <a:xfrm>
            <a:off x="4251344" y="5184058"/>
            <a:ext cx="435077" cy="79954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733D57A-1B6F-2936-613D-335784489D8B}"/>
              </a:ext>
            </a:extLst>
          </p:cNvPr>
          <p:cNvSpPr txBox="1"/>
          <p:nvPr/>
        </p:nvSpPr>
        <p:spPr>
          <a:xfrm>
            <a:off x="3709340" y="5983605"/>
            <a:ext cx="1519084" cy="646331"/>
          </a:xfrm>
          <a:prstGeom prst="rect">
            <a:avLst/>
          </a:prstGeom>
          <a:noFill/>
        </p:spPr>
        <p:txBody>
          <a:bodyPr wrap="square" rtlCol="0">
            <a:spAutoFit/>
          </a:bodyPr>
          <a:lstStyle/>
          <a:p>
            <a:pPr algn="ctr"/>
            <a:r>
              <a:rPr lang="en-US" b="1" dirty="0">
                <a:solidFill>
                  <a:srgbClr val="00B050"/>
                </a:solidFill>
              </a:rPr>
              <a:t>Distance to 2nd closest</a:t>
            </a:r>
          </a:p>
        </p:txBody>
      </p:sp>
      <p:sp>
        <p:nvSpPr>
          <p:cNvPr id="14" name="Rectangle 13">
            <a:extLst>
              <a:ext uri="{FF2B5EF4-FFF2-40B4-BE49-F238E27FC236}">
                <a16:creationId xmlns:a16="http://schemas.microsoft.com/office/drawing/2014/main" id="{4A9B80F9-1D3E-7F25-1AA4-F98325A4C35C}"/>
              </a:ext>
            </a:extLst>
          </p:cNvPr>
          <p:cNvSpPr/>
          <p:nvPr/>
        </p:nvSpPr>
        <p:spPr>
          <a:xfrm>
            <a:off x="5635235" y="5184058"/>
            <a:ext cx="435077" cy="79954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C47030C-A6B8-B24F-1363-741A87FA3016}"/>
              </a:ext>
            </a:extLst>
          </p:cNvPr>
          <p:cNvSpPr txBox="1"/>
          <p:nvPr/>
        </p:nvSpPr>
        <p:spPr>
          <a:xfrm>
            <a:off x="5093231" y="5983605"/>
            <a:ext cx="1519084" cy="646331"/>
          </a:xfrm>
          <a:prstGeom prst="rect">
            <a:avLst/>
          </a:prstGeom>
          <a:noFill/>
        </p:spPr>
        <p:txBody>
          <a:bodyPr wrap="square" rtlCol="0">
            <a:spAutoFit/>
          </a:bodyPr>
          <a:lstStyle/>
          <a:p>
            <a:pPr algn="ctr"/>
            <a:r>
              <a:rPr lang="en-US" b="1" dirty="0">
                <a:solidFill>
                  <a:srgbClr val="00B050"/>
                </a:solidFill>
              </a:rPr>
              <a:t>Distance to 3rd closest</a:t>
            </a:r>
          </a:p>
        </p:txBody>
      </p:sp>
      <p:sp>
        <p:nvSpPr>
          <p:cNvPr id="18" name="Rectangle 17">
            <a:extLst>
              <a:ext uri="{FF2B5EF4-FFF2-40B4-BE49-F238E27FC236}">
                <a16:creationId xmlns:a16="http://schemas.microsoft.com/office/drawing/2014/main" id="{2A6E101B-8E5A-70FA-B9DC-90B06AD605B9}"/>
              </a:ext>
            </a:extLst>
          </p:cNvPr>
          <p:cNvSpPr/>
          <p:nvPr/>
        </p:nvSpPr>
        <p:spPr>
          <a:xfrm>
            <a:off x="7024478" y="5189657"/>
            <a:ext cx="435077" cy="79954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438DB50-E741-E096-11C0-82C73AB2518D}"/>
              </a:ext>
            </a:extLst>
          </p:cNvPr>
          <p:cNvSpPr txBox="1"/>
          <p:nvPr/>
        </p:nvSpPr>
        <p:spPr>
          <a:xfrm>
            <a:off x="6482474" y="5989204"/>
            <a:ext cx="1519084" cy="646331"/>
          </a:xfrm>
          <a:prstGeom prst="rect">
            <a:avLst/>
          </a:prstGeom>
          <a:noFill/>
        </p:spPr>
        <p:txBody>
          <a:bodyPr wrap="square" rtlCol="0">
            <a:spAutoFit/>
          </a:bodyPr>
          <a:lstStyle/>
          <a:p>
            <a:pPr algn="ctr"/>
            <a:r>
              <a:rPr lang="en-US" b="1" dirty="0">
                <a:solidFill>
                  <a:srgbClr val="00B050"/>
                </a:solidFill>
              </a:rPr>
              <a:t>Distance to 4th closest</a:t>
            </a:r>
          </a:p>
        </p:txBody>
      </p:sp>
      <p:sp>
        <p:nvSpPr>
          <p:cNvPr id="20" name="Rectangle 19">
            <a:extLst>
              <a:ext uri="{FF2B5EF4-FFF2-40B4-BE49-F238E27FC236}">
                <a16:creationId xmlns:a16="http://schemas.microsoft.com/office/drawing/2014/main" id="{26335777-BE2F-2D00-5642-581EE8FF0BFE}"/>
              </a:ext>
            </a:extLst>
          </p:cNvPr>
          <p:cNvSpPr/>
          <p:nvPr/>
        </p:nvSpPr>
        <p:spPr>
          <a:xfrm>
            <a:off x="8412596" y="5184058"/>
            <a:ext cx="435077" cy="79954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8E545F2-4440-1756-6D8D-791A391ECCBD}"/>
              </a:ext>
            </a:extLst>
          </p:cNvPr>
          <p:cNvSpPr txBox="1"/>
          <p:nvPr/>
        </p:nvSpPr>
        <p:spPr>
          <a:xfrm>
            <a:off x="7870592" y="5983605"/>
            <a:ext cx="1519084" cy="646331"/>
          </a:xfrm>
          <a:prstGeom prst="rect">
            <a:avLst/>
          </a:prstGeom>
          <a:noFill/>
        </p:spPr>
        <p:txBody>
          <a:bodyPr wrap="square" rtlCol="0">
            <a:spAutoFit/>
          </a:bodyPr>
          <a:lstStyle/>
          <a:p>
            <a:pPr algn="ctr"/>
            <a:r>
              <a:rPr lang="en-US" b="1" dirty="0">
                <a:solidFill>
                  <a:srgbClr val="00B050"/>
                </a:solidFill>
              </a:rPr>
              <a:t>Distance to 5th closest</a:t>
            </a:r>
          </a:p>
        </p:txBody>
      </p:sp>
      <p:sp>
        <p:nvSpPr>
          <p:cNvPr id="26" name="TextBox 25">
            <a:extLst>
              <a:ext uri="{FF2B5EF4-FFF2-40B4-BE49-F238E27FC236}">
                <a16:creationId xmlns:a16="http://schemas.microsoft.com/office/drawing/2014/main" id="{6C43A9FF-8E6F-1C23-EC40-435FDFCEF2EB}"/>
              </a:ext>
            </a:extLst>
          </p:cNvPr>
          <p:cNvSpPr txBox="1"/>
          <p:nvPr/>
        </p:nvSpPr>
        <p:spPr>
          <a:xfrm>
            <a:off x="10605020" y="910188"/>
            <a:ext cx="1910599" cy="646331"/>
          </a:xfrm>
          <a:prstGeom prst="rect">
            <a:avLst/>
          </a:prstGeom>
          <a:noFill/>
        </p:spPr>
        <p:txBody>
          <a:bodyPr wrap="square" rtlCol="0">
            <a:spAutoFit/>
          </a:bodyPr>
          <a:lstStyle/>
          <a:p>
            <a:r>
              <a:rPr lang="en-US" b="1" dirty="0">
                <a:solidFill>
                  <a:srgbClr val="00B050"/>
                </a:solidFill>
              </a:rPr>
              <a:t>Avoid pandas copy warnings</a:t>
            </a:r>
          </a:p>
        </p:txBody>
      </p:sp>
      <p:cxnSp>
        <p:nvCxnSpPr>
          <p:cNvPr id="27" name="Straight Arrow Connector 26">
            <a:extLst>
              <a:ext uri="{FF2B5EF4-FFF2-40B4-BE49-F238E27FC236}">
                <a16:creationId xmlns:a16="http://schemas.microsoft.com/office/drawing/2014/main" id="{D060FC42-FBD3-4AF3-BB6B-0486303CB7D9}"/>
              </a:ext>
            </a:extLst>
          </p:cNvPr>
          <p:cNvCxnSpPr>
            <a:cxnSpLocks/>
          </p:cNvCxnSpPr>
          <p:nvPr/>
        </p:nvCxnSpPr>
        <p:spPr>
          <a:xfrm flipH="1">
            <a:off x="10272426" y="1556519"/>
            <a:ext cx="571765" cy="90719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5743D5A2-4A4E-5AC0-FE41-A098A15C23D6}"/>
              </a:ext>
            </a:extLst>
          </p:cNvPr>
          <p:cNvSpPr>
            <a:spLocks noGrp="1"/>
          </p:cNvSpPr>
          <p:nvPr>
            <p:ph type="ftr" sz="quarter" idx="11"/>
          </p:nvPr>
        </p:nvSpPr>
        <p:spPr/>
        <p:txBody>
          <a:bodyPr/>
          <a:lstStyle/>
          <a:p>
            <a:r>
              <a:rPr lang="en-US"/>
              <a:t>Langer - Cluster Analysis with Python</a:t>
            </a:r>
          </a:p>
        </p:txBody>
      </p:sp>
    </p:spTree>
    <p:extLst>
      <p:ext uri="{BB962C8B-B14F-4D97-AF65-F5344CB8AC3E}">
        <p14:creationId xmlns:p14="http://schemas.microsoft.com/office/powerpoint/2010/main" val="133307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p:bldP spid="14" grpId="0" animBg="1"/>
      <p:bldP spid="15" grpId="0"/>
      <p:bldP spid="18" grpId="0" animBg="1"/>
      <p:bldP spid="19" grpId="0"/>
      <p:bldP spid="20" grpId="0" animBg="1"/>
      <p:bldP spid="21" grpId="0"/>
      <p:bldP spid="2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Eps Elbow Method</a:t>
            </a:r>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101</a:t>
            </a:fld>
            <a:endParaRPr lang="en-US"/>
          </a:p>
        </p:txBody>
      </p:sp>
      <p:pic>
        <p:nvPicPr>
          <p:cNvPr id="4" name="Picture 3">
            <a:extLst>
              <a:ext uri="{FF2B5EF4-FFF2-40B4-BE49-F238E27FC236}">
                <a16:creationId xmlns:a16="http://schemas.microsoft.com/office/drawing/2014/main" id="{67A3B729-2ACA-E632-B5F8-7E3A5AC78925}"/>
              </a:ext>
            </a:extLst>
          </p:cNvPr>
          <p:cNvPicPr>
            <a:picLocks noChangeAspect="1"/>
          </p:cNvPicPr>
          <p:nvPr/>
        </p:nvPicPr>
        <p:blipFill>
          <a:blip r:embed="rId3"/>
          <a:stretch>
            <a:fillRect/>
          </a:stretch>
        </p:blipFill>
        <p:spPr>
          <a:xfrm>
            <a:off x="1445418" y="1735931"/>
            <a:ext cx="9301163" cy="3386138"/>
          </a:xfrm>
          <a:prstGeom prst="rect">
            <a:avLst/>
          </a:prstGeom>
          <a:ln>
            <a:solidFill>
              <a:schemeClr val="tx1"/>
            </a:solidFill>
          </a:ln>
        </p:spPr>
      </p:pic>
      <p:sp>
        <p:nvSpPr>
          <p:cNvPr id="6" name="Left Brace 5">
            <a:extLst>
              <a:ext uri="{FF2B5EF4-FFF2-40B4-BE49-F238E27FC236}">
                <a16:creationId xmlns:a16="http://schemas.microsoft.com/office/drawing/2014/main" id="{C9BBF6D3-8E3A-5BB4-72ED-61FB9E09F87F}"/>
              </a:ext>
            </a:extLst>
          </p:cNvPr>
          <p:cNvSpPr/>
          <p:nvPr/>
        </p:nvSpPr>
        <p:spPr>
          <a:xfrm rot="16200000">
            <a:off x="5506678" y="3017888"/>
            <a:ext cx="339213" cy="3351572"/>
          </a:xfrm>
          <a:prstGeom prst="lef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5B00BD35-8862-B5BC-9D2A-748E9F6B6C52}"/>
              </a:ext>
            </a:extLst>
          </p:cNvPr>
          <p:cNvSpPr txBox="1"/>
          <p:nvPr/>
        </p:nvSpPr>
        <p:spPr>
          <a:xfrm>
            <a:off x="3389888" y="4798826"/>
            <a:ext cx="4572792" cy="369332"/>
          </a:xfrm>
          <a:prstGeom prst="rect">
            <a:avLst/>
          </a:prstGeom>
          <a:noFill/>
        </p:spPr>
        <p:txBody>
          <a:bodyPr wrap="square" rtlCol="0">
            <a:spAutoFit/>
          </a:bodyPr>
          <a:lstStyle/>
          <a:p>
            <a:pPr algn="ctr"/>
            <a:r>
              <a:rPr lang="en-US" b="1" dirty="0">
                <a:solidFill>
                  <a:srgbClr val="00B050"/>
                </a:solidFill>
              </a:rPr>
              <a:t>Produce a range of values from 0 thru 149</a:t>
            </a:r>
          </a:p>
        </p:txBody>
      </p:sp>
      <p:sp>
        <p:nvSpPr>
          <p:cNvPr id="3" name="Footer Placeholder 2">
            <a:extLst>
              <a:ext uri="{FF2B5EF4-FFF2-40B4-BE49-F238E27FC236}">
                <a16:creationId xmlns:a16="http://schemas.microsoft.com/office/drawing/2014/main" id="{31CE4760-143B-CC25-7599-17587ECEE3A8}"/>
              </a:ext>
            </a:extLst>
          </p:cNvPr>
          <p:cNvSpPr>
            <a:spLocks noGrp="1"/>
          </p:cNvSpPr>
          <p:nvPr>
            <p:ph type="ftr" sz="quarter" idx="11"/>
          </p:nvPr>
        </p:nvSpPr>
        <p:spPr/>
        <p:txBody>
          <a:bodyPr/>
          <a:lstStyle/>
          <a:p>
            <a:r>
              <a:rPr lang="en-US"/>
              <a:t>Langer - Cluster Analysis with Python</a:t>
            </a:r>
          </a:p>
        </p:txBody>
      </p:sp>
    </p:spTree>
    <p:extLst>
      <p:ext uri="{BB962C8B-B14F-4D97-AF65-F5344CB8AC3E}">
        <p14:creationId xmlns:p14="http://schemas.microsoft.com/office/powerpoint/2010/main" val="246757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Eps Elbow Method</a:t>
            </a:r>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102</a:t>
            </a:fld>
            <a:endParaRPr lang="en-US"/>
          </a:p>
        </p:txBody>
      </p:sp>
      <p:pic>
        <p:nvPicPr>
          <p:cNvPr id="7" name="Picture 6" descr="Chart&#10;&#10;Description automatically generated">
            <a:extLst>
              <a:ext uri="{FF2B5EF4-FFF2-40B4-BE49-F238E27FC236}">
                <a16:creationId xmlns:a16="http://schemas.microsoft.com/office/drawing/2014/main" id="{5DCC9CED-2DC1-6454-510E-6E5D66573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039" y="1629928"/>
            <a:ext cx="6197921" cy="4668245"/>
          </a:xfrm>
          <a:prstGeom prst="rect">
            <a:avLst/>
          </a:prstGeom>
          <a:ln>
            <a:solidFill>
              <a:schemeClr val="tx1"/>
            </a:solidFill>
          </a:ln>
        </p:spPr>
      </p:pic>
      <p:sp>
        <p:nvSpPr>
          <p:cNvPr id="8" name="TextBox 7">
            <a:extLst>
              <a:ext uri="{FF2B5EF4-FFF2-40B4-BE49-F238E27FC236}">
                <a16:creationId xmlns:a16="http://schemas.microsoft.com/office/drawing/2014/main" id="{68803877-C9C9-D1A6-E6C1-FF94712ED6D6}"/>
              </a:ext>
            </a:extLst>
          </p:cNvPr>
          <p:cNvSpPr txBox="1"/>
          <p:nvPr/>
        </p:nvSpPr>
        <p:spPr>
          <a:xfrm>
            <a:off x="863404" y="3256165"/>
            <a:ext cx="2133635" cy="707886"/>
          </a:xfrm>
          <a:prstGeom prst="rect">
            <a:avLst/>
          </a:prstGeom>
          <a:noFill/>
        </p:spPr>
        <p:txBody>
          <a:bodyPr wrap="square" rtlCol="0">
            <a:spAutoFit/>
          </a:bodyPr>
          <a:lstStyle/>
          <a:p>
            <a:pPr algn="ctr"/>
            <a:r>
              <a:rPr lang="en-US" sz="2000" dirty="0"/>
              <a:t>Euclidian distance (eps)</a:t>
            </a:r>
          </a:p>
        </p:txBody>
      </p:sp>
      <p:sp>
        <p:nvSpPr>
          <p:cNvPr id="9" name="TextBox 8">
            <a:extLst>
              <a:ext uri="{FF2B5EF4-FFF2-40B4-BE49-F238E27FC236}">
                <a16:creationId xmlns:a16="http://schemas.microsoft.com/office/drawing/2014/main" id="{DFC9050D-1C9D-3B4B-8596-4A2EA2E91A0E}"/>
              </a:ext>
            </a:extLst>
          </p:cNvPr>
          <p:cNvSpPr txBox="1"/>
          <p:nvPr/>
        </p:nvSpPr>
        <p:spPr>
          <a:xfrm>
            <a:off x="9600517" y="3960604"/>
            <a:ext cx="2060163" cy="646331"/>
          </a:xfrm>
          <a:prstGeom prst="rect">
            <a:avLst/>
          </a:prstGeom>
          <a:noFill/>
        </p:spPr>
        <p:txBody>
          <a:bodyPr wrap="square" rtlCol="0">
            <a:spAutoFit/>
          </a:bodyPr>
          <a:lstStyle/>
          <a:p>
            <a:r>
              <a:rPr lang="en-US" b="1" dirty="0">
                <a:solidFill>
                  <a:srgbClr val="00B050"/>
                </a:solidFill>
              </a:rPr>
              <a:t>Elbow at eps approximately 0.22</a:t>
            </a:r>
          </a:p>
        </p:txBody>
      </p:sp>
      <p:cxnSp>
        <p:nvCxnSpPr>
          <p:cNvPr id="11" name="Straight Arrow Connector 10">
            <a:extLst>
              <a:ext uri="{FF2B5EF4-FFF2-40B4-BE49-F238E27FC236}">
                <a16:creationId xmlns:a16="http://schemas.microsoft.com/office/drawing/2014/main" id="{05D11CA5-ED56-845A-9A15-B68B706BF75E}"/>
              </a:ext>
            </a:extLst>
          </p:cNvPr>
          <p:cNvCxnSpPr>
            <a:cxnSpLocks/>
          </p:cNvCxnSpPr>
          <p:nvPr/>
        </p:nvCxnSpPr>
        <p:spPr>
          <a:xfrm flipH="1">
            <a:off x="7945428" y="4303450"/>
            <a:ext cx="155253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033157B-3EB7-7E64-DD3F-5CECF4418064}"/>
              </a:ext>
            </a:extLst>
          </p:cNvPr>
          <p:cNvSpPr txBox="1"/>
          <p:nvPr/>
        </p:nvSpPr>
        <p:spPr>
          <a:xfrm>
            <a:off x="4354772" y="1135835"/>
            <a:ext cx="3482454" cy="400110"/>
          </a:xfrm>
          <a:prstGeom prst="rect">
            <a:avLst/>
          </a:prstGeom>
          <a:noFill/>
        </p:spPr>
        <p:txBody>
          <a:bodyPr wrap="square" rtlCol="0">
            <a:spAutoFit/>
          </a:bodyPr>
          <a:lstStyle/>
          <a:p>
            <a:pPr algn="ctr"/>
            <a:r>
              <a:rPr lang="en-US" sz="2000" dirty="0"/>
              <a:t>A </a:t>
            </a:r>
            <a:r>
              <a:rPr lang="en-US" sz="2000" b="1" dirty="0"/>
              <a:t>k-</a:t>
            </a:r>
            <a:r>
              <a:rPr lang="en-US" sz="2000" b="1" dirty="0" err="1"/>
              <a:t>dist</a:t>
            </a:r>
            <a:r>
              <a:rPr lang="en-US" sz="2000" dirty="0"/>
              <a:t> chart for k = 5 </a:t>
            </a:r>
          </a:p>
        </p:txBody>
      </p:sp>
      <p:sp>
        <p:nvSpPr>
          <p:cNvPr id="3" name="Footer Placeholder 2">
            <a:extLst>
              <a:ext uri="{FF2B5EF4-FFF2-40B4-BE49-F238E27FC236}">
                <a16:creationId xmlns:a16="http://schemas.microsoft.com/office/drawing/2014/main" id="{7AE1788C-B231-C200-790D-393DC3317DF2}"/>
              </a:ext>
            </a:extLst>
          </p:cNvPr>
          <p:cNvSpPr>
            <a:spLocks noGrp="1"/>
          </p:cNvSpPr>
          <p:nvPr>
            <p:ph type="ftr" sz="quarter" idx="11"/>
          </p:nvPr>
        </p:nvSpPr>
        <p:spPr/>
        <p:txBody>
          <a:bodyPr/>
          <a:lstStyle/>
          <a:p>
            <a:r>
              <a:rPr lang="en-US"/>
              <a:t>Langer - Cluster Analysis with Python</a:t>
            </a:r>
          </a:p>
        </p:txBody>
      </p:sp>
    </p:spTree>
    <p:extLst>
      <p:ext uri="{BB962C8B-B14F-4D97-AF65-F5344CB8AC3E}">
        <p14:creationId xmlns:p14="http://schemas.microsoft.com/office/powerpoint/2010/main" val="303986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DBSCAN Optimization Results</a:t>
            </a:r>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103</a:t>
            </a:fld>
            <a:endParaRPr lang="en-US"/>
          </a:p>
        </p:txBody>
      </p:sp>
      <p:pic>
        <p:nvPicPr>
          <p:cNvPr id="6" name="Picture 5">
            <a:extLst>
              <a:ext uri="{FF2B5EF4-FFF2-40B4-BE49-F238E27FC236}">
                <a16:creationId xmlns:a16="http://schemas.microsoft.com/office/drawing/2014/main" id="{139A6EF8-474F-F7AA-CA7C-DBC43FFEA698}"/>
              </a:ext>
            </a:extLst>
          </p:cNvPr>
          <p:cNvPicPr>
            <a:picLocks noChangeAspect="1"/>
          </p:cNvPicPr>
          <p:nvPr/>
        </p:nvPicPr>
        <p:blipFill>
          <a:blip r:embed="rId3"/>
          <a:stretch>
            <a:fillRect/>
          </a:stretch>
        </p:blipFill>
        <p:spPr>
          <a:xfrm>
            <a:off x="1618773" y="1473755"/>
            <a:ext cx="8954453" cy="3910489"/>
          </a:xfrm>
          <a:prstGeom prst="rect">
            <a:avLst/>
          </a:prstGeom>
          <a:ln>
            <a:solidFill>
              <a:schemeClr val="tx1"/>
            </a:solidFill>
          </a:ln>
        </p:spPr>
      </p:pic>
      <p:sp>
        <p:nvSpPr>
          <p:cNvPr id="3" name="Footer Placeholder 2">
            <a:extLst>
              <a:ext uri="{FF2B5EF4-FFF2-40B4-BE49-F238E27FC236}">
                <a16:creationId xmlns:a16="http://schemas.microsoft.com/office/drawing/2014/main" id="{DA9E98C8-8324-2A1E-BF7B-99EA76EADC39}"/>
              </a:ext>
            </a:extLst>
          </p:cNvPr>
          <p:cNvSpPr>
            <a:spLocks noGrp="1"/>
          </p:cNvSpPr>
          <p:nvPr>
            <p:ph type="ftr" sz="quarter" idx="11"/>
          </p:nvPr>
        </p:nvSpPr>
        <p:spPr/>
        <p:txBody>
          <a:bodyPr/>
          <a:lstStyle/>
          <a:p>
            <a:r>
              <a:rPr lang="en-US"/>
              <a:t>Langer - Cluster Analysis with Python</a:t>
            </a:r>
          </a:p>
        </p:txBody>
      </p:sp>
    </p:spTree>
    <p:extLst>
      <p:ext uri="{BB962C8B-B14F-4D97-AF65-F5344CB8AC3E}">
        <p14:creationId xmlns:p14="http://schemas.microsoft.com/office/powerpoint/2010/main" val="31006919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DBSCAN Optimization Results</a:t>
            </a:r>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104</a:t>
            </a:fld>
            <a:endParaRPr lang="en-US"/>
          </a:p>
        </p:txBody>
      </p:sp>
      <p:pic>
        <p:nvPicPr>
          <p:cNvPr id="6" name="Picture 5" descr="Chart, scatter chart&#10;&#10;Description automatically generated">
            <a:extLst>
              <a:ext uri="{FF2B5EF4-FFF2-40B4-BE49-F238E27FC236}">
                <a16:creationId xmlns:a16="http://schemas.microsoft.com/office/drawing/2014/main" id="{70C31865-5D1C-6D97-7B6F-910DF9506B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510" y="1178521"/>
            <a:ext cx="8010980" cy="4907395"/>
          </a:xfrm>
          <a:prstGeom prst="rect">
            <a:avLst/>
          </a:prstGeom>
          <a:ln>
            <a:solidFill>
              <a:schemeClr val="tx1"/>
            </a:solidFill>
          </a:ln>
        </p:spPr>
      </p:pic>
      <p:sp>
        <p:nvSpPr>
          <p:cNvPr id="7" name="Rectangle 6">
            <a:extLst>
              <a:ext uri="{FF2B5EF4-FFF2-40B4-BE49-F238E27FC236}">
                <a16:creationId xmlns:a16="http://schemas.microsoft.com/office/drawing/2014/main" id="{3B7D3EC2-C27D-F284-9263-9B800CCC2F91}"/>
              </a:ext>
            </a:extLst>
          </p:cNvPr>
          <p:cNvSpPr/>
          <p:nvPr/>
        </p:nvSpPr>
        <p:spPr>
          <a:xfrm>
            <a:off x="8610600" y="2629453"/>
            <a:ext cx="666135" cy="175081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805FAF1-3305-FD85-8658-17AD5E79F17B}"/>
              </a:ext>
            </a:extLst>
          </p:cNvPr>
          <p:cNvSpPr txBox="1"/>
          <p:nvPr/>
        </p:nvSpPr>
        <p:spPr>
          <a:xfrm>
            <a:off x="8450646" y="4415018"/>
            <a:ext cx="986041" cy="369332"/>
          </a:xfrm>
          <a:prstGeom prst="rect">
            <a:avLst/>
          </a:prstGeom>
          <a:noFill/>
        </p:spPr>
        <p:txBody>
          <a:bodyPr wrap="square" rtlCol="0">
            <a:spAutoFit/>
          </a:bodyPr>
          <a:lstStyle/>
          <a:p>
            <a:pPr algn="ctr"/>
            <a:r>
              <a:rPr lang="en-US" b="1" dirty="0">
                <a:solidFill>
                  <a:srgbClr val="00B050"/>
                </a:solidFill>
              </a:rPr>
              <a:t>Whoa!</a:t>
            </a:r>
          </a:p>
        </p:txBody>
      </p:sp>
      <p:sp>
        <p:nvSpPr>
          <p:cNvPr id="11" name="Rectangle 10">
            <a:extLst>
              <a:ext uri="{FF2B5EF4-FFF2-40B4-BE49-F238E27FC236}">
                <a16:creationId xmlns:a16="http://schemas.microsoft.com/office/drawing/2014/main" id="{5CC2FC80-17BC-245E-49C1-5323714D94A1}"/>
              </a:ext>
            </a:extLst>
          </p:cNvPr>
          <p:cNvSpPr/>
          <p:nvPr/>
        </p:nvSpPr>
        <p:spPr>
          <a:xfrm rot="3473256">
            <a:off x="7229579" y="1585059"/>
            <a:ext cx="736809" cy="18794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82F09A6-98A6-F945-1C46-71D3EA6240A2}"/>
              </a:ext>
            </a:extLst>
          </p:cNvPr>
          <p:cNvSpPr txBox="1"/>
          <p:nvPr/>
        </p:nvSpPr>
        <p:spPr>
          <a:xfrm>
            <a:off x="8359582" y="1595235"/>
            <a:ext cx="1372247" cy="369332"/>
          </a:xfrm>
          <a:prstGeom prst="rect">
            <a:avLst/>
          </a:prstGeom>
          <a:noFill/>
        </p:spPr>
        <p:txBody>
          <a:bodyPr wrap="square" rtlCol="0">
            <a:spAutoFit/>
          </a:bodyPr>
          <a:lstStyle/>
          <a:p>
            <a:pPr algn="ctr"/>
            <a:r>
              <a:rPr lang="en-US" b="1" dirty="0">
                <a:solidFill>
                  <a:srgbClr val="00B050"/>
                </a:solidFill>
              </a:rPr>
              <a:t>Noise points</a:t>
            </a:r>
          </a:p>
        </p:txBody>
      </p:sp>
      <p:sp>
        <p:nvSpPr>
          <p:cNvPr id="3" name="Footer Placeholder 2">
            <a:extLst>
              <a:ext uri="{FF2B5EF4-FFF2-40B4-BE49-F238E27FC236}">
                <a16:creationId xmlns:a16="http://schemas.microsoft.com/office/drawing/2014/main" id="{E04A5AA3-CFAD-1C68-7DC1-B44746B952F8}"/>
              </a:ext>
            </a:extLst>
          </p:cNvPr>
          <p:cNvSpPr>
            <a:spLocks noGrp="1"/>
          </p:cNvSpPr>
          <p:nvPr>
            <p:ph type="ftr" sz="quarter" idx="11"/>
          </p:nvPr>
        </p:nvSpPr>
        <p:spPr/>
        <p:txBody>
          <a:bodyPr/>
          <a:lstStyle/>
          <a:p>
            <a:r>
              <a:rPr lang="en-US"/>
              <a:t>Langer - Cluster Analysis with Python</a:t>
            </a:r>
          </a:p>
        </p:txBody>
      </p:sp>
    </p:spTree>
    <p:extLst>
      <p:ext uri="{BB962C8B-B14F-4D97-AF65-F5344CB8AC3E}">
        <p14:creationId xmlns:p14="http://schemas.microsoft.com/office/powerpoint/2010/main" val="350134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animBg="1"/>
      <p:bldP spid="1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K-Means vs DBSCAN</a:t>
            </a:r>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105</a:t>
            </a:fld>
            <a:endParaRPr lang="en-US"/>
          </a:p>
        </p:txBody>
      </p:sp>
      <p:sp>
        <p:nvSpPr>
          <p:cNvPr id="3" name="TextBox 2">
            <a:extLst>
              <a:ext uri="{FF2B5EF4-FFF2-40B4-BE49-F238E27FC236}">
                <a16:creationId xmlns:a16="http://schemas.microsoft.com/office/drawing/2014/main" id="{DFF71572-0A05-5313-F897-14037678BA55}"/>
              </a:ext>
            </a:extLst>
          </p:cNvPr>
          <p:cNvSpPr txBox="1"/>
          <p:nvPr/>
        </p:nvSpPr>
        <p:spPr>
          <a:xfrm>
            <a:off x="375094" y="1763224"/>
            <a:ext cx="11307937" cy="2769989"/>
          </a:xfrm>
          <a:prstGeom prst="rect">
            <a:avLst/>
          </a:prstGeom>
          <a:noFill/>
        </p:spPr>
        <p:txBody>
          <a:bodyPr wrap="square" rtlCol="0">
            <a:spAutoFit/>
          </a:bodyPr>
          <a:lstStyle/>
          <a:p>
            <a:r>
              <a:rPr lang="en-US" sz="2000" dirty="0"/>
              <a:t>In practice, k-means tends to be used more commonly than DBSCAN for the following reasons:</a:t>
            </a:r>
          </a:p>
          <a:p>
            <a:endParaRPr lang="en-US" dirty="0"/>
          </a:p>
          <a:p>
            <a:pPr marL="914400" lvl="1" indent="-457200">
              <a:buFont typeface="+mj-lt"/>
              <a:buAutoNum type="arabicPeriod"/>
            </a:pPr>
            <a:r>
              <a:rPr lang="en-US" dirty="0"/>
              <a:t>Optimizing k-means is typically less time-consuming</a:t>
            </a:r>
          </a:p>
          <a:p>
            <a:pPr marL="914400" lvl="1" indent="-457200">
              <a:buFont typeface="+mj-lt"/>
              <a:buAutoNum type="arabicPeriod"/>
            </a:pPr>
            <a:r>
              <a:rPr lang="en-US" dirty="0"/>
              <a:t>Many types of data (e.g., customers) tend have spherical clusters</a:t>
            </a:r>
          </a:p>
          <a:p>
            <a:endParaRPr lang="en-US" sz="2000" dirty="0"/>
          </a:p>
          <a:p>
            <a:r>
              <a:rPr lang="en-US" sz="2000" dirty="0"/>
              <a:t>However, when faced with a new dataset, it is a reasonable strategy to try both k-means and DBSCAN.</a:t>
            </a:r>
          </a:p>
          <a:p>
            <a:endParaRPr lang="en-US" sz="2000" dirty="0"/>
          </a:p>
          <a:p>
            <a:r>
              <a:rPr lang="en-US" sz="2000" dirty="0"/>
              <a:t>When optimized results for both algorithms are substantively different, this provides an indication that additional investigation with the dataset is needed.</a:t>
            </a:r>
          </a:p>
        </p:txBody>
      </p:sp>
      <p:sp>
        <p:nvSpPr>
          <p:cNvPr id="4" name="Footer Placeholder 3">
            <a:extLst>
              <a:ext uri="{FF2B5EF4-FFF2-40B4-BE49-F238E27FC236}">
                <a16:creationId xmlns:a16="http://schemas.microsoft.com/office/drawing/2014/main" id="{372BC621-3624-A121-9ACE-1C78CCC024B0}"/>
              </a:ext>
            </a:extLst>
          </p:cNvPr>
          <p:cNvSpPr>
            <a:spLocks noGrp="1"/>
          </p:cNvSpPr>
          <p:nvPr>
            <p:ph type="ftr" sz="quarter" idx="11"/>
          </p:nvPr>
        </p:nvSpPr>
        <p:spPr/>
        <p:txBody>
          <a:bodyPr/>
          <a:lstStyle/>
          <a:p>
            <a:r>
              <a:rPr lang="en-US"/>
              <a:t>Langer - Cluster Analysis with Python</a:t>
            </a:r>
          </a:p>
        </p:txBody>
      </p:sp>
    </p:spTree>
    <p:extLst>
      <p:ext uri="{BB962C8B-B14F-4D97-AF65-F5344CB8AC3E}">
        <p14:creationId xmlns:p14="http://schemas.microsoft.com/office/powerpoint/2010/main" val="192702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FB5E6-823B-4F95-A6A6-C578670F2A01}"/>
              </a:ext>
            </a:extLst>
          </p:cNvPr>
          <p:cNvSpPr>
            <a:spLocks noGrp="1"/>
          </p:cNvSpPr>
          <p:nvPr>
            <p:ph type="title"/>
          </p:nvPr>
        </p:nvSpPr>
        <p:spPr/>
        <p:txBody>
          <a:bodyPr/>
          <a:lstStyle/>
          <a:p>
            <a:r>
              <a:rPr lang="en-US" dirty="0"/>
              <a:t>Hands-on Lab #3</a:t>
            </a:r>
          </a:p>
        </p:txBody>
      </p:sp>
      <p:sp>
        <p:nvSpPr>
          <p:cNvPr id="4" name="Slide Number Placeholder 3">
            <a:extLst>
              <a:ext uri="{FF2B5EF4-FFF2-40B4-BE49-F238E27FC236}">
                <a16:creationId xmlns:a16="http://schemas.microsoft.com/office/drawing/2014/main" id="{2C5ED557-8F99-4EA9-A03F-1B5BF2670011}"/>
              </a:ext>
            </a:extLst>
          </p:cNvPr>
          <p:cNvSpPr>
            <a:spLocks noGrp="1"/>
          </p:cNvSpPr>
          <p:nvPr>
            <p:ph type="sldNum" sz="quarter" idx="12"/>
          </p:nvPr>
        </p:nvSpPr>
        <p:spPr>
          <a:xfrm>
            <a:off x="8610600" y="6489700"/>
            <a:ext cx="2743200" cy="365125"/>
          </a:xfrm>
        </p:spPr>
        <p:txBody>
          <a:bodyPr/>
          <a:lstStyle/>
          <a:p>
            <a:fld id="{9F6F4FD3-9CF4-4D5E-9BBF-D453CCF141CE}" type="slidenum">
              <a:rPr lang="en-US" smtClean="0"/>
              <a:t>106</a:t>
            </a:fld>
            <a:endParaRPr lang="en-US" dirty="0"/>
          </a:p>
        </p:txBody>
      </p:sp>
      <p:sp>
        <p:nvSpPr>
          <p:cNvPr id="5" name="Footer Placeholder 4">
            <a:extLst>
              <a:ext uri="{FF2B5EF4-FFF2-40B4-BE49-F238E27FC236}">
                <a16:creationId xmlns:a16="http://schemas.microsoft.com/office/drawing/2014/main" id="{EA409172-D234-4DBB-8BC4-82C7DAE84937}"/>
              </a:ext>
            </a:extLst>
          </p:cNvPr>
          <p:cNvSpPr>
            <a:spLocks noGrp="1"/>
          </p:cNvSpPr>
          <p:nvPr>
            <p:ph type="ftr" sz="quarter" idx="11"/>
          </p:nvPr>
        </p:nvSpPr>
        <p:spPr>
          <a:xfrm>
            <a:off x="4038600" y="6496050"/>
            <a:ext cx="4114800" cy="365125"/>
          </a:xfrm>
        </p:spPr>
        <p:txBody>
          <a:bodyPr/>
          <a:lstStyle/>
          <a:p>
            <a:r>
              <a:rPr lang="en-US"/>
              <a:t>Langer - Cluster Analysis with Python</a:t>
            </a:r>
            <a:endParaRPr lang="en-US" dirty="0"/>
          </a:p>
        </p:txBody>
      </p:sp>
    </p:spTree>
    <p:extLst>
      <p:ext uri="{BB962C8B-B14F-4D97-AF65-F5344CB8AC3E}">
        <p14:creationId xmlns:p14="http://schemas.microsoft.com/office/powerpoint/2010/main" val="30707677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107</a:t>
            </a:fld>
            <a:endParaRPr lang="en-US"/>
          </a:p>
        </p:txBody>
      </p:sp>
      <p:sp>
        <p:nvSpPr>
          <p:cNvPr id="11" name="Footer Placeholder 4">
            <a:extLst>
              <a:ext uri="{FF2B5EF4-FFF2-40B4-BE49-F238E27FC236}">
                <a16:creationId xmlns:a16="http://schemas.microsoft.com/office/drawing/2014/main" id="{4ED93332-9C75-4084-020C-457DB9C236C2}"/>
              </a:ext>
            </a:extLst>
          </p:cNvPr>
          <p:cNvSpPr>
            <a:spLocks noGrp="1"/>
          </p:cNvSpPr>
          <p:nvPr>
            <p:ph type="ftr" sz="quarter" idx="11"/>
          </p:nvPr>
        </p:nvSpPr>
        <p:spPr>
          <a:xfrm>
            <a:off x="4038600" y="6496050"/>
            <a:ext cx="4114800" cy="365125"/>
          </a:xfrm>
        </p:spPr>
        <p:txBody>
          <a:bodyPr/>
          <a:lstStyle/>
          <a:p>
            <a:r>
              <a:rPr lang="en-US"/>
              <a:t>Langer - Cluster Analysis with Python</a:t>
            </a:r>
            <a:endParaRPr lang="en-US" dirty="0"/>
          </a:p>
        </p:txBody>
      </p:sp>
      <p:pic>
        <p:nvPicPr>
          <p:cNvPr id="13" name="Picture 12">
            <a:extLst>
              <a:ext uri="{FF2B5EF4-FFF2-40B4-BE49-F238E27FC236}">
                <a16:creationId xmlns:a16="http://schemas.microsoft.com/office/drawing/2014/main" id="{D90CB67E-2F2A-7330-CD80-6C708F1F5106}"/>
              </a:ext>
            </a:extLst>
          </p:cNvPr>
          <p:cNvPicPr>
            <a:picLocks noChangeAspect="1"/>
          </p:cNvPicPr>
          <p:nvPr/>
        </p:nvPicPr>
        <p:blipFill>
          <a:blip r:embed="rId3"/>
          <a:stretch>
            <a:fillRect/>
          </a:stretch>
        </p:blipFill>
        <p:spPr>
          <a:xfrm>
            <a:off x="1344930" y="698928"/>
            <a:ext cx="9502140" cy="4762500"/>
          </a:xfrm>
          <a:prstGeom prst="rect">
            <a:avLst/>
          </a:prstGeom>
          <a:ln>
            <a:solidFill>
              <a:schemeClr val="tx1"/>
            </a:solidFill>
          </a:ln>
        </p:spPr>
      </p:pic>
    </p:spTree>
    <p:extLst>
      <p:ext uri="{BB962C8B-B14F-4D97-AF65-F5344CB8AC3E}">
        <p14:creationId xmlns:p14="http://schemas.microsoft.com/office/powerpoint/2010/main" val="36035111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108</a:t>
            </a:fld>
            <a:endParaRPr lang="en-US"/>
          </a:p>
        </p:txBody>
      </p:sp>
      <p:sp>
        <p:nvSpPr>
          <p:cNvPr id="11" name="Footer Placeholder 4">
            <a:extLst>
              <a:ext uri="{FF2B5EF4-FFF2-40B4-BE49-F238E27FC236}">
                <a16:creationId xmlns:a16="http://schemas.microsoft.com/office/drawing/2014/main" id="{4ED93332-9C75-4084-020C-457DB9C236C2}"/>
              </a:ext>
            </a:extLst>
          </p:cNvPr>
          <p:cNvSpPr>
            <a:spLocks noGrp="1"/>
          </p:cNvSpPr>
          <p:nvPr>
            <p:ph type="ftr" sz="quarter" idx="11"/>
          </p:nvPr>
        </p:nvSpPr>
        <p:spPr>
          <a:xfrm>
            <a:off x="4038600" y="6496050"/>
            <a:ext cx="4114800" cy="365125"/>
          </a:xfrm>
        </p:spPr>
        <p:txBody>
          <a:bodyPr/>
          <a:lstStyle/>
          <a:p>
            <a:r>
              <a:rPr lang="en-US"/>
              <a:t>Langer - Cluster Analysis with Python</a:t>
            </a:r>
            <a:endParaRPr lang="en-US" dirty="0"/>
          </a:p>
        </p:txBody>
      </p:sp>
      <p:pic>
        <p:nvPicPr>
          <p:cNvPr id="3" name="Picture 2">
            <a:extLst>
              <a:ext uri="{FF2B5EF4-FFF2-40B4-BE49-F238E27FC236}">
                <a16:creationId xmlns:a16="http://schemas.microsoft.com/office/drawing/2014/main" id="{A3545A60-5173-A5F0-6FDD-3CE4E69FCA4C}"/>
              </a:ext>
            </a:extLst>
          </p:cNvPr>
          <p:cNvPicPr>
            <a:picLocks noChangeAspect="1"/>
          </p:cNvPicPr>
          <p:nvPr/>
        </p:nvPicPr>
        <p:blipFill>
          <a:blip r:embed="rId3"/>
          <a:stretch>
            <a:fillRect/>
          </a:stretch>
        </p:blipFill>
        <p:spPr>
          <a:xfrm>
            <a:off x="746760" y="522259"/>
            <a:ext cx="10698480" cy="5203508"/>
          </a:xfrm>
          <a:prstGeom prst="rect">
            <a:avLst/>
          </a:prstGeom>
          <a:ln>
            <a:solidFill>
              <a:schemeClr val="tx1"/>
            </a:solidFill>
          </a:ln>
        </p:spPr>
      </p:pic>
    </p:spTree>
    <p:extLst>
      <p:ext uri="{BB962C8B-B14F-4D97-AF65-F5344CB8AC3E}">
        <p14:creationId xmlns:p14="http://schemas.microsoft.com/office/powerpoint/2010/main" val="37241250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109</a:t>
            </a:fld>
            <a:endParaRPr lang="en-US"/>
          </a:p>
        </p:txBody>
      </p:sp>
      <p:sp>
        <p:nvSpPr>
          <p:cNvPr id="11" name="Footer Placeholder 4">
            <a:extLst>
              <a:ext uri="{FF2B5EF4-FFF2-40B4-BE49-F238E27FC236}">
                <a16:creationId xmlns:a16="http://schemas.microsoft.com/office/drawing/2014/main" id="{4ED93332-9C75-4084-020C-457DB9C236C2}"/>
              </a:ext>
            </a:extLst>
          </p:cNvPr>
          <p:cNvSpPr>
            <a:spLocks noGrp="1"/>
          </p:cNvSpPr>
          <p:nvPr>
            <p:ph type="ftr" sz="quarter" idx="11"/>
          </p:nvPr>
        </p:nvSpPr>
        <p:spPr>
          <a:xfrm>
            <a:off x="4038600" y="6496050"/>
            <a:ext cx="4114800" cy="365125"/>
          </a:xfrm>
        </p:spPr>
        <p:txBody>
          <a:bodyPr/>
          <a:lstStyle/>
          <a:p>
            <a:r>
              <a:rPr lang="en-US"/>
              <a:t>Langer - Cluster Analysis with Python</a:t>
            </a:r>
            <a:endParaRPr lang="en-US" dirty="0"/>
          </a:p>
        </p:txBody>
      </p:sp>
      <p:pic>
        <p:nvPicPr>
          <p:cNvPr id="4" name="Picture 3">
            <a:extLst>
              <a:ext uri="{FF2B5EF4-FFF2-40B4-BE49-F238E27FC236}">
                <a16:creationId xmlns:a16="http://schemas.microsoft.com/office/drawing/2014/main" id="{7AEF6153-485E-0106-206C-4C9C9B2D5AE7}"/>
              </a:ext>
            </a:extLst>
          </p:cNvPr>
          <p:cNvPicPr>
            <a:picLocks noChangeAspect="1"/>
          </p:cNvPicPr>
          <p:nvPr/>
        </p:nvPicPr>
        <p:blipFill>
          <a:blip r:embed="rId3"/>
          <a:stretch>
            <a:fillRect/>
          </a:stretch>
        </p:blipFill>
        <p:spPr>
          <a:xfrm>
            <a:off x="1128950" y="276447"/>
            <a:ext cx="9934099" cy="6031706"/>
          </a:xfrm>
          <a:prstGeom prst="rect">
            <a:avLst/>
          </a:prstGeom>
          <a:ln>
            <a:solidFill>
              <a:schemeClr val="tx1"/>
            </a:solidFill>
          </a:ln>
        </p:spPr>
      </p:pic>
    </p:spTree>
    <p:extLst>
      <p:ext uri="{BB962C8B-B14F-4D97-AF65-F5344CB8AC3E}">
        <p14:creationId xmlns:p14="http://schemas.microsoft.com/office/powerpoint/2010/main" val="884343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The Iris Dataset</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11</a:t>
            </a:fld>
            <a:endParaRPr lang="en-US"/>
          </a:p>
        </p:txBody>
      </p:sp>
      <p:sp>
        <p:nvSpPr>
          <p:cNvPr id="3" name="TextBox 2">
            <a:extLst>
              <a:ext uri="{FF2B5EF4-FFF2-40B4-BE49-F238E27FC236}">
                <a16:creationId xmlns:a16="http://schemas.microsoft.com/office/drawing/2014/main" id="{BFC0759B-6DA8-BF50-A0CE-2859C9133190}"/>
              </a:ext>
            </a:extLst>
          </p:cNvPr>
          <p:cNvSpPr txBox="1"/>
          <p:nvPr/>
        </p:nvSpPr>
        <p:spPr>
          <a:xfrm>
            <a:off x="343289" y="1051517"/>
            <a:ext cx="11448661" cy="400110"/>
          </a:xfrm>
          <a:prstGeom prst="rect">
            <a:avLst/>
          </a:prstGeom>
          <a:noFill/>
        </p:spPr>
        <p:txBody>
          <a:bodyPr wrap="square" rtlCol="0">
            <a:spAutoFit/>
          </a:bodyPr>
          <a:lstStyle/>
          <a:p>
            <a:r>
              <a:rPr lang="en-US" sz="2000" dirty="0"/>
              <a:t>The </a:t>
            </a:r>
            <a:r>
              <a:rPr lang="en-US" sz="2000" i="1" dirty="0"/>
              <a:t>iris</a:t>
            </a:r>
            <a:r>
              <a:rPr lang="en-US" sz="2000" dirty="0"/>
              <a:t> dataset is available via the </a:t>
            </a:r>
            <a:r>
              <a:rPr lang="en-US" sz="2000" i="1" dirty="0"/>
              <a:t>scikit-learn</a:t>
            </a:r>
            <a:r>
              <a:rPr lang="en-US" sz="2000" dirty="0"/>
              <a:t> library:</a:t>
            </a:r>
          </a:p>
        </p:txBody>
      </p:sp>
      <p:pic>
        <p:nvPicPr>
          <p:cNvPr id="23" name="Picture 22">
            <a:extLst>
              <a:ext uri="{FF2B5EF4-FFF2-40B4-BE49-F238E27FC236}">
                <a16:creationId xmlns:a16="http://schemas.microsoft.com/office/drawing/2014/main" id="{5B14A75F-9AB7-E3A7-D128-64F1B98E67FF}"/>
              </a:ext>
            </a:extLst>
          </p:cNvPr>
          <p:cNvPicPr>
            <a:picLocks noChangeAspect="1"/>
          </p:cNvPicPr>
          <p:nvPr/>
        </p:nvPicPr>
        <p:blipFill>
          <a:blip r:embed="rId3"/>
          <a:stretch>
            <a:fillRect/>
          </a:stretch>
        </p:blipFill>
        <p:spPr>
          <a:xfrm>
            <a:off x="2191226" y="1697924"/>
            <a:ext cx="7809548" cy="4680585"/>
          </a:xfrm>
          <a:prstGeom prst="rect">
            <a:avLst/>
          </a:prstGeom>
          <a:ln>
            <a:solidFill>
              <a:schemeClr val="tx1"/>
            </a:solidFill>
          </a:ln>
        </p:spPr>
      </p:pic>
      <p:sp>
        <p:nvSpPr>
          <p:cNvPr id="24" name="Rectangle 23">
            <a:extLst>
              <a:ext uri="{FF2B5EF4-FFF2-40B4-BE49-F238E27FC236}">
                <a16:creationId xmlns:a16="http://schemas.microsoft.com/office/drawing/2014/main" id="{52548669-3CA4-D93B-3052-BE009C1D63BD}"/>
              </a:ext>
            </a:extLst>
          </p:cNvPr>
          <p:cNvSpPr/>
          <p:nvPr/>
        </p:nvSpPr>
        <p:spPr>
          <a:xfrm>
            <a:off x="2592000" y="3607201"/>
            <a:ext cx="7408774" cy="27713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2C050BD-9DE0-96B4-3EA9-1FFC0090DEE7}"/>
              </a:ext>
            </a:extLst>
          </p:cNvPr>
          <p:cNvSpPr txBox="1"/>
          <p:nvPr/>
        </p:nvSpPr>
        <p:spPr>
          <a:xfrm>
            <a:off x="309652" y="3329770"/>
            <a:ext cx="1435200" cy="923330"/>
          </a:xfrm>
          <a:prstGeom prst="rect">
            <a:avLst/>
          </a:prstGeom>
          <a:noFill/>
          <a:ln>
            <a:noFill/>
          </a:ln>
        </p:spPr>
        <p:txBody>
          <a:bodyPr wrap="square" rtlCol="0">
            <a:spAutoFit/>
          </a:bodyPr>
          <a:lstStyle/>
          <a:p>
            <a:pPr algn="r"/>
            <a:r>
              <a:rPr lang="en-US" b="1" dirty="0">
                <a:solidFill>
                  <a:srgbClr val="00B050"/>
                </a:solidFill>
              </a:rPr>
              <a:t>Dataset, table,</a:t>
            </a:r>
          </a:p>
          <a:p>
            <a:pPr algn="r"/>
            <a:r>
              <a:rPr lang="en-US" b="1" dirty="0" err="1">
                <a:solidFill>
                  <a:srgbClr val="00B050"/>
                </a:solidFill>
              </a:rPr>
              <a:t>dataframe</a:t>
            </a:r>
            <a:endParaRPr lang="en-US" b="1" dirty="0">
              <a:solidFill>
                <a:srgbClr val="00B050"/>
              </a:solidFill>
            </a:endParaRPr>
          </a:p>
        </p:txBody>
      </p:sp>
      <p:cxnSp>
        <p:nvCxnSpPr>
          <p:cNvPr id="26" name="Straight Arrow Connector 25">
            <a:extLst>
              <a:ext uri="{FF2B5EF4-FFF2-40B4-BE49-F238E27FC236}">
                <a16:creationId xmlns:a16="http://schemas.microsoft.com/office/drawing/2014/main" id="{B470D852-0860-FD3B-EC10-E8AA5E838163}"/>
              </a:ext>
            </a:extLst>
          </p:cNvPr>
          <p:cNvCxnSpPr>
            <a:cxnSpLocks/>
          </p:cNvCxnSpPr>
          <p:nvPr/>
        </p:nvCxnSpPr>
        <p:spPr>
          <a:xfrm>
            <a:off x="1824026" y="3791435"/>
            <a:ext cx="734400"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4DE915E-5E39-327D-4E82-BEE6386E1711}"/>
              </a:ext>
            </a:extLst>
          </p:cNvPr>
          <p:cNvSpPr/>
          <p:nvPr/>
        </p:nvSpPr>
        <p:spPr>
          <a:xfrm>
            <a:off x="8153400" y="3657216"/>
            <a:ext cx="1746600" cy="264278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3E9072A-1A4A-F700-C950-835020EB507B}"/>
              </a:ext>
            </a:extLst>
          </p:cNvPr>
          <p:cNvSpPr txBox="1"/>
          <p:nvPr/>
        </p:nvSpPr>
        <p:spPr>
          <a:xfrm>
            <a:off x="10786027" y="3438051"/>
            <a:ext cx="1435200" cy="1200329"/>
          </a:xfrm>
          <a:prstGeom prst="rect">
            <a:avLst/>
          </a:prstGeom>
          <a:noFill/>
          <a:ln>
            <a:noFill/>
          </a:ln>
        </p:spPr>
        <p:txBody>
          <a:bodyPr wrap="square" rtlCol="0">
            <a:spAutoFit/>
          </a:bodyPr>
          <a:lstStyle/>
          <a:p>
            <a:r>
              <a:rPr lang="en-US" b="1" dirty="0">
                <a:solidFill>
                  <a:srgbClr val="FFC000"/>
                </a:solidFill>
              </a:rPr>
              <a:t>Column, feature,</a:t>
            </a:r>
          </a:p>
          <a:p>
            <a:r>
              <a:rPr lang="en-US" b="1" dirty="0">
                <a:solidFill>
                  <a:srgbClr val="FFC000"/>
                </a:solidFill>
              </a:rPr>
              <a:t>Variable,</a:t>
            </a:r>
          </a:p>
          <a:p>
            <a:r>
              <a:rPr lang="en-US" b="1" dirty="0">
                <a:solidFill>
                  <a:srgbClr val="FFC000"/>
                </a:solidFill>
              </a:rPr>
              <a:t>dimension</a:t>
            </a:r>
          </a:p>
        </p:txBody>
      </p:sp>
      <p:cxnSp>
        <p:nvCxnSpPr>
          <p:cNvPr id="31" name="Straight Arrow Connector 30">
            <a:extLst>
              <a:ext uri="{FF2B5EF4-FFF2-40B4-BE49-F238E27FC236}">
                <a16:creationId xmlns:a16="http://schemas.microsoft.com/office/drawing/2014/main" id="{F9F4864D-6756-8282-DA8D-DB573D6B7A72}"/>
              </a:ext>
            </a:extLst>
          </p:cNvPr>
          <p:cNvCxnSpPr>
            <a:cxnSpLocks/>
          </p:cNvCxnSpPr>
          <p:nvPr/>
        </p:nvCxnSpPr>
        <p:spPr>
          <a:xfrm flipH="1">
            <a:off x="9944502" y="4029164"/>
            <a:ext cx="797023"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0E88B827-3480-CC30-97D6-C56E83438412}"/>
              </a:ext>
            </a:extLst>
          </p:cNvPr>
          <p:cNvSpPr/>
          <p:nvPr/>
        </p:nvSpPr>
        <p:spPr>
          <a:xfrm>
            <a:off x="3850447" y="4978608"/>
            <a:ext cx="5975836" cy="451521"/>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C682E800-AB7C-8014-AD31-8EBDA4427A0F}"/>
              </a:ext>
            </a:extLst>
          </p:cNvPr>
          <p:cNvSpPr txBox="1"/>
          <p:nvPr/>
        </p:nvSpPr>
        <p:spPr>
          <a:xfrm>
            <a:off x="309652" y="4742703"/>
            <a:ext cx="1435200" cy="1200329"/>
          </a:xfrm>
          <a:prstGeom prst="rect">
            <a:avLst/>
          </a:prstGeom>
          <a:noFill/>
          <a:ln>
            <a:noFill/>
          </a:ln>
        </p:spPr>
        <p:txBody>
          <a:bodyPr wrap="square" rtlCol="0">
            <a:spAutoFit/>
          </a:bodyPr>
          <a:lstStyle/>
          <a:p>
            <a:pPr algn="r"/>
            <a:r>
              <a:rPr lang="en-US" b="1" dirty="0">
                <a:solidFill>
                  <a:srgbClr val="002060"/>
                </a:solidFill>
              </a:rPr>
              <a:t>Row, observation,</a:t>
            </a:r>
          </a:p>
          <a:p>
            <a:pPr algn="r"/>
            <a:r>
              <a:rPr lang="en-US" b="1" dirty="0">
                <a:solidFill>
                  <a:srgbClr val="002060"/>
                </a:solidFill>
              </a:rPr>
              <a:t>example,</a:t>
            </a:r>
          </a:p>
          <a:p>
            <a:pPr algn="r"/>
            <a:r>
              <a:rPr lang="en-US" b="1" dirty="0">
                <a:solidFill>
                  <a:srgbClr val="002060"/>
                </a:solidFill>
              </a:rPr>
              <a:t>sample</a:t>
            </a:r>
          </a:p>
        </p:txBody>
      </p:sp>
      <p:cxnSp>
        <p:nvCxnSpPr>
          <p:cNvPr id="35" name="Straight Arrow Connector 34">
            <a:extLst>
              <a:ext uri="{FF2B5EF4-FFF2-40B4-BE49-F238E27FC236}">
                <a16:creationId xmlns:a16="http://schemas.microsoft.com/office/drawing/2014/main" id="{378C187D-6F94-3E91-DAA6-D5FD790B43B7}"/>
              </a:ext>
            </a:extLst>
          </p:cNvPr>
          <p:cNvCxnSpPr>
            <a:cxnSpLocks/>
          </p:cNvCxnSpPr>
          <p:nvPr/>
        </p:nvCxnSpPr>
        <p:spPr>
          <a:xfrm>
            <a:off x="1824026" y="5204368"/>
            <a:ext cx="2026421"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22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9" grpId="0" animBg="1"/>
      <p:bldP spid="30" grpId="0"/>
      <p:bldP spid="33" grpId="0" animBg="1"/>
      <p:bldP spid="3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110</a:t>
            </a:fld>
            <a:endParaRPr lang="en-US"/>
          </a:p>
        </p:txBody>
      </p:sp>
      <p:sp>
        <p:nvSpPr>
          <p:cNvPr id="11" name="Footer Placeholder 4">
            <a:extLst>
              <a:ext uri="{FF2B5EF4-FFF2-40B4-BE49-F238E27FC236}">
                <a16:creationId xmlns:a16="http://schemas.microsoft.com/office/drawing/2014/main" id="{4ED93332-9C75-4084-020C-457DB9C236C2}"/>
              </a:ext>
            </a:extLst>
          </p:cNvPr>
          <p:cNvSpPr>
            <a:spLocks noGrp="1"/>
          </p:cNvSpPr>
          <p:nvPr>
            <p:ph type="ftr" sz="quarter" idx="11"/>
          </p:nvPr>
        </p:nvSpPr>
        <p:spPr>
          <a:xfrm>
            <a:off x="4038600" y="6496050"/>
            <a:ext cx="4114800" cy="365125"/>
          </a:xfrm>
        </p:spPr>
        <p:txBody>
          <a:bodyPr/>
          <a:lstStyle/>
          <a:p>
            <a:r>
              <a:rPr lang="en-US"/>
              <a:t>Langer - Cluster Analysis with Python</a:t>
            </a:r>
            <a:endParaRPr lang="en-US" dirty="0"/>
          </a:p>
        </p:txBody>
      </p:sp>
      <p:pic>
        <p:nvPicPr>
          <p:cNvPr id="3" name="Picture 2">
            <a:extLst>
              <a:ext uri="{FF2B5EF4-FFF2-40B4-BE49-F238E27FC236}">
                <a16:creationId xmlns:a16="http://schemas.microsoft.com/office/drawing/2014/main" id="{0BBE9B13-86CC-1E6F-7E15-A3D81366C8E6}"/>
              </a:ext>
            </a:extLst>
          </p:cNvPr>
          <p:cNvPicPr>
            <a:picLocks noChangeAspect="1"/>
          </p:cNvPicPr>
          <p:nvPr/>
        </p:nvPicPr>
        <p:blipFill>
          <a:blip r:embed="rId3"/>
          <a:stretch>
            <a:fillRect/>
          </a:stretch>
        </p:blipFill>
        <p:spPr>
          <a:xfrm>
            <a:off x="1027747" y="482999"/>
            <a:ext cx="10136505" cy="5400199"/>
          </a:xfrm>
          <a:prstGeom prst="rect">
            <a:avLst/>
          </a:prstGeom>
          <a:ln>
            <a:solidFill>
              <a:schemeClr val="tx1"/>
            </a:solidFill>
          </a:ln>
        </p:spPr>
      </p:pic>
    </p:spTree>
    <p:extLst>
      <p:ext uri="{BB962C8B-B14F-4D97-AF65-F5344CB8AC3E}">
        <p14:creationId xmlns:p14="http://schemas.microsoft.com/office/powerpoint/2010/main" val="28704914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111</a:t>
            </a:fld>
            <a:endParaRPr lang="en-US"/>
          </a:p>
        </p:txBody>
      </p:sp>
      <p:sp>
        <p:nvSpPr>
          <p:cNvPr id="11" name="Footer Placeholder 4">
            <a:extLst>
              <a:ext uri="{FF2B5EF4-FFF2-40B4-BE49-F238E27FC236}">
                <a16:creationId xmlns:a16="http://schemas.microsoft.com/office/drawing/2014/main" id="{4ED93332-9C75-4084-020C-457DB9C236C2}"/>
              </a:ext>
            </a:extLst>
          </p:cNvPr>
          <p:cNvSpPr>
            <a:spLocks noGrp="1"/>
          </p:cNvSpPr>
          <p:nvPr>
            <p:ph type="ftr" sz="quarter" idx="11"/>
          </p:nvPr>
        </p:nvSpPr>
        <p:spPr>
          <a:xfrm>
            <a:off x="4038600" y="6496050"/>
            <a:ext cx="4114800" cy="365125"/>
          </a:xfrm>
        </p:spPr>
        <p:txBody>
          <a:bodyPr/>
          <a:lstStyle/>
          <a:p>
            <a:r>
              <a:rPr lang="en-US"/>
              <a:t>Langer - Cluster Analysis with Python</a:t>
            </a:r>
            <a:endParaRPr lang="en-US" dirty="0"/>
          </a:p>
        </p:txBody>
      </p:sp>
      <p:pic>
        <p:nvPicPr>
          <p:cNvPr id="3" name="Picture 2" descr="Chart, line chart&#10;&#10;Description automatically generated">
            <a:extLst>
              <a:ext uri="{FF2B5EF4-FFF2-40B4-BE49-F238E27FC236}">
                <a16:creationId xmlns:a16="http://schemas.microsoft.com/office/drawing/2014/main" id="{DD74444A-B2D0-8DDB-10D2-118BD21BC6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730" y="1005200"/>
            <a:ext cx="6154539" cy="4668245"/>
          </a:xfrm>
          <a:prstGeom prst="rect">
            <a:avLst/>
          </a:prstGeom>
          <a:ln>
            <a:solidFill>
              <a:schemeClr val="tx1"/>
            </a:solidFill>
          </a:ln>
        </p:spPr>
      </p:pic>
      <p:sp>
        <p:nvSpPr>
          <p:cNvPr id="4" name="TextBox 3">
            <a:extLst>
              <a:ext uri="{FF2B5EF4-FFF2-40B4-BE49-F238E27FC236}">
                <a16:creationId xmlns:a16="http://schemas.microsoft.com/office/drawing/2014/main" id="{0E2E8D1C-A291-0E97-074E-C481DDB8C482}"/>
              </a:ext>
            </a:extLst>
          </p:cNvPr>
          <p:cNvSpPr txBox="1"/>
          <p:nvPr/>
        </p:nvSpPr>
        <p:spPr>
          <a:xfrm>
            <a:off x="903953" y="1094877"/>
            <a:ext cx="1536289" cy="646331"/>
          </a:xfrm>
          <a:prstGeom prst="rect">
            <a:avLst/>
          </a:prstGeom>
          <a:noFill/>
        </p:spPr>
        <p:txBody>
          <a:bodyPr wrap="square" rtlCol="0">
            <a:spAutoFit/>
          </a:bodyPr>
          <a:lstStyle/>
          <a:p>
            <a:pPr algn="r"/>
            <a:r>
              <a:rPr lang="en-US" b="1" dirty="0">
                <a:solidFill>
                  <a:srgbClr val="00B050"/>
                </a:solidFill>
              </a:rPr>
              <a:t>Output from</a:t>
            </a:r>
          </a:p>
          <a:p>
            <a:pPr algn="r"/>
            <a:r>
              <a:rPr lang="en-US" b="1" dirty="0">
                <a:solidFill>
                  <a:srgbClr val="00B050"/>
                </a:solidFill>
              </a:rPr>
              <a:t>Step 4</a:t>
            </a:r>
          </a:p>
        </p:txBody>
      </p:sp>
      <p:cxnSp>
        <p:nvCxnSpPr>
          <p:cNvPr id="6" name="Straight Arrow Connector 5">
            <a:extLst>
              <a:ext uri="{FF2B5EF4-FFF2-40B4-BE49-F238E27FC236}">
                <a16:creationId xmlns:a16="http://schemas.microsoft.com/office/drawing/2014/main" id="{989B6866-0405-B077-2D03-5FBC5DD9CBBC}"/>
              </a:ext>
            </a:extLst>
          </p:cNvPr>
          <p:cNvCxnSpPr>
            <a:cxnSpLocks/>
          </p:cNvCxnSpPr>
          <p:nvPr/>
        </p:nvCxnSpPr>
        <p:spPr>
          <a:xfrm>
            <a:off x="2520828" y="1418043"/>
            <a:ext cx="473007"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CC3251B-68E8-D220-2308-6683537FC637}"/>
              </a:ext>
            </a:extLst>
          </p:cNvPr>
          <p:cNvSpPr/>
          <p:nvPr/>
        </p:nvSpPr>
        <p:spPr>
          <a:xfrm>
            <a:off x="3832530" y="3784820"/>
            <a:ext cx="1089329" cy="68580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35E467A-463C-0715-1243-6EBEC4AEEBCB}"/>
              </a:ext>
            </a:extLst>
          </p:cNvPr>
          <p:cNvSpPr txBox="1"/>
          <p:nvPr/>
        </p:nvSpPr>
        <p:spPr>
          <a:xfrm>
            <a:off x="528420" y="3696279"/>
            <a:ext cx="1536289" cy="646331"/>
          </a:xfrm>
          <a:prstGeom prst="rect">
            <a:avLst/>
          </a:prstGeom>
          <a:noFill/>
        </p:spPr>
        <p:txBody>
          <a:bodyPr wrap="square" rtlCol="0">
            <a:spAutoFit/>
          </a:bodyPr>
          <a:lstStyle/>
          <a:p>
            <a:pPr algn="r"/>
            <a:r>
              <a:rPr lang="en-US" b="1" dirty="0">
                <a:solidFill>
                  <a:srgbClr val="00B050"/>
                </a:solidFill>
              </a:rPr>
              <a:t>Area of eps inflection</a:t>
            </a:r>
          </a:p>
        </p:txBody>
      </p:sp>
      <p:cxnSp>
        <p:nvCxnSpPr>
          <p:cNvPr id="9" name="Straight Arrow Connector 8">
            <a:extLst>
              <a:ext uri="{FF2B5EF4-FFF2-40B4-BE49-F238E27FC236}">
                <a16:creationId xmlns:a16="http://schemas.microsoft.com/office/drawing/2014/main" id="{549F5363-F1D4-952F-A41E-0816479A51BB}"/>
              </a:ext>
            </a:extLst>
          </p:cNvPr>
          <p:cNvCxnSpPr>
            <a:cxnSpLocks/>
          </p:cNvCxnSpPr>
          <p:nvPr/>
        </p:nvCxnSpPr>
        <p:spPr>
          <a:xfrm>
            <a:off x="2137344" y="4019445"/>
            <a:ext cx="1639526"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7EB2F7-B9C5-2441-3283-1784F62ED0EF}"/>
              </a:ext>
            </a:extLst>
          </p:cNvPr>
          <p:cNvSpPr txBox="1"/>
          <p:nvPr/>
        </p:nvSpPr>
        <p:spPr>
          <a:xfrm>
            <a:off x="2362901" y="2893718"/>
            <a:ext cx="630934" cy="400110"/>
          </a:xfrm>
          <a:prstGeom prst="rect">
            <a:avLst/>
          </a:prstGeom>
          <a:noFill/>
        </p:spPr>
        <p:txBody>
          <a:bodyPr wrap="square" rtlCol="0">
            <a:spAutoFit/>
          </a:bodyPr>
          <a:lstStyle/>
          <a:p>
            <a:pPr algn="r"/>
            <a:r>
              <a:rPr lang="en-US" sz="2000" dirty="0"/>
              <a:t>eps</a:t>
            </a:r>
          </a:p>
        </p:txBody>
      </p:sp>
      <p:sp>
        <p:nvSpPr>
          <p:cNvPr id="12" name="TextBox 11">
            <a:extLst>
              <a:ext uri="{FF2B5EF4-FFF2-40B4-BE49-F238E27FC236}">
                <a16:creationId xmlns:a16="http://schemas.microsoft.com/office/drawing/2014/main" id="{B5D5327B-15F8-C397-07DB-8952F4397D4C}"/>
              </a:ext>
            </a:extLst>
          </p:cNvPr>
          <p:cNvSpPr txBox="1"/>
          <p:nvPr/>
        </p:nvSpPr>
        <p:spPr>
          <a:xfrm>
            <a:off x="3018730" y="5689578"/>
            <a:ext cx="6154539" cy="400110"/>
          </a:xfrm>
          <a:prstGeom prst="rect">
            <a:avLst/>
          </a:prstGeom>
          <a:noFill/>
        </p:spPr>
        <p:txBody>
          <a:bodyPr wrap="square" rtlCol="0">
            <a:spAutoFit/>
          </a:bodyPr>
          <a:lstStyle/>
          <a:p>
            <a:pPr algn="ctr"/>
            <a:r>
              <a:rPr lang="en-US" sz="2000" dirty="0"/>
              <a:t>Distances to 129</a:t>
            </a:r>
            <a:r>
              <a:rPr lang="en-US" sz="2000" baseline="30000" dirty="0"/>
              <a:t>th</a:t>
            </a:r>
            <a:r>
              <a:rPr lang="en-US" sz="2000" dirty="0"/>
              <a:t> nearest neighbor in ascending order</a:t>
            </a:r>
          </a:p>
        </p:txBody>
      </p:sp>
    </p:spTree>
    <p:extLst>
      <p:ext uri="{BB962C8B-B14F-4D97-AF65-F5344CB8AC3E}">
        <p14:creationId xmlns:p14="http://schemas.microsoft.com/office/powerpoint/2010/main" val="6882045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112</a:t>
            </a:fld>
            <a:endParaRPr lang="en-US"/>
          </a:p>
        </p:txBody>
      </p:sp>
      <p:pic>
        <p:nvPicPr>
          <p:cNvPr id="4" name="Picture 3">
            <a:extLst>
              <a:ext uri="{FF2B5EF4-FFF2-40B4-BE49-F238E27FC236}">
                <a16:creationId xmlns:a16="http://schemas.microsoft.com/office/drawing/2014/main" id="{E031FA8F-9CB0-F2BE-1868-22ED35C921A2}"/>
              </a:ext>
            </a:extLst>
          </p:cNvPr>
          <p:cNvPicPr>
            <a:picLocks noChangeAspect="1"/>
          </p:cNvPicPr>
          <p:nvPr/>
        </p:nvPicPr>
        <p:blipFill>
          <a:blip r:embed="rId3"/>
          <a:stretch>
            <a:fillRect/>
          </a:stretch>
        </p:blipFill>
        <p:spPr>
          <a:xfrm>
            <a:off x="1428750" y="209550"/>
            <a:ext cx="9334500" cy="6438900"/>
          </a:xfrm>
          <a:prstGeom prst="rect">
            <a:avLst/>
          </a:prstGeom>
          <a:ln>
            <a:solidFill>
              <a:schemeClr val="tx1"/>
            </a:solidFill>
          </a:ln>
        </p:spPr>
      </p:pic>
      <p:sp>
        <p:nvSpPr>
          <p:cNvPr id="2" name="Footer Placeholder 1">
            <a:extLst>
              <a:ext uri="{FF2B5EF4-FFF2-40B4-BE49-F238E27FC236}">
                <a16:creationId xmlns:a16="http://schemas.microsoft.com/office/drawing/2014/main" id="{2FD0FBD4-0B59-82FA-D4EF-CF3110F729D8}"/>
              </a:ext>
            </a:extLst>
          </p:cNvPr>
          <p:cNvSpPr>
            <a:spLocks noGrp="1"/>
          </p:cNvSpPr>
          <p:nvPr>
            <p:ph type="ftr" sz="quarter" idx="11"/>
          </p:nvPr>
        </p:nvSpPr>
        <p:spPr/>
        <p:txBody>
          <a:bodyPr/>
          <a:lstStyle/>
          <a:p>
            <a:r>
              <a:rPr lang="en-US"/>
              <a:t>Langer - Cluster Analysis with Python</a:t>
            </a:r>
          </a:p>
        </p:txBody>
      </p:sp>
    </p:spTree>
    <p:extLst>
      <p:ext uri="{BB962C8B-B14F-4D97-AF65-F5344CB8AC3E}">
        <p14:creationId xmlns:p14="http://schemas.microsoft.com/office/powerpoint/2010/main" val="23465168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113</a:t>
            </a:fld>
            <a:endParaRPr lang="en-US"/>
          </a:p>
        </p:txBody>
      </p:sp>
      <p:sp>
        <p:nvSpPr>
          <p:cNvPr id="11" name="Footer Placeholder 4">
            <a:extLst>
              <a:ext uri="{FF2B5EF4-FFF2-40B4-BE49-F238E27FC236}">
                <a16:creationId xmlns:a16="http://schemas.microsoft.com/office/drawing/2014/main" id="{4ED93332-9C75-4084-020C-457DB9C236C2}"/>
              </a:ext>
            </a:extLst>
          </p:cNvPr>
          <p:cNvSpPr>
            <a:spLocks noGrp="1"/>
          </p:cNvSpPr>
          <p:nvPr>
            <p:ph type="ftr" sz="quarter" idx="11"/>
          </p:nvPr>
        </p:nvSpPr>
        <p:spPr>
          <a:xfrm>
            <a:off x="4038600" y="6496050"/>
            <a:ext cx="4114800" cy="365125"/>
          </a:xfrm>
        </p:spPr>
        <p:txBody>
          <a:bodyPr/>
          <a:lstStyle/>
          <a:p>
            <a:r>
              <a:rPr lang="en-US"/>
              <a:t>Langer - Cluster Analysis with Python</a:t>
            </a:r>
            <a:endParaRPr lang="en-US" dirty="0"/>
          </a:p>
        </p:txBody>
      </p:sp>
      <p:pic>
        <p:nvPicPr>
          <p:cNvPr id="3" name="Picture 2">
            <a:extLst>
              <a:ext uri="{FF2B5EF4-FFF2-40B4-BE49-F238E27FC236}">
                <a16:creationId xmlns:a16="http://schemas.microsoft.com/office/drawing/2014/main" id="{43764EA3-E8D1-8A33-CE55-70E1A57426AB}"/>
              </a:ext>
            </a:extLst>
          </p:cNvPr>
          <p:cNvPicPr>
            <a:picLocks noChangeAspect="1"/>
          </p:cNvPicPr>
          <p:nvPr/>
        </p:nvPicPr>
        <p:blipFill>
          <a:blip r:embed="rId3"/>
          <a:stretch>
            <a:fillRect/>
          </a:stretch>
        </p:blipFill>
        <p:spPr>
          <a:xfrm>
            <a:off x="248983" y="1061097"/>
            <a:ext cx="11694033" cy="4093655"/>
          </a:xfrm>
          <a:prstGeom prst="rect">
            <a:avLst/>
          </a:prstGeom>
          <a:ln>
            <a:solidFill>
              <a:schemeClr val="tx1"/>
            </a:solidFill>
          </a:ln>
        </p:spPr>
      </p:pic>
    </p:spTree>
    <p:extLst>
      <p:ext uri="{BB962C8B-B14F-4D97-AF65-F5344CB8AC3E}">
        <p14:creationId xmlns:p14="http://schemas.microsoft.com/office/powerpoint/2010/main" val="25262121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114</a:t>
            </a:fld>
            <a:endParaRPr lang="en-US"/>
          </a:p>
        </p:txBody>
      </p:sp>
      <p:sp>
        <p:nvSpPr>
          <p:cNvPr id="11" name="Footer Placeholder 4">
            <a:extLst>
              <a:ext uri="{FF2B5EF4-FFF2-40B4-BE49-F238E27FC236}">
                <a16:creationId xmlns:a16="http://schemas.microsoft.com/office/drawing/2014/main" id="{4ED93332-9C75-4084-020C-457DB9C236C2}"/>
              </a:ext>
            </a:extLst>
          </p:cNvPr>
          <p:cNvSpPr>
            <a:spLocks noGrp="1"/>
          </p:cNvSpPr>
          <p:nvPr>
            <p:ph type="ftr" sz="quarter" idx="11"/>
          </p:nvPr>
        </p:nvSpPr>
        <p:spPr>
          <a:xfrm>
            <a:off x="4038600" y="6496050"/>
            <a:ext cx="4114800" cy="365125"/>
          </a:xfrm>
        </p:spPr>
        <p:txBody>
          <a:bodyPr/>
          <a:lstStyle/>
          <a:p>
            <a:r>
              <a:rPr lang="en-US"/>
              <a:t>Langer - Cluster Analysis with Python</a:t>
            </a:r>
            <a:endParaRPr lang="en-US" dirty="0"/>
          </a:p>
        </p:txBody>
      </p:sp>
      <p:pic>
        <p:nvPicPr>
          <p:cNvPr id="3" name="Picture 2">
            <a:extLst>
              <a:ext uri="{FF2B5EF4-FFF2-40B4-BE49-F238E27FC236}">
                <a16:creationId xmlns:a16="http://schemas.microsoft.com/office/drawing/2014/main" id="{D0B954EC-7E68-D8DB-AD3B-B30FCF4959C4}"/>
              </a:ext>
            </a:extLst>
          </p:cNvPr>
          <p:cNvPicPr>
            <a:picLocks noChangeAspect="1"/>
          </p:cNvPicPr>
          <p:nvPr/>
        </p:nvPicPr>
        <p:blipFill>
          <a:blip r:embed="rId3"/>
          <a:stretch>
            <a:fillRect/>
          </a:stretch>
        </p:blipFill>
        <p:spPr>
          <a:xfrm>
            <a:off x="242030" y="271715"/>
            <a:ext cx="11707940" cy="5850065"/>
          </a:xfrm>
          <a:prstGeom prst="rect">
            <a:avLst/>
          </a:prstGeom>
          <a:ln>
            <a:solidFill>
              <a:schemeClr val="tx1"/>
            </a:solidFill>
          </a:ln>
        </p:spPr>
      </p:pic>
    </p:spTree>
    <p:extLst>
      <p:ext uri="{BB962C8B-B14F-4D97-AF65-F5344CB8AC3E}">
        <p14:creationId xmlns:p14="http://schemas.microsoft.com/office/powerpoint/2010/main" val="18118679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115</a:t>
            </a:fld>
            <a:endParaRPr lang="en-US"/>
          </a:p>
        </p:txBody>
      </p:sp>
      <p:sp>
        <p:nvSpPr>
          <p:cNvPr id="11" name="Footer Placeholder 4">
            <a:extLst>
              <a:ext uri="{FF2B5EF4-FFF2-40B4-BE49-F238E27FC236}">
                <a16:creationId xmlns:a16="http://schemas.microsoft.com/office/drawing/2014/main" id="{4ED93332-9C75-4084-020C-457DB9C236C2}"/>
              </a:ext>
            </a:extLst>
          </p:cNvPr>
          <p:cNvSpPr>
            <a:spLocks noGrp="1"/>
          </p:cNvSpPr>
          <p:nvPr>
            <p:ph type="ftr" sz="quarter" idx="11"/>
          </p:nvPr>
        </p:nvSpPr>
        <p:spPr>
          <a:xfrm>
            <a:off x="4038600" y="6496050"/>
            <a:ext cx="4114800" cy="365125"/>
          </a:xfrm>
        </p:spPr>
        <p:txBody>
          <a:bodyPr/>
          <a:lstStyle/>
          <a:p>
            <a:r>
              <a:rPr lang="en-US"/>
              <a:t>Langer - Cluster Analysis with Python</a:t>
            </a:r>
            <a:endParaRPr lang="en-US" dirty="0"/>
          </a:p>
        </p:txBody>
      </p:sp>
      <p:pic>
        <p:nvPicPr>
          <p:cNvPr id="3" name="Picture 2" descr="Chart, line chart&#10;&#10;Description automatically generated">
            <a:extLst>
              <a:ext uri="{FF2B5EF4-FFF2-40B4-BE49-F238E27FC236}">
                <a16:creationId xmlns:a16="http://schemas.microsoft.com/office/drawing/2014/main" id="{D8C49D3C-DB76-08C0-7863-4DD7D597C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730" y="1094877"/>
            <a:ext cx="6154539" cy="4668245"/>
          </a:xfrm>
          <a:prstGeom prst="rect">
            <a:avLst/>
          </a:prstGeom>
          <a:ln>
            <a:solidFill>
              <a:schemeClr val="tx1"/>
            </a:solidFill>
          </a:ln>
        </p:spPr>
      </p:pic>
      <p:sp>
        <p:nvSpPr>
          <p:cNvPr id="4" name="TextBox 3">
            <a:extLst>
              <a:ext uri="{FF2B5EF4-FFF2-40B4-BE49-F238E27FC236}">
                <a16:creationId xmlns:a16="http://schemas.microsoft.com/office/drawing/2014/main" id="{606AEA47-6977-8701-5981-531493DA2F55}"/>
              </a:ext>
            </a:extLst>
          </p:cNvPr>
          <p:cNvSpPr txBox="1"/>
          <p:nvPr/>
        </p:nvSpPr>
        <p:spPr>
          <a:xfrm>
            <a:off x="903953" y="1094877"/>
            <a:ext cx="1536289" cy="646331"/>
          </a:xfrm>
          <a:prstGeom prst="rect">
            <a:avLst/>
          </a:prstGeom>
          <a:noFill/>
        </p:spPr>
        <p:txBody>
          <a:bodyPr wrap="square" rtlCol="0">
            <a:spAutoFit/>
          </a:bodyPr>
          <a:lstStyle/>
          <a:p>
            <a:pPr algn="r"/>
            <a:r>
              <a:rPr lang="en-US" b="1" dirty="0">
                <a:solidFill>
                  <a:srgbClr val="00B050"/>
                </a:solidFill>
              </a:rPr>
              <a:t>Output from</a:t>
            </a:r>
          </a:p>
          <a:p>
            <a:pPr algn="r"/>
            <a:r>
              <a:rPr lang="en-US" b="1" dirty="0">
                <a:solidFill>
                  <a:srgbClr val="00B050"/>
                </a:solidFill>
              </a:rPr>
              <a:t>Step 7</a:t>
            </a:r>
          </a:p>
        </p:txBody>
      </p:sp>
      <p:cxnSp>
        <p:nvCxnSpPr>
          <p:cNvPr id="6" name="Straight Arrow Connector 5">
            <a:extLst>
              <a:ext uri="{FF2B5EF4-FFF2-40B4-BE49-F238E27FC236}">
                <a16:creationId xmlns:a16="http://schemas.microsoft.com/office/drawing/2014/main" id="{B5852066-726E-D7F8-4547-CDAF518BFEC9}"/>
              </a:ext>
            </a:extLst>
          </p:cNvPr>
          <p:cNvCxnSpPr>
            <a:cxnSpLocks/>
          </p:cNvCxnSpPr>
          <p:nvPr/>
        </p:nvCxnSpPr>
        <p:spPr>
          <a:xfrm>
            <a:off x="2520828" y="1418043"/>
            <a:ext cx="473007"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3B97781-95D2-6FEF-FB27-4DCA886C9713}"/>
              </a:ext>
            </a:extLst>
          </p:cNvPr>
          <p:cNvSpPr/>
          <p:nvPr/>
        </p:nvSpPr>
        <p:spPr>
          <a:xfrm>
            <a:off x="3848432" y="3784820"/>
            <a:ext cx="1089329" cy="68580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D11F93-C0FF-3641-5FAF-05A8761EA4BF}"/>
              </a:ext>
            </a:extLst>
          </p:cNvPr>
          <p:cNvSpPr txBox="1"/>
          <p:nvPr/>
        </p:nvSpPr>
        <p:spPr>
          <a:xfrm>
            <a:off x="528420" y="3696279"/>
            <a:ext cx="1536289" cy="646331"/>
          </a:xfrm>
          <a:prstGeom prst="rect">
            <a:avLst/>
          </a:prstGeom>
          <a:noFill/>
        </p:spPr>
        <p:txBody>
          <a:bodyPr wrap="square" rtlCol="0">
            <a:spAutoFit/>
          </a:bodyPr>
          <a:lstStyle/>
          <a:p>
            <a:pPr algn="r"/>
            <a:r>
              <a:rPr lang="en-US" b="1" dirty="0">
                <a:solidFill>
                  <a:srgbClr val="00B050"/>
                </a:solidFill>
              </a:rPr>
              <a:t>Area of eps inflection</a:t>
            </a:r>
          </a:p>
        </p:txBody>
      </p:sp>
      <p:cxnSp>
        <p:nvCxnSpPr>
          <p:cNvPr id="9" name="Straight Arrow Connector 8">
            <a:extLst>
              <a:ext uri="{FF2B5EF4-FFF2-40B4-BE49-F238E27FC236}">
                <a16:creationId xmlns:a16="http://schemas.microsoft.com/office/drawing/2014/main" id="{8CE87EDD-65AF-56B4-FA7A-A0FE4716CDDC}"/>
              </a:ext>
            </a:extLst>
          </p:cNvPr>
          <p:cNvCxnSpPr>
            <a:cxnSpLocks/>
          </p:cNvCxnSpPr>
          <p:nvPr/>
        </p:nvCxnSpPr>
        <p:spPr>
          <a:xfrm>
            <a:off x="2137344" y="4019445"/>
            <a:ext cx="1639526"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31BD74B-B46C-6E15-FFAF-94E1BB931547}"/>
              </a:ext>
            </a:extLst>
          </p:cNvPr>
          <p:cNvSpPr txBox="1"/>
          <p:nvPr/>
        </p:nvSpPr>
        <p:spPr>
          <a:xfrm>
            <a:off x="2362901" y="2893718"/>
            <a:ext cx="630934" cy="400110"/>
          </a:xfrm>
          <a:prstGeom prst="rect">
            <a:avLst/>
          </a:prstGeom>
          <a:noFill/>
        </p:spPr>
        <p:txBody>
          <a:bodyPr wrap="square" rtlCol="0">
            <a:spAutoFit/>
          </a:bodyPr>
          <a:lstStyle/>
          <a:p>
            <a:pPr algn="r"/>
            <a:r>
              <a:rPr lang="en-US" sz="2000" dirty="0"/>
              <a:t>eps</a:t>
            </a:r>
          </a:p>
        </p:txBody>
      </p:sp>
      <p:sp>
        <p:nvSpPr>
          <p:cNvPr id="12" name="TextBox 11">
            <a:extLst>
              <a:ext uri="{FF2B5EF4-FFF2-40B4-BE49-F238E27FC236}">
                <a16:creationId xmlns:a16="http://schemas.microsoft.com/office/drawing/2014/main" id="{70A19F61-39FC-1FF1-131D-4D0D4EF7CA67}"/>
              </a:ext>
            </a:extLst>
          </p:cNvPr>
          <p:cNvSpPr txBox="1"/>
          <p:nvPr/>
        </p:nvSpPr>
        <p:spPr>
          <a:xfrm>
            <a:off x="3018730" y="5763122"/>
            <a:ext cx="6154539" cy="400110"/>
          </a:xfrm>
          <a:prstGeom prst="rect">
            <a:avLst/>
          </a:prstGeom>
          <a:noFill/>
        </p:spPr>
        <p:txBody>
          <a:bodyPr wrap="square" rtlCol="0">
            <a:spAutoFit/>
          </a:bodyPr>
          <a:lstStyle/>
          <a:p>
            <a:pPr algn="ctr"/>
            <a:r>
              <a:rPr lang="en-US" sz="2000" dirty="0"/>
              <a:t>Distances to 65</a:t>
            </a:r>
            <a:r>
              <a:rPr lang="en-US" sz="2000" baseline="30000" dirty="0"/>
              <a:t>th</a:t>
            </a:r>
            <a:r>
              <a:rPr lang="en-US" sz="2000" dirty="0"/>
              <a:t> nearest neighbor in ascending order</a:t>
            </a:r>
          </a:p>
        </p:txBody>
      </p:sp>
    </p:spTree>
    <p:extLst>
      <p:ext uri="{BB962C8B-B14F-4D97-AF65-F5344CB8AC3E}">
        <p14:creationId xmlns:p14="http://schemas.microsoft.com/office/powerpoint/2010/main" val="33310585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116</a:t>
            </a:fld>
            <a:endParaRPr lang="en-US"/>
          </a:p>
        </p:txBody>
      </p:sp>
      <p:sp>
        <p:nvSpPr>
          <p:cNvPr id="11" name="Footer Placeholder 4">
            <a:extLst>
              <a:ext uri="{FF2B5EF4-FFF2-40B4-BE49-F238E27FC236}">
                <a16:creationId xmlns:a16="http://schemas.microsoft.com/office/drawing/2014/main" id="{4ED93332-9C75-4084-020C-457DB9C236C2}"/>
              </a:ext>
            </a:extLst>
          </p:cNvPr>
          <p:cNvSpPr>
            <a:spLocks noGrp="1"/>
          </p:cNvSpPr>
          <p:nvPr>
            <p:ph type="ftr" sz="quarter" idx="11"/>
          </p:nvPr>
        </p:nvSpPr>
        <p:spPr>
          <a:xfrm>
            <a:off x="4038600" y="6496050"/>
            <a:ext cx="4114800" cy="365125"/>
          </a:xfrm>
        </p:spPr>
        <p:txBody>
          <a:bodyPr/>
          <a:lstStyle/>
          <a:p>
            <a:r>
              <a:rPr lang="en-US"/>
              <a:t>Langer - Cluster Analysis with Python</a:t>
            </a:r>
            <a:endParaRPr lang="en-US" dirty="0"/>
          </a:p>
        </p:txBody>
      </p:sp>
      <p:pic>
        <p:nvPicPr>
          <p:cNvPr id="6" name="Picture 5">
            <a:extLst>
              <a:ext uri="{FF2B5EF4-FFF2-40B4-BE49-F238E27FC236}">
                <a16:creationId xmlns:a16="http://schemas.microsoft.com/office/drawing/2014/main" id="{F07901E1-B492-1799-E737-1DD34F7CD74D}"/>
              </a:ext>
            </a:extLst>
          </p:cNvPr>
          <p:cNvPicPr>
            <a:picLocks noChangeAspect="1"/>
          </p:cNvPicPr>
          <p:nvPr/>
        </p:nvPicPr>
        <p:blipFill>
          <a:blip r:embed="rId3"/>
          <a:stretch>
            <a:fillRect/>
          </a:stretch>
        </p:blipFill>
        <p:spPr>
          <a:xfrm>
            <a:off x="266700" y="422094"/>
            <a:ext cx="11658600" cy="5547360"/>
          </a:xfrm>
          <a:prstGeom prst="rect">
            <a:avLst/>
          </a:prstGeom>
          <a:ln>
            <a:solidFill>
              <a:schemeClr val="tx1"/>
            </a:solidFill>
          </a:ln>
        </p:spPr>
      </p:pic>
    </p:spTree>
    <p:extLst>
      <p:ext uri="{BB962C8B-B14F-4D97-AF65-F5344CB8AC3E}">
        <p14:creationId xmlns:p14="http://schemas.microsoft.com/office/powerpoint/2010/main" val="198505661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FB5E6-823B-4F95-A6A6-C578670F2A01}"/>
              </a:ext>
            </a:extLst>
          </p:cNvPr>
          <p:cNvSpPr>
            <a:spLocks noGrp="1"/>
          </p:cNvSpPr>
          <p:nvPr>
            <p:ph type="title"/>
          </p:nvPr>
        </p:nvSpPr>
        <p:spPr/>
        <p:txBody>
          <a:bodyPr/>
          <a:lstStyle/>
          <a:p>
            <a:r>
              <a:rPr lang="en-US" dirty="0"/>
              <a:t>Dimensionality Reduction</a:t>
            </a:r>
          </a:p>
        </p:txBody>
      </p:sp>
      <p:sp>
        <p:nvSpPr>
          <p:cNvPr id="3" name="Text Placeholder 2">
            <a:extLst>
              <a:ext uri="{FF2B5EF4-FFF2-40B4-BE49-F238E27FC236}">
                <a16:creationId xmlns:a16="http://schemas.microsoft.com/office/drawing/2014/main" id="{7FFF21DB-B710-40D9-8EFE-99A8811BECBC}"/>
              </a:ext>
            </a:extLst>
          </p:cNvPr>
          <p:cNvSpPr>
            <a:spLocks noGrp="1"/>
          </p:cNvSpPr>
          <p:nvPr>
            <p:ph type="body" idx="1"/>
          </p:nvPr>
        </p:nvSpPr>
        <p:spPr/>
        <p:txBody>
          <a:bodyPr/>
          <a:lstStyle/>
          <a:p>
            <a:r>
              <a:rPr lang="en-US" dirty="0"/>
              <a:t>Section 8</a:t>
            </a:r>
          </a:p>
        </p:txBody>
      </p:sp>
      <p:sp>
        <p:nvSpPr>
          <p:cNvPr id="4" name="Footer Placeholder 3">
            <a:extLst>
              <a:ext uri="{FF2B5EF4-FFF2-40B4-BE49-F238E27FC236}">
                <a16:creationId xmlns:a16="http://schemas.microsoft.com/office/drawing/2014/main" id="{4FEE44B9-0B1D-8521-1BB8-952830D90AB9}"/>
              </a:ext>
            </a:extLst>
          </p:cNvPr>
          <p:cNvSpPr>
            <a:spLocks noGrp="1"/>
          </p:cNvSpPr>
          <p:nvPr>
            <p:ph type="ftr" sz="quarter" idx="11"/>
          </p:nvPr>
        </p:nvSpPr>
        <p:spPr/>
        <p:txBody>
          <a:bodyPr/>
          <a:lstStyle/>
          <a:p>
            <a:r>
              <a:rPr lang="en-US"/>
              <a:t>Langer - Cluster Analysis with Python</a:t>
            </a:r>
            <a:endParaRPr lang="en-US" dirty="0"/>
          </a:p>
        </p:txBody>
      </p:sp>
      <p:sp>
        <p:nvSpPr>
          <p:cNvPr id="7" name="Slide Number Placeholder 6">
            <a:extLst>
              <a:ext uri="{FF2B5EF4-FFF2-40B4-BE49-F238E27FC236}">
                <a16:creationId xmlns:a16="http://schemas.microsoft.com/office/drawing/2014/main" id="{4FD02D89-5AC9-A296-358B-0C5E2A7BBFA1}"/>
              </a:ext>
            </a:extLst>
          </p:cNvPr>
          <p:cNvSpPr>
            <a:spLocks noGrp="1"/>
          </p:cNvSpPr>
          <p:nvPr>
            <p:ph type="sldNum" sz="quarter" idx="12"/>
          </p:nvPr>
        </p:nvSpPr>
        <p:spPr/>
        <p:txBody>
          <a:bodyPr/>
          <a:lstStyle/>
          <a:p>
            <a:fld id="{9F6F4FD3-9CF4-4D5E-9BBF-D453CCF141CE}" type="slidenum">
              <a:rPr lang="en-US" smtClean="0"/>
              <a:t>117</a:t>
            </a:fld>
            <a:endParaRPr lang="en-US"/>
          </a:p>
        </p:txBody>
      </p:sp>
    </p:spTree>
    <p:extLst>
      <p:ext uri="{BB962C8B-B14F-4D97-AF65-F5344CB8AC3E}">
        <p14:creationId xmlns:p14="http://schemas.microsoft.com/office/powerpoint/2010/main" val="29877306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Introducing Dimensionality Reduction</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118</a:t>
            </a:fld>
            <a:endParaRPr lang="en-US"/>
          </a:p>
        </p:txBody>
      </p:sp>
      <p:sp>
        <p:nvSpPr>
          <p:cNvPr id="3" name="TextBox 2">
            <a:extLst>
              <a:ext uri="{FF2B5EF4-FFF2-40B4-BE49-F238E27FC236}">
                <a16:creationId xmlns:a16="http://schemas.microsoft.com/office/drawing/2014/main" id="{FB214E17-6D84-3CDC-8C7A-D57F1D2B02CC}"/>
              </a:ext>
            </a:extLst>
          </p:cNvPr>
          <p:cNvSpPr txBox="1"/>
          <p:nvPr/>
        </p:nvSpPr>
        <p:spPr>
          <a:xfrm>
            <a:off x="343289" y="1051517"/>
            <a:ext cx="10915758" cy="4401205"/>
          </a:xfrm>
          <a:prstGeom prst="rect">
            <a:avLst/>
          </a:prstGeom>
          <a:noFill/>
        </p:spPr>
        <p:txBody>
          <a:bodyPr wrap="square" rtlCol="0">
            <a:spAutoFit/>
          </a:bodyPr>
          <a:lstStyle/>
          <a:p>
            <a:r>
              <a:rPr lang="en-US" sz="2000" b="1" dirty="0"/>
              <a:t>Dimensionality reduction</a:t>
            </a:r>
            <a:r>
              <a:rPr lang="en-US" sz="2000" dirty="0"/>
              <a:t> is the process of transforming a dataset from its original collection of features (i.e., dimensions) to a new representation with less features while retaining as much of the dataset’s original information as possible.</a:t>
            </a:r>
          </a:p>
          <a:p>
            <a:endParaRPr lang="en-US" sz="2000" dirty="0"/>
          </a:p>
          <a:p>
            <a:r>
              <a:rPr lang="en-US" sz="2000" dirty="0"/>
              <a:t>Dimensionality reduction is common in cluster analysis as distance calculations (e.g., Euclidian distance) are less effective in higher dimensions.</a:t>
            </a:r>
          </a:p>
          <a:p>
            <a:endParaRPr lang="en-US" sz="2000" dirty="0"/>
          </a:p>
          <a:p>
            <a:r>
              <a:rPr lang="en-US" sz="2000" dirty="0"/>
              <a:t>There are many algorithms for performing dimensionality reduction, but we will cover one of the most commonly used in practice – </a:t>
            </a:r>
            <a:r>
              <a:rPr lang="en-US" sz="2000" b="1" dirty="0"/>
              <a:t>principal component analysis (PCA)</a:t>
            </a:r>
            <a:r>
              <a:rPr lang="en-US" sz="2000" dirty="0"/>
              <a:t>.</a:t>
            </a:r>
          </a:p>
          <a:p>
            <a:endParaRPr lang="en-US" sz="2000" dirty="0"/>
          </a:p>
          <a:p>
            <a:r>
              <a:rPr lang="en-US" sz="2000" dirty="0"/>
              <a:t>The mathematics of PCA requires knowledge of linear algebra, so we will only focus on the concepts of how PCA works.</a:t>
            </a:r>
          </a:p>
          <a:p>
            <a:endParaRPr lang="en-US" sz="2000" dirty="0"/>
          </a:p>
          <a:p>
            <a:r>
              <a:rPr lang="en-US" sz="2000" dirty="0"/>
              <a:t>We will use the iris dataset to build an understanding of how PCA works.</a:t>
            </a:r>
          </a:p>
        </p:txBody>
      </p:sp>
    </p:spTree>
    <p:extLst>
      <p:ext uri="{BB962C8B-B14F-4D97-AF65-F5344CB8AC3E}">
        <p14:creationId xmlns:p14="http://schemas.microsoft.com/office/powerpoint/2010/main" val="324318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Dimensionality Reduction</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119</a:t>
            </a:fld>
            <a:endParaRPr lang="en-US"/>
          </a:p>
        </p:txBody>
      </p:sp>
      <p:pic>
        <p:nvPicPr>
          <p:cNvPr id="7" name="Picture 6" descr="Chart, scatter chart&#10;&#10;Description automatically generated">
            <a:extLst>
              <a:ext uri="{FF2B5EF4-FFF2-40B4-BE49-F238E27FC236}">
                <a16:creationId xmlns:a16="http://schemas.microsoft.com/office/drawing/2014/main" id="{933E5DCF-33B4-AE7F-CA97-3A534993F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776" y="1232865"/>
            <a:ext cx="6375647" cy="4798707"/>
          </a:xfrm>
          <a:prstGeom prst="rect">
            <a:avLst/>
          </a:prstGeom>
          <a:ln>
            <a:solidFill>
              <a:schemeClr val="tx1"/>
            </a:solidFill>
          </a:ln>
        </p:spPr>
      </p:pic>
      <p:sp>
        <p:nvSpPr>
          <p:cNvPr id="8" name="TextBox 7">
            <a:extLst>
              <a:ext uri="{FF2B5EF4-FFF2-40B4-BE49-F238E27FC236}">
                <a16:creationId xmlns:a16="http://schemas.microsoft.com/office/drawing/2014/main" id="{898C25EF-0FB6-8114-A72F-90C551E81F7B}"/>
              </a:ext>
            </a:extLst>
          </p:cNvPr>
          <p:cNvSpPr txBox="1"/>
          <p:nvPr/>
        </p:nvSpPr>
        <p:spPr>
          <a:xfrm>
            <a:off x="386702" y="1232865"/>
            <a:ext cx="4485886" cy="5016758"/>
          </a:xfrm>
          <a:prstGeom prst="rect">
            <a:avLst/>
          </a:prstGeom>
          <a:noFill/>
        </p:spPr>
        <p:txBody>
          <a:bodyPr wrap="square" rtlCol="0">
            <a:spAutoFit/>
          </a:bodyPr>
          <a:lstStyle/>
          <a:p>
            <a:r>
              <a:rPr lang="en-US" sz="2000" dirty="0"/>
              <a:t>The </a:t>
            </a:r>
            <a:r>
              <a:rPr lang="en-US" sz="2000" i="1" dirty="0"/>
              <a:t>iris</a:t>
            </a:r>
            <a:r>
              <a:rPr lang="en-US" sz="2000" dirty="0"/>
              <a:t> dataset has four features.</a:t>
            </a:r>
          </a:p>
          <a:p>
            <a:endParaRPr lang="en-US" sz="2000" dirty="0"/>
          </a:p>
          <a:p>
            <a:r>
              <a:rPr lang="en-US" sz="2000" dirty="0"/>
              <a:t>Within the combination of these features, there are patterns in the data that naturally cluster the types of flowers.</a:t>
            </a:r>
          </a:p>
          <a:p>
            <a:endParaRPr lang="en-US" sz="2000" dirty="0"/>
          </a:p>
          <a:p>
            <a:r>
              <a:rPr lang="en-US" sz="2000" dirty="0"/>
              <a:t>The chart to the right shows that using just two of the four features provides much information regarding the clusters in the data.</a:t>
            </a:r>
          </a:p>
          <a:p>
            <a:endParaRPr lang="en-US" sz="2000" dirty="0"/>
          </a:p>
          <a:p>
            <a:r>
              <a:rPr lang="en-US" sz="2000" dirty="0"/>
              <a:t>If we could make a visualization like this using more features, it is possible we could get even better information regarding the clusters.</a:t>
            </a:r>
          </a:p>
        </p:txBody>
      </p:sp>
    </p:spTree>
    <p:extLst>
      <p:ext uri="{BB962C8B-B14F-4D97-AF65-F5344CB8AC3E}">
        <p14:creationId xmlns:p14="http://schemas.microsoft.com/office/powerpoint/2010/main" val="468554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The Hand-Written Digits Dataset</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12</a:t>
            </a:fld>
            <a:endParaRPr lang="en-US"/>
          </a:p>
        </p:txBody>
      </p:sp>
      <p:sp>
        <p:nvSpPr>
          <p:cNvPr id="3" name="TextBox 2">
            <a:extLst>
              <a:ext uri="{FF2B5EF4-FFF2-40B4-BE49-F238E27FC236}">
                <a16:creationId xmlns:a16="http://schemas.microsoft.com/office/drawing/2014/main" id="{BFC0759B-6DA8-BF50-A0CE-2859C9133190}"/>
              </a:ext>
            </a:extLst>
          </p:cNvPr>
          <p:cNvSpPr txBox="1"/>
          <p:nvPr/>
        </p:nvSpPr>
        <p:spPr>
          <a:xfrm>
            <a:off x="343289" y="1051517"/>
            <a:ext cx="10735019" cy="4401205"/>
          </a:xfrm>
          <a:prstGeom prst="rect">
            <a:avLst/>
          </a:prstGeom>
          <a:noFill/>
        </p:spPr>
        <p:txBody>
          <a:bodyPr wrap="square" rtlCol="0">
            <a:spAutoFit/>
          </a:bodyPr>
          <a:lstStyle/>
          <a:p>
            <a:r>
              <a:rPr lang="en-US" sz="2000" dirty="0"/>
              <a:t>The </a:t>
            </a:r>
            <a:r>
              <a:rPr lang="en-US" sz="2000" i="1" dirty="0"/>
              <a:t>hand-written digits</a:t>
            </a:r>
            <a:r>
              <a:rPr lang="en-US" sz="2000" dirty="0"/>
              <a:t> dataset will be used in the hands-on labs.</a:t>
            </a:r>
          </a:p>
          <a:p>
            <a:endParaRPr lang="en-US" sz="2000" dirty="0"/>
          </a:p>
          <a:p>
            <a:r>
              <a:rPr lang="en-US" sz="2000" dirty="0"/>
              <a:t>The dataset consists of 1797 observations, each representing a processed image of a hand-written digit.</a:t>
            </a:r>
          </a:p>
          <a:p>
            <a:endParaRPr lang="en-US" sz="2000" dirty="0"/>
          </a:p>
          <a:p>
            <a:r>
              <a:rPr lang="en-US" sz="2000" dirty="0"/>
              <a:t>The images were processed to be 8x8 pixels in grayscale. Here’s an example:</a:t>
            </a:r>
          </a:p>
          <a:p>
            <a:endParaRPr lang="en-US" sz="2000" dirty="0"/>
          </a:p>
          <a:p>
            <a:r>
              <a:rPr lang="en-US" sz="2000" dirty="0"/>
              <a:t>Each observation in the dataset has a total of 64 features.</a:t>
            </a:r>
          </a:p>
          <a:p>
            <a:endParaRPr lang="en-US" sz="2000" dirty="0"/>
          </a:p>
          <a:p>
            <a:r>
              <a:rPr lang="en-US" sz="2000" dirty="0"/>
              <a:t>Each feature has a value of 0 to 16, representing the intensity of color.</a:t>
            </a:r>
          </a:p>
          <a:p>
            <a:endParaRPr lang="en-US" sz="2000" dirty="0"/>
          </a:p>
          <a:p>
            <a:r>
              <a:rPr lang="en-US" sz="2000" dirty="0"/>
              <a:t>The data set has approximately 180 observations for each digit 0 to 9.</a:t>
            </a:r>
          </a:p>
          <a:p>
            <a:endParaRPr lang="en-US" sz="2000" dirty="0"/>
          </a:p>
          <a:p>
            <a:r>
              <a:rPr lang="en-US" sz="2000" dirty="0"/>
              <a:t>Class labels for each observation are provided. </a:t>
            </a:r>
          </a:p>
        </p:txBody>
      </p:sp>
      <p:pic>
        <p:nvPicPr>
          <p:cNvPr id="7" name="Picture 6">
            <a:extLst>
              <a:ext uri="{FF2B5EF4-FFF2-40B4-BE49-F238E27FC236}">
                <a16:creationId xmlns:a16="http://schemas.microsoft.com/office/drawing/2014/main" id="{33D11FD1-FE2B-04D1-3F7D-7E98070C8F7B}"/>
              </a:ext>
            </a:extLst>
          </p:cNvPr>
          <p:cNvPicPr>
            <a:picLocks noChangeAspect="1"/>
          </p:cNvPicPr>
          <p:nvPr/>
        </p:nvPicPr>
        <p:blipFill>
          <a:blip r:embed="rId3"/>
          <a:stretch>
            <a:fillRect/>
          </a:stretch>
        </p:blipFill>
        <p:spPr>
          <a:xfrm>
            <a:off x="8490159" y="2692626"/>
            <a:ext cx="3546679" cy="3538214"/>
          </a:xfrm>
          <a:prstGeom prst="rect">
            <a:avLst/>
          </a:prstGeom>
          <a:ln>
            <a:solidFill>
              <a:schemeClr val="tx1"/>
            </a:solidFill>
          </a:ln>
        </p:spPr>
      </p:pic>
    </p:spTree>
    <p:extLst>
      <p:ext uri="{BB962C8B-B14F-4D97-AF65-F5344CB8AC3E}">
        <p14:creationId xmlns:p14="http://schemas.microsoft.com/office/powerpoint/2010/main" val="108591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animEffect transition="in" filter="fade">
                                      <p:cBhvr>
                                        <p:cTn id="23" dur="500"/>
                                        <p:tgtEl>
                                          <p:spTgt spid="3">
                                            <p:txEl>
                                              <p:pRg st="10" end="1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12" end="12"/>
                                            </p:txEl>
                                          </p:spTgt>
                                        </p:tgtEl>
                                        <p:attrNameLst>
                                          <p:attrName>style.visibility</p:attrName>
                                        </p:attrNameLst>
                                      </p:cBhvr>
                                      <p:to>
                                        <p:strVal val="visible"/>
                                      </p:to>
                                    </p:set>
                                    <p:animEffect transition="in" filter="fade">
                                      <p:cBhvr>
                                        <p:cTn id="2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 scatter chart&#10;&#10;Description automatically generated">
            <a:extLst>
              <a:ext uri="{FF2B5EF4-FFF2-40B4-BE49-F238E27FC236}">
                <a16:creationId xmlns:a16="http://schemas.microsoft.com/office/drawing/2014/main" id="{6D998432-4FF7-F544-2273-981F3651E7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4408" y="0"/>
            <a:ext cx="8777592" cy="6584523"/>
          </a:xfrm>
          <a:prstGeom prst="rect">
            <a:avLst/>
          </a:prstGeom>
        </p:spPr>
      </p:pic>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Dimensionality Reduction</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120</a:t>
            </a:fld>
            <a:endParaRPr lang="en-US"/>
          </a:p>
        </p:txBody>
      </p:sp>
      <p:sp>
        <p:nvSpPr>
          <p:cNvPr id="8" name="TextBox 7">
            <a:extLst>
              <a:ext uri="{FF2B5EF4-FFF2-40B4-BE49-F238E27FC236}">
                <a16:creationId xmlns:a16="http://schemas.microsoft.com/office/drawing/2014/main" id="{898C25EF-0FB6-8114-A72F-90C551E81F7B}"/>
              </a:ext>
            </a:extLst>
          </p:cNvPr>
          <p:cNvSpPr txBox="1"/>
          <p:nvPr/>
        </p:nvSpPr>
        <p:spPr>
          <a:xfrm>
            <a:off x="393577" y="1232865"/>
            <a:ext cx="4587998" cy="4708981"/>
          </a:xfrm>
          <a:prstGeom prst="rect">
            <a:avLst/>
          </a:prstGeom>
          <a:noFill/>
        </p:spPr>
        <p:txBody>
          <a:bodyPr wrap="square" rtlCol="0">
            <a:spAutoFit/>
          </a:bodyPr>
          <a:lstStyle/>
          <a:p>
            <a:r>
              <a:rPr lang="en-US" sz="2000" dirty="0"/>
              <a:t>Here’s an example of using a three-dimensional visualization of </a:t>
            </a:r>
            <a:r>
              <a:rPr lang="en-US" sz="2000" i="1" dirty="0"/>
              <a:t>iris</a:t>
            </a:r>
            <a:r>
              <a:rPr lang="en-US" sz="2000" dirty="0"/>
              <a:t> dataset to get more information about the clusters.</a:t>
            </a:r>
          </a:p>
          <a:p>
            <a:endParaRPr lang="en-US" sz="2000" dirty="0"/>
          </a:p>
          <a:p>
            <a:r>
              <a:rPr lang="en-US" sz="2000" dirty="0"/>
              <a:t>Unfortunately, using visualizations like this stops at three features. There’s no way to visualize four or more dimensions.</a:t>
            </a:r>
          </a:p>
          <a:p>
            <a:endParaRPr lang="en-US" sz="2000" dirty="0"/>
          </a:p>
          <a:p>
            <a:r>
              <a:rPr lang="en-US" sz="2000" dirty="0"/>
              <a:t>Put another way, our ability to visually recognize patterns breaks down as the number of dimensions increases.</a:t>
            </a:r>
          </a:p>
          <a:p>
            <a:endParaRPr lang="en-US" sz="2000" dirty="0"/>
          </a:p>
          <a:p>
            <a:r>
              <a:rPr lang="en-US" sz="2000" dirty="0"/>
              <a:t>Clustering algorithms suffer the same fate. This is known as the </a:t>
            </a:r>
            <a:r>
              <a:rPr lang="en-US" sz="2000" b="1" dirty="0"/>
              <a:t>curse of dimensionality</a:t>
            </a:r>
            <a:r>
              <a:rPr lang="en-US" sz="2000" dirty="0"/>
              <a:t>.</a:t>
            </a:r>
          </a:p>
        </p:txBody>
      </p:sp>
    </p:spTree>
    <p:extLst>
      <p:ext uri="{BB962C8B-B14F-4D97-AF65-F5344CB8AC3E}">
        <p14:creationId xmlns:p14="http://schemas.microsoft.com/office/powerpoint/2010/main" val="36564954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Introducing PCA</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121</a:t>
            </a:fld>
            <a:endParaRPr lang="en-US"/>
          </a:p>
        </p:txBody>
      </p:sp>
      <p:sp>
        <p:nvSpPr>
          <p:cNvPr id="8" name="TextBox 7">
            <a:extLst>
              <a:ext uri="{FF2B5EF4-FFF2-40B4-BE49-F238E27FC236}">
                <a16:creationId xmlns:a16="http://schemas.microsoft.com/office/drawing/2014/main" id="{898C25EF-0FB6-8114-A72F-90C551E81F7B}"/>
              </a:ext>
            </a:extLst>
          </p:cNvPr>
          <p:cNvSpPr txBox="1"/>
          <p:nvPr/>
        </p:nvSpPr>
        <p:spPr>
          <a:xfrm>
            <a:off x="393576" y="1232865"/>
            <a:ext cx="11341224" cy="2862322"/>
          </a:xfrm>
          <a:prstGeom prst="rect">
            <a:avLst/>
          </a:prstGeom>
          <a:noFill/>
        </p:spPr>
        <p:txBody>
          <a:bodyPr wrap="square" rtlCol="0">
            <a:spAutoFit/>
          </a:bodyPr>
          <a:lstStyle/>
          <a:p>
            <a:r>
              <a:rPr lang="en-US" sz="2000" dirty="0"/>
              <a:t>PCA is a method of distilling the information that exists across many dimensions into a far smaller number of </a:t>
            </a:r>
            <a:r>
              <a:rPr lang="en-US" sz="2000" b="1" dirty="0"/>
              <a:t>principal components (PCs)</a:t>
            </a:r>
            <a:r>
              <a:rPr lang="en-US" sz="2000" dirty="0"/>
              <a:t>.</a:t>
            </a:r>
          </a:p>
          <a:p>
            <a:endParaRPr lang="en-US" sz="2000" dirty="0"/>
          </a:p>
          <a:p>
            <a:r>
              <a:rPr lang="en-US" sz="2000" dirty="0"/>
              <a:t>Principal components capture the variance inherent in the data along various dimensions, allowing for a much more compact representation of the information of the original dataset.</a:t>
            </a:r>
          </a:p>
          <a:p>
            <a:endParaRPr lang="en-US" sz="2000" dirty="0"/>
          </a:p>
          <a:p>
            <a:r>
              <a:rPr lang="en-US" sz="2000" dirty="0"/>
              <a:t>NOTE – PCA is most effective when there are strong linear relationships in your data.</a:t>
            </a:r>
          </a:p>
          <a:p>
            <a:endParaRPr lang="en-US" sz="2000" dirty="0"/>
          </a:p>
          <a:p>
            <a:r>
              <a:rPr lang="en-US" sz="2000" dirty="0"/>
              <a:t>This is all a bit abstract, so let’s head back to the </a:t>
            </a:r>
            <a:r>
              <a:rPr lang="en-US" sz="2000" i="1" dirty="0"/>
              <a:t>iris</a:t>
            </a:r>
            <a:r>
              <a:rPr lang="en-US" sz="2000" dirty="0"/>
              <a:t> data as an example.</a:t>
            </a:r>
          </a:p>
        </p:txBody>
      </p:sp>
    </p:spTree>
    <p:extLst>
      <p:ext uri="{BB962C8B-B14F-4D97-AF65-F5344CB8AC3E}">
        <p14:creationId xmlns:p14="http://schemas.microsoft.com/office/powerpoint/2010/main" val="1766961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Lines of Best Fit</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122</a:t>
            </a:fld>
            <a:endParaRPr lang="en-US"/>
          </a:p>
        </p:txBody>
      </p:sp>
      <p:sp>
        <p:nvSpPr>
          <p:cNvPr id="8" name="TextBox 7">
            <a:extLst>
              <a:ext uri="{FF2B5EF4-FFF2-40B4-BE49-F238E27FC236}">
                <a16:creationId xmlns:a16="http://schemas.microsoft.com/office/drawing/2014/main" id="{898C25EF-0FB6-8114-A72F-90C551E81F7B}"/>
              </a:ext>
            </a:extLst>
          </p:cNvPr>
          <p:cNvSpPr txBox="1"/>
          <p:nvPr/>
        </p:nvSpPr>
        <p:spPr>
          <a:xfrm>
            <a:off x="361728" y="1178521"/>
            <a:ext cx="4759449" cy="4708981"/>
          </a:xfrm>
          <a:prstGeom prst="rect">
            <a:avLst/>
          </a:prstGeom>
          <a:noFill/>
        </p:spPr>
        <p:txBody>
          <a:bodyPr wrap="square" rtlCol="0">
            <a:spAutoFit/>
          </a:bodyPr>
          <a:lstStyle/>
          <a:p>
            <a:r>
              <a:rPr lang="en-US" sz="2000" dirty="0"/>
              <a:t>A </a:t>
            </a:r>
            <a:r>
              <a:rPr lang="en-US" sz="2000" b="1" dirty="0">
                <a:solidFill>
                  <a:srgbClr val="06283B"/>
                </a:solidFill>
              </a:rPr>
              <a:t>line of best fit</a:t>
            </a:r>
            <a:r>
              <a:rPr lang="en-US" sz="2000" dirty="0"/>
              <a:t> has been added to the visualization to the right. </a:t>
            </a:r>
          </a:p>
          <a:p>
            <a:endParaRPr lang="en-US" sz="2000" dirty="0"/>
          </a:p>
          <a:p>
            <a:r>
              <a:rPr lang="en-US" sz="2000" dirty="0"/>
              <a:t>You might also be familiar with this idea as </a:t>
            </a:r>
            <a:r>
              <a:rPr lang="en-US" sz="2000" b="1" dirty="0"/>
              <a:t>trendlines</a:t>
            </a:r>
            <a:r>
              <a:rPr lang="en-US" sz="2000" dirty="0"/>
              <a:t> in spreadsheet and data visualization software.</a:t>
            </a:r>
          </a:p>
          <a:p>
            <a:endParaRPr lang="en-US" sz="2000" dirty="0"/>
          </a:p>
          <a:p>
            <a:r>
              <a:rPr lang="en-US" sz="2000" dirty="0"/>
              <a:t>A line of best fit approximates the linear relationship between two or more features.</a:t>
            </a:r>
          </a:p>
          <a:p>
            <a:endParaRPr lang="en-US" sz="2000" dirty="0"/>
          </a:p>
          <a:p>
            <a:r>
              <a:rPr lang="en-US" sz="2000" dirty="0"/>
              <a:t>This idea is key in understanding PCA.</a:t>
            </a:r>
          </a:p>
          <a:p>
            <a:endParaRPr lang="en-US" sz="2000" dirty="0"/>
          </a:p>
          <a:p>
            <a:r>
              <a:rPr lang="en-US" sz="2000" dirty="0"/>
              <a:t>While the example will use only two dimensions, PCA can be used with many dimensions.</a:t>
            </a:r>
          </a:p>
        </p:txBody>
      </p:sp>
      <p:pic>
        <p:nvPicPr>
          <p:cNvPr id="6" name="Picture 5" descr="Chart, scatter chart&#10;&#10;Description automatically generated">
            <a:extLst>
              <a:ext uri="{FF2B5EF4-FFF2-40B4-BE49-F238E27FC236}">
                <a16:creationId xmlns:a16="http://schemas.microsoft.com/office/drawing/2014/main" id="{D9136D2F-D36C-ADB1-19EB-BC204452F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0928" y="1178521"/>
            <a:ext cx="6439344" cy="4907395"/>
          </a:xfrm>
          <a:prstGeom prst="rect">
            <a:avLst/>
          </a:prstGeom>
          <a:ln>
            <a:solidFill>
              <a:schemeClr val="tx1"/>
            </a:solidFill>
          </a:ln>
        </p:spPr>
      </p:pic>
    </p:spTree>
    <p:extLst>
      <p:ext uri="{BB962C8B-B14F-4D97-AF65-F5344CB8AC3E}">
        <p14:creationId xmlns:p14="http://schemas.microsoft.com/office/powerpoint/2010/main" val="2385859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PCA’s First Steps</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123</a:t>
            </a:fld>
            <a:endParaRPr lang="en-US"/>
          </a:p>
        </p:txBody>
      </p:sp>
      <p:sp>
        <p:nvSpPr>
          <p:cNvPr id="8" name="TextBox 7">
            <a:extLst>
              <a:ext uri="{FF2B5EF4-FFF2-40B4-BE49-F238E27FC236}">
                <a16:creationId xmlns:a16="http://schemas.microsoft.com/office/drawing/2014/main" id="{898C25EF-0FB6-8114-A72F-90C551E81F7B}"/>
              </a:ext>
            </a:extLst>
          </p:cNvPr>
          <p:cNvSpPr txBox="1"/>
          <p:nvPr/>
        </p:nvSpPr>
        <p:spPr>
          <a:xfrm>
            <a:off x="398675" y="1292842"/>
            <a:ext cx="6421221" cy="3170099"/>
          </a:xfrm>
          <a:prstGeom prst="rect">
            <a:avLst/>
          </a:prstGeom>
          <a:noFill/>
        </p:spPr>
        <p:txBody>
          <a:bodyPr wrap="square" rtlCol="0">
            <a:spAutoFit/>
          </a:bodyPr>
          <a:lstStyle/>
          <a:p>
            <a:r>
              <a:rPr lang="en-US" sz="2000" dirty="0"/>
              <a:t>Assume the data to the right is a subset of the iris data from the previous slide.</a:t>
            </a:r>
          </a:p>
          <a:p>
            <a:endParaRPr lang="en-US" sz="2000" dirty="0"/>
          </a:p>
          <a:p>
            <a:r>
              <a:rPr lang="en-US" sz="2000" dirty="0"/>
              <a:t>PCA’s first step is to project the data around the origin.</a:t>
            </a:r>
          </a:p>
          <a:p>
            <a:endParaRPr lang="en-US" sz="2000" dirty="0"/>
          </a:p>
          <a:p>
            <a:r>
              <a:rPr lang="en-US" sz="2000" dirty="0"/>
              <a:t>To do this, PCA calculates the center (i.e., the mean) of the data.</a:t>
            </a:r>
          </a:p>
          <a:p>
            <a:endParaRPr lang="en-US" sz="2000" dirty="0"/>
          </a:p>
          <a:p>
            <a:r>
              <a:rPr lang="en-US" sz="2000" dirty="0"/>
              <a:t>The center then becomes the new origin and all the data points are moved to align with the new origin…</a:t>
            </a:r>
          </a:p>
        </p:txBody>
      </p:sp>
      <p:sp>
        <p:nvSpPr>
          <p:cNvPr id="9" name="Oval 8">
            <a:extLst>
              <a:ext uri="{FF2B5EF4-FFF2-40B4-BE49-F238E27FC236}">
                <a16:creationId xmlns:a16="http://schemas.microsoft.com/office/drawing/2014/main" id="{AF755BFC-8984-EDC9-255B-2568F478DF3E}"/>
              </a:ext>
            </a:extLst>
          </p:cNvPr>
          <p:cNvSpPr/>
          <p:nvPr/>
        </p:nvSpPr>
        <p:spPr>
          <a:xfrm>
            <a:off x="10721212" y="1848533"/>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E105219-1BEA-37FC-3C7D-46733C9EDB41}"/>
              </a:ext>
            </a:extLst>
          </p:cNvPr>
          <p:cNvSpPr/>
          <p:nvPr/>
        </p:nvSpPr>
        <p:spPr>
          <a:xfrm>
            <a:off x="10440419" y="2773191"/>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2E13C06-BB58-008A-F733-366723329069}"/>
              </a:ext>
            </a:extLst>
          </p:cNvPr>
          <p:cNvSpPr/>
          <p:nvPr/>
        </p:nvSpPr>
        <p:spPr>
          <a:xfrm>
            <a:off x="10875035" y="2116911"/>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720D188-0D7E-9612-DBF2-E9031ABAA91D}"/>
              </a:ext>
            </a:extLst>
          </p:cNvPr>
          <p:cNvSpPr/>
          <p:nvPr/>
        </p:nvSpPr>
        <p:spPr>
          <a:xfrm>
            <a:off x="10512831" y="1704432"/>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60D36AE-0880-7B2C-4841-5CC3D51B9F4F}"/>
              </a:ext>
            </a:extLst>
          </p:cNvPr>
          <p:cNvSpPr/>
          <p:nvPr/>
        </p:nvSpPr>
        <p:spPr>
          <a:xfrm>
            <a:off x="10875035" y="2532544"/>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02C4C5E-0E06-CD46-304A-5D73D32E3737}"/>
              </a:ext>
            </a:extLst>
          </p:cNvPr>
          <p:cNvSpPr/>
          <p:nvPr/>
        </p:nvSpPr>
        <p:spPr>
          <a:xfrm>
            <a:off x="10492670" y="2147791"/>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BC57498-6195-9027-0C0E-03C87BD12157}"/>
              </a:ext>
            </a:extLst>
          </p:cNvPr>
          <p:cNvSpPr/>
          <p:nvPr/>
        </p:nvSpPr>
        <p:spPr>
          <a:xfrm>
            <a:off x="10159191" y="2720494"/>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2267014-5120-D975-5141-C011A253B2C1}"/>
              </a:ext>
            </a:extLst>
          </p:cNvPr>
          <p:cNvSpPr/>
          <p:nvPr/>
        </p:nvSpPr>
        <p:spPr>
          <a:xfrm>
            <a:off x="10347524" y="2514708"/>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3F36A6A-416E-F2FE-ADB5-44E74FE6B6ED}"/>
              </a:ext>
            </a:extLst>
          </p:cNvPr>
          <p:cNvSpPr/>
          <p:nvPr/>
        </p:nvSpPr>
        <p:spPr>
          <a:xfrm>
            <a:off x="10821666" y="1560729"/>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DDF8CB1-D401-B8DE-78BC-A3A2D08096BD}"/>
              </a:ext>
            </a:extLst>
          </p:cNvPr>
          <p:cNvSpPr/>
          <p:nvPr/>
        </p:nvSpPr>
        <p:spPr>
          <a:xfrm>
            <a:off x="11019267" y="1799093"/>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95A8468-DC75-23AD-0B6B-98B0E1A8034E}"/>
              </a:ext>
            </a:extLst>
          </p:cNvPr>
          <p:cNvSpPr/>
          <p:nvPr/>
        </p:nvSpPr>
        <p:spPr>
          <a:xfrm>
            <a:off x="10361859" y="1927582"/>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F0C85B8-0302-9A1D-1545-25A344F2B8A2}"/>
              </a:ext>
            </a:extLst>
          </p:cNvPr>
          <p:cNvSpPr/>
          <p:nvPr/>
        </p:nvSpPr>
        <p:spPr>
          <a:xfrm>
            <a:off x="10133443" y="1970986"/>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9153219-3539-3059-ABC8-CD7793717273}"/>
              </a:ext>
            </a:extLst>
          </p:cNvPr>
          <p:cNvSpPr/>
          <p:nvPr/>
        </p:nvSpPr>
        <p:spPr>
          <a:xfrm>
            <a:off x="10216441" y="2298861"/>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15E85AA-03A5-95D0-D777-075E3787BBC5}"/>
              </a:ext>
            </a:extLst>
          </p:cNvPr>
          <p:cNvSpPr/>
          <p:nvPr/>
        </p:nvSpPr>
        <p:spPr>
          <a:xfrm>
            <a:off x="10618967" y="2430754"/>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64593D7-7C74-C155-46E1-C9DDA4FD55A8}"/>
              </a:ext>
            </a:extLst>
          </p:cNvPr>
          <p:cNvSpPr/>
          <p:nvPr/>
        </p:nvSpPr>
        <p:spPr>
          <a:xfrm>
            <a:off x="10702754" y="2760624"/>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D9D7E68-BA74-55AE-A1F0-E6E28609624D}"/>
              </a:ext>
            </a:extLst>
          </p:cNvPr>
          <p:cNvSpPr/>
          <p:nvPr/>
        </p:nvSpPr>
        <p:spPr>
          <a:xfrm>
            <a:off x="8851901" y="4103002"/>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2258164-5F97-1834-6002-D2A283115056}"/>
              </a:ext>
            </a:extLst>
          </p:cNvPr>
          <p:cNvSpPr/>
          <p:nvPr/>
        </p:nvSpPr>
        <p:spPr>
          <a:xfrm>
            <a:off x="8443852" y="3869515"/>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9402415-632B-C3F4-37BB-60421958A5C8}"/>
              </a:ext>
            </a:extLst>
          </p:cNvPr>
          <p:cNvSpPr/>
          <p:nvPr/>
        </p:nvSpPr>
        <p:spPr>
          <a:xfrm>
            <a:off x="8330854" y="3576099"/>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185163B-CFAF-1079-C3D8-81D35A8E84BE}"/>
              </a:ext>
            </a:extLst>
          </p:cNvPr>
          <p:cNvSpPr/>
          <p:nvPr/>
        </p:nvSpPr>
        <p:spPr>
          <a:xfrm>
            <a:off x="8244311" y="4041776"/>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72BC98B-F0D2-957D-B955-7B349A3819EF}"/>
              </a:ext>
            </a:extLst>
          </p:cNvPr>
          <p:cNvSpPr/>
          <p:nvPr/>
        </p:nvSpPr>
        <p:spPr>
          <a:xfrm>
            <a:off x="8714632" y="3919324"/>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EF309B7-C1C7-C50F-7B91-AC70A88DE100}"/>
              </a:ext>
            </a:extLst>
          </p:cNvPr>
          <p:cNvSpPr/>
          <p:nvPr/>
        </p:nvSpPr>
        <p:spPr>
          <a:xfrm>
            <a:off x="8669877" y="3618035"/>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769E3C0-A917-3F9C-0E80-C2C1703C2107}"/>
              </a:ext>
            </a:extLst>
          </p:cNvPr>
          <p:cNvSpPr/>
          <p:nvPr/>
        </p:nvSpPr>
        <p:spPr>
          <a:xfrm>
            <a:off x="8523551" y="4164229"/>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D50EDAA-43E2-2CB2-11FC-649B00BA2D66}"/>
              </a:ext>
            </a:extLst>
          </p:cNvPr>
          <p:cNvSpPr/>
          <p:nvPr/>
        </p:nvSpPr>
        <p:spPr>
          <a:xfrm>
            <a:off x="8983341" y="3717020"/>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880C2B1C-9FED-47AB-AEEC-C047B68D892B}"/>
              </a:ext>
            </a:extLst>
          </p:cNvPr>
          <p:cNvCxnSpPr>
            <a:cxnSpLocks/>
          </p:cNvCxnSpPr>
          <p:nvPr/>
        </p:nvCxnSpPr>
        <p:spPr>
          <a:xfrm flipV="1">
            <a:off x="7996984" y="1227600"/>
            <a:ext cx="0" cy="34919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A2F9AA1-6E2A-DB06-5AB8-FD9D91D4A5FB}"/>
              </a:ext>
            </a:extLst>
          </p:cNvPr>
          <p:cNvCxnSpPr>
            <a:cxnSpLocks/>
          </p:cNvCxnSpPr>
          <p:nvPr/>
        </p:nvCxnSpPr>
        <p:spPr>
          <a:xfrm>
            <a:off x="7764242" y="4402896"/>
            <a:ext cx="39351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21B56170-BFCF-C131-AF64-2BF79374131E}"/>
              </a:ext>
            </a:extLst>
          </p:cNvPr>
          <p:cNvSpPr/>
          <p:nvPr/>
        </p:nvSpPr>
        <p:spPr>
          <a:xfrm>
            <a:off x="9648152" y="2913902"/>
            <a:ext cx="371256" cy="37554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28143E33-CB88-5FEF-44D8-B402D2B1AFBB}"/>
              </a:ext>
            </a:extLst>
          </p:cNvPr>
          <p:cNvSpPr txBox="1"/>
          <p:nvPr/>
        </p:nvSpPr>
        <p:spPr>
          <a:xfrm>
            <a:off x="9353724" y="3792777"/>
            <a:ext cx="1245082" cy="646331"/>
          </a:xfrm>
          <a:prstGeom prst="rect">
            <a:avLst/>
          </a:prstGeom>
          <a:noFill/>
        </p:spPr>
        <p:txBody>
          <a:bodyPr wrap="square" rtlCol="0">
            <a:spAutoFit/>
          </a:bodyPr>
          <a:lstStyle/>
          <a:p>
            <a:r>
              <a:rPr lang="en-US" b="1" dirty="0"/>
              <a:t>Center of the data</a:t>
            </a:r>
          </a:p>
        </p:txBody>
      </p:sp>
      <p:cxnSp>
        <p:nvCxnSpPr>
          <p:cNvPr id="52" name="Straight Arrow Connector 51">
            <a:extLst>
              <a:ext uri="{FF2B5EF4-FFF2-40B4-BE49-F238E27FC236}">
                <a16:creationId xmlns:a16="http://schemas.microsoft.com/office/drawing/2014/main" id="{4101E8FB-CE29-1736-4469-ABB0FC8ECF6F}"/>
              </a:ext>
            </a:extLst>
          </p:cNvPr>
          <p:cNvCxnSpPr>
            <a:cxnSpLocks/>
          </p:cNvCxnSpPr>
          <p:nvPr/>
        </p:nvCxnSpPr>
        <p:spPr>
          <a:xfrm flipV="1">
            <a:off x="9838715" y="3338415"/>
            <a:ext cx="0" cy="37633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88661FE-71E8-6256-CBD1-617A9B9ED131}"/>
              </a:ext>
            </a:extLst>
          </p:cNvPr>
          <p:cNvSpPr txBox="1"/>
          <p:nvPr/>
        </p:nvSpPr>
        <p:spPr>
          <a:xfrm>
            <a:off x="7410030" y="876881"/>
            <a:ext cx="1304602" cy="369332"/>
          </a:xfrm>
          <a:prstGeom prst="rect">
            <a:avLst/>
          </a:prstGeom>
          <a:noFill/>
        </p:spPr>
        <p:txBody>
          <a:bodyPr wrap="square" rtlCol="0">
            <a:spAutoFit/>
          </a:bodyPr>
          <a:lstStyle/>
          <a:p>
            <a:r>
              <a:rPr lang="en-US" b="1" dirty="0"/>
              <a:t>petal width</a:t>
            </a:r>
          </a:p>
        </p:txBody>
      </p:sp>
      <p:sp>
        <p:nvSpPr>
          <p:cNvPr id="56" name="TextBox 55">
            <a:extLst>
              <a:ext uri="{FF2B5EF4-FFF2-40B4-BE49-F238E27FC236}">
                <a16:creationId xmlns:a16="http://schemas.microsoft.com/office/drawing/2014/main" id="{E8E6E6BE-4E51-57AD-CEA2-1D80304C3941}"/>
              </a:ext>
            </a:extLst>
          </p:cNvPr>
          <p:cNvSpPr txBox="1"/>
          <p:nvPr/>
        </p:nvSpPr>
        <p:spPr>
          <a:xfrm>
            <a:off x="10618967" y="4439108"/>
            <a:ext cx="1388389" cy="369332"/>
          </a:xfrm>
          <a:prstGeom prst="rect">
            <a:avLst/>
          </a:prstGeom>
          <a:noFill/>
        </p:spPr>
        <p:txBody>
          <a:bodyPr wrap="square" rtlCol="0">
            <a:spAutoFit/>
          </a:bodyPr>
          <a:lstStyle/>
          <a:p>
            <a:r>
              <a:rPr lang="en-US" b="1" dirty="0"/>
              <a:t>petal length</a:t>
            </a:r>
          </a:p>
        </p:txBody>
      </p:sp>
    </p:spTree>
    <p:extLst>
      <p:ext uri="{BB962C8B-B14F-4D97-AF65-F5344CB8AC3E}">
        <p14:creationId xmlns:p14="http://schemas.microsoft.com/office/powerpoint/2010/main" val="206199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4" end="4"/>
                                            </p:txEl>
                                          </p:spTgt>
                                        </p:tgtEl>
                                        <p:attrNameLst>
                                          <p:attrName>style.visibility</p:attrName>
                                        </p:attrNameLst>
                                      </p:cBhvr>
                                      <p:to>
                                        <p:strVal val="visible"/>
                                      </p:to>
                                    </p:set>
                                    <p:animEffect transition="in" filter="fade">
                                      <p:cBhvr>
                                        <p:cTn id="12" dur="500"/>
                                        <p:tgtEl>
                                          <p:spTgt spid="8">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6" end="6"/>
                                            </p:txEl>
                                          </p:spTgt>
                                        </p:tgtEl>
                                        <p:attrNameLst>
                                          <p:attrName>style.visibility</p:attrName>
                                        </p:attrNameLst>
                                      </p:cBhvr>
                                      <p:to>
                                        <p:strVal val="visible"/>
                                      </p:to>
                                    </p:set>
                                    <p:animEffect transition="in" filter="fade">
                                      <p:cBhvr>
                                        <p:cTn id="26"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Finding Principal Component 1</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124</a:t>
            </a:fld>
            <a:endParaRPr lang="en-US"/>
          </a:p>
        </p:txBody>
      </p:sp>
      <p:sp>
        <p:nvSpPr>
          <p:cNvPr id="8" name="TextBox 7">
            <a:extLst>
              <a:ext uri="{FF2B5EF4-FFF2-40B4-BE49-F238E27FC236}">
                <a16:creationId xmlns:a16="http://schemas.microsoft.com/office/drawing/2014/main" id="{898C25EF-0FB6-8114-A72F-90C551E81F7B}"/>
              </a:ext>
            </a:extLst>
          </p:cNvPr>
          <p:cNvSpPr txBox="1"/>
          <p:nvPr/>
        </p:nvSpPr>
        <p:spPr>
          <a:xfrm>
            <a:off x="400086" y="1209675"/>
            <a:ext cx="6421221" cy="4093428"/>
          </a:xfrm>
          <a:prstGeom prst="rect">
            <a:avLst/>
          </a:prstGeom>
          <a:noFill/>
        </p:spPr>
        <p:txBody>
          <a:bodyPr wrap="square" rtlCol="0">
            <a:spAutoFit/>
          </a:bodyPr>
          <a:lstStyle/>
          <a:p>
            <a:r>
              <a:rPr lang="en-US" sz="2000" dirty="0"/>
              <a:t>Notice how the data points have the spatial relationships as before, they’ve just been moved to a new origin.</a:t>
            </a:r>
          </a:p>
          <a:p>
            <a:endParaRPr lang="en-US" sz="2000" dirty="0"/>
          </a:p>
          <a:p>
            <a:r>
              <a:rPr lang="en-US" sz="2000" dirty="0"/>
              <a:t>PCA uses the projected data to build the principal components.</a:t>
            </a:r>
          </a:p>
          <a:p>
            <a:endParaRPr lang="en-US" sz="2000" dirty="0"/>
          </a:p>
          <a:p>
            <a:r>
              <a:rPr lang="en-US" sz="2000" dirty="0"/>
              <a:t>The next step is to find the line of best fit that passes through the origin of the projected data.</a:t>
            </a:r>
          </a:p>
          <a:p>
            <a:endParaRPr lang="en-US" sz="2000" dirty="0"/>
          </a:p>
          <a:p>
            <a:r>
              <a:rPr lang="en-US" sz="2000" dirty="0"/>
              <a:t>This line is </a:t>
            </a:r>
            <a:r>
              <a:rPr lang="en-US" sz="2000" b="1" dirty="0"/>
              <a:t>principal component 1 (PC1)</a:t>
            </a:r>
            <a:r>
              <a:rPr lang="en-US" sz="2000" dirty="0"/>
              <a:t>.</a:t>
            </a:r>
          </a:p>
          <a:p>
            <a:endParaRPr lang="en-US" sz="2000" dirty="0"/>
          </a:p>
          <a:p>
            <a:r>
              <a:rPr lang="en-US" sz="2000" dirty="0"/>
              <a:t>PCA uses the slope PC1 to understand the relative importance of the dimensions.</a:t>
            </a:r>
          </a:p>
        </p:txBody>
      </p:sp>
      <p:sp>
        <p:nvSpPr>
          <p:cNvPr id="9" name="Oval 8">
            <a:extLst>
              <a:ext uri="{FF2B5EF4-FFF2-40B4-BE49-F238E27FC236}">
                <a16:creationId xmlns:a16="http://schemas.microsoft.com/office/drawing/2014/main" id="{AF755BFC-8984-EDC9-255B-2568F478DF3E}"/>
              </a:ext>
            </a:extLst>
          </p:cNvPr>
          <p:cNvSpPr/>
          <p:nvPr/>
        </p:nvSpPr>
        <p:spPr>
          <a:xfrm>
            <a:off x="10721212" y="1848533"/>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E105219-1BEA-37FC-3C7D-46733C9EDB41}"/>
              </a:ext>
            </a:extLst>
          </p:cNvPr>
          <p:cNvSpPr/>
          <p:nvPr/>
        </p:nvSpPr>
        <p:spPr>
          <a:xfrm>
            <a:off x="10440419" y="2773191"/>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2E13C06-BB58-008A-F733-366723329069}"/>
              </a:ext>
            </a:extLst>
          </p:cNvPr>
          <p:cNvSpPr/>
          <p:nvPr/>
        </p:nvSpPr>
        <p:spPr>
          <a:xfrm>
            <a:off x="10875035" y="2116911"/>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720D188-0D7E-9612-DBF2-E9031ABAA91D}"/>
              </a:ext>
            </a:extLst>
          </p:cNvPr>
          <p:cNvSpPr/>
          <p:nvPr/>
        </p:nvSpPr>
        <p:spPr>
          <a:xfrm>
            <a:off x="10512831" y="1704432"/>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60D36AE-0880-7B2C-4841-5CC3D51B9F4F}"/>
              </a:ext>
            </a:extLst>
          </p:cNvPr>
          <p:cNvSpPr/>
          <p:nvPr/>
        </p:nvSpPr>
        <p:spPr>
          <a:xfrm>
            <a:off x="10875035" y="2532544"/>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02C4C5E-0E06-CD46-304A-5D73D32E3737}"/>
              </a:ext>
            </a:extLst>
          </p:cNvPr>
          <p:cNvSpPr/>
          <p:nvPr/>
        </p:nvSpPr>
        <p:spPr>
          <a:xfrm>
            <a:off x="10492670" y="2147791"/>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BC57498-6195-9027-0C0E-03C87BD12157}"/>
              </a:ext>
            </a:extLst>
          </p:cNvPr>
          <p:cNvSpPr/>
          <p:nvPr/>
        </p:nvSpPr>
        <p:spPr>
          <a:xfrm>
            <a:off x="10159191" y="2720494"/>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2267014-5120-D975-5141-C011A253B2C1}"/>
              </a:ext>
            </a:extLst>
          </p:cNvPr>
          <p:cNvSpPr/>
          <p:nvPr/>
        </p:nvSpPr>
        <p:spPr>
          <a:xfrm>
            <a:off x="10347524" y="2514708"/>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3F36A6A-416E-F2FE-ADB5-44E74FE6B6ED}"/>
              </a:ext>
            </a:extLst>
          </p:cNvPr>
          <p:cNvSpPr/>
          <p:nvPr/>
        </p:nvSpPr>
        <p:spPr>
          <a:xfrm>
            <a:off x="10821666" y="1560729"/>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DDF8CB1-D401-B8DE-78BC-A3A2D08096BD}"/>
              </a:ext>
            </a:extLst>
          </p:cNvPr>
          <p:cNvSpPr/>
          <p:nvPr/>
        </p:nvSpPr>
        <p:spPr>
          <a:xfrm>
            <a:off x="11019267" y="1799093"/>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95A8468-DC75-23AD-0B6B-98B0E1A8034E}"/>
              </a:ext>
            </a:extLst>
          </p:cNvPr>
          <p:cNvSpPr/>
          <p:nvPr/>
        </p:nvSpPr>
        <p:spPr>
          <a:xfrm>
            <a:off x="10361859" y="1927582"/>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F0C85B8-0302-9A1D-1545-25A344F2B8A2}"/>
              </a:ext>
            </a:extLst>
          </p:cNvPr>
          <p:cNvSpPr/>
          <p:nvPr/>
        </p:nvSpPr>
        <p:spPr>
          <a:xfrm>
            <a:off x="10133443" y="1970986"/>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9153219-3539-3059-ABC8-CD7793717273}"/>
              </a:ext>
            </a:extLst>
          </p:cNvPr>
          <p:cNvSpPr/>
          <p:nvPr/>
        </p:nvSpPr>
        <p:spPr>
          <a:xfrm>
            <a:off x="10216441" y="2298861"/>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15E85AA-03A5-95D0-D777-075E3787BBC5}"/>
              </a:ext>
            </a:extLst>
          </p:cNvPr>
          <p:cNvSpPr/>
          <p:nvPr/>
        </p:nvSpPr>
        <p:spPr>
          <a:xfrm>
            <a:off x="10618967" y="2430754"/>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64593D7-7C74-C155-46E1-C9DDA4FD55A8}"/>
              </a:ext>
            </a:extLst>
          </p:cNvPr>
          <p:cNvSpPr/>
          <p:nvPr/>
        </p:nvSpPr>
        <p:spPr>
          <a:xfrm>
            <a:off x="10702754" y="2760624"/>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D9D7E68-BA74-55AE-A1F0-E6E28609624D}"/>
              </a:ext>
            </a:extLst>
          </p:cNvPr>
          <p:cNvSpPr/>
          <p:nvPr/>
        </p:nvSpPr>
        <p:spPr>
          <a:xfrm>
            <a:off x="8851901" y="4103002"/>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2258164-5F97-1834-6002-D2A283115056}"/>
              </a:ext>
            </a:extLst>
          </p:cNvPr>
          <p:cNvSpPr/>
          <p:nvPr/>
        </p:nvSpPr>
        <p:spPr>
          <a:xfrm>
            <a:off x="8443852" y="3869515"/>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9402415-632B-C3F4-37BB-60421958A5C8}"/>
              </a:ext>
            </a:extLst>
          </p:cNvPr>
          <p:cNvSpPr/>
          <p:nvPr/>
        </p:nvSpPr>
        <p:spPr>
          <a:xfrm>
            <a:off x="8330854" y="3576099"/>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185163B-CFAF-1079-C3D8-81D35A8E84BE}"/>
              </a:ext>
            </a:extLst>
          </p:cNvPr>
          <p:cNvSpPr/>
          <p:nvPr/>
        </p:nvSpPr>
        <p:spPr>
          <a:xfrm>
            <a:off x="8244311" y="4041776"/>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72BC98B-F0D2-957D-B955-7B349A3819EF}"/>
              </a:ext>
            </a:extLst>
          </p:cNvPr>
          <p:cNvSpPr/>
          <p:nvPr/>
        </p:nvSpPr>
        <p:spPr>
          <a:xfrm>
            <a:off x="8714632" y="3919324"/>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EF309B7-C1C7-C50F-7B91-AC70A88DE100}"/>
              </a:ext>
            </a:extLst>
          </p:cNvPr>
          <p:cNvSpPr/>
          <p:nvPr/>
        </p:nvSpPr>
        <p:spPr>
          <a:xfrm>
            <a:off x="8669877" y="3618035"/>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769E3C0-A917-3F9C-0E80-C2C1703C2107}"/>
              </a:ext>
            </a:extLst>
          </p:cNvPr>
          <p:cNvSpPr/>
          <p:nvPr/>
        </p:nvSpPr>
        <p:spPr>
          <a:xfrm>
            <a:off x="8523551" y="4164229"/>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D50EDAA-43E2-2CB2-11FC-649B00BA2D66}"/>
              </a:ext>
            </a:extLst>
          </p:cNvPr>
          <p:cNvSpPr/>
          <p:nvPr/>
        </p:nvSpPr>
        <p:spPr>
          <a:xfrm>
            <a:off x="8983341" y="3717020"/>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880C2B1C-9FED-47AB-AEEC-C047B68D892B}"/>
              </a:ext>
            </a:extLst>
          </p:cNvPr>
          <p:cNvCxnSpPr>
            <a:cxnSpLocks/>
          </p:cNvCxnSpPr>
          <p:nvPr/>
        </p:nvCxnSpPr>
        <p:spPr>
          <a:xfrm flipV="1">
            <a:off x="9832786" y="1209675"/>
            <a:ext cx="0" cy="333375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A2F9AA1-6E2A-DB06-5AB8-FD9D91D4A5FB}"/>
              </a:ext>
            </a:extLst>
          </p:cNvPr>
          <p:cNvCxnSpPr>
            <a:cxnSpLocks/>
          </p:cNvCxnSpPr>
          <p:nvPr/>
        </p:nvCxnSpPr>
        <p:spPr>
          <a:xfrm>
            <a:off x="7592033" y="3097971"/>
            <a:ext cx="4323742"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2A5366D-C73F-5DE3-2666-694B197B5184}"/>
              </a:ext>
            </a:extLst>
          </p:cNvPr>
          <p:cNvCxnSpPr>
            <a:cxnSpLocks/>
          </p:cNvCxnSpPr>
          <p:nvPr/>
        </p:nvCxnSpPr>
        <p:spPr>
          <a:xfrm flipV="1">
            <a:off x="8523551" y="1799093"/>
            <a:ext cx="2725474" cy="2487589"/>
          </a:xfrm>
          <a:prstGeom prst="straightConnector1">
            <a:avLst/>
          </a:prstGeom>
          <a:ln w="381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0AAA002-7908-FCF9-C23B-3C016DCBE81C}"/>
              </a:ext>
            </a:extLst>
          </p:cNvPr>
          <p:cNvSpPr txBox="1"/>
          <p:nvPr/>
        </p:nvSpPr>
        <p:spPr>
          <a:xfrm>
            <a:off x="400086" y="5398417"/>
            <a:ext cx="9816355" cy="1015663"/>
          </a:xfrm>
          <a:prstGeom prst="rect">
            <a:avLst/>
          </a:prstGeom>
          <a:noFill/>
        </p:spPr>
        <p:txBody>
          <a:bodyPr wrap="square" rtlCol="0">
            <a:spAutoFit/>
          </a:bodyPr>
          <a:lstStyle/>
          <a:p>
            <a:r>
              <a:rPr lang="en-US" sz="2000" dirty="0"/>
              <a:t>Assume the slope of the line of best fit is 0.25. </a:t>
            </a:r>
          </a:p>
          <a:p>
            <a:endParaRPr lang="en-US" sz="2000" dirty="0"/>
          </a:p>
          <a:p>
            <a:r>
              <a:rPr lang="en-US" sz="2000" dirty="0"/>
              <a:t>This means that for every 4-unit increase in petal length, petal width increases by 1 unit.  </a:t>
            </a:r>
          </a:p>
        </p:txBody>
      </p:sp>
      <p:sp>
        <p:nvSpPr>
          <p:cNvPr id="65" name="TextBox 64">
            <a:extLst>
              <a:ext uri="{FF2B5EF4-FFF2-40B4-BE49-F238E27FC236}">
                <a16:creationId xmlns:a16="http://schemas.microsoft.com/office/drawing/2014/main" id="{A0866D17-19DA-AD5D-7843-552BC056FADA}"/>
              </a:ext>
            </a:extLst>
          </p:cNvPr>
          <p:cNvSpPr txBox="1"/>
          <p:nvPr/>
        </p:nvSpPr>
        <p:spPr>
          <a:xfrm>
            <a:off x="10721212" y="3192632"/>
            <a:ext cx="1379558" cy="369332"/>
          </a:xfrm>
          <a:prstGeom prst="rect">
            <a:avLst/>
          </a:prstGeom>
          <a:noFill/>
        </p:spPr>
        <p:txBody>
          <a:bodyPr wrap="square" rtlCol="0">
            <a:spAutoFit/>
          </a:bodyPr>
          <a:lstStyle/>
          <a:p>
            <a:r>
              <a:rPr lang="en-US" b="1" dirty="0"/>
              <a:t>petal length</a:t>
            </a:r>
          </a:p>
        </p:txBody>
      </p:sp>
      <p:sp>
        <p:nvSpPr>
          <p:cNvPr id="66" name="TextBox 65">
            <a:extLst>
              <a:ext uri="{FF2B5EF4-FFF2-40B4-BE49-F238E27FC236}">
                <a16:creationId xmlns:a16="http://schemas.microsoft.com/office/drawing/2014/main" id="{B1C9B8D9-0451-0CA6-0369-E2AAF2AF0E09}"/>
              </a:ext>
            </a:extLst>
          </p:cNvPr>
          <p:cNvSpPr txBox="1"/>
          <p:nvPr/>
        </p:nvSpPr>
        <p:spPr>
          <a:xfrm>
            <a:off x="8244311" y="1264623"/>
            <a:ext cx="1304602" cy="369332"/>
          </a:xfrm>
          <a:prstGeom prst="rect">
            <a:avLst/>
          </a:prstGeom>
          <a:noFill/>
        </p:spPr>
        <p:txBody>
          <a:bodyPr wrap="square" rtlCol="0">
            <a:spAutoFit/>
          </a:bodyPr>
          <a:lstStyle/>
          <a:p>
            <a:r>
              <a:rPr lang="en-US" b="1" dirty="0"/>
              <a:t>petal width</a:t>
            </a:r>
          </a:p>
        </p:txBody>
      </p:sp>
      <p:sp>
        <p:nvSpPr>
          <p:cNvPr id="67" name="TextBox 66">
            <a:extLst>
              <a:ext uri="{FF2B5EF4-FFF2-40B4-BE49-F238E27FC236}">
                <a16:creationId xmlns:a16="http://schemas.microsoft.com/office/drawing/2014/main" id="{1E58DFA1-745E-2EB2-69E5-B03146769902}"/>
              </a:ext>
            </a:extLst>
          </p:cNvPr>
          <p:cNvSpPr txBox="1"/>
          <p:nvPr/>
        </p:nvSpPr>
        <p:spPr>
          <a:xfrm>
            <a:off x="10554790" y="4051461"/>
            <a:ext cx="892153" cy="369332"/>
          </a:xfrm>
          <a:prstGeom prst="rect">
            <a:avLst/>
          </a:prstGeom>
          <a:noFill/>
        </p:spPr>
        <p:txBody>
          <a:bodyPr wrap="square" rtlCol="0">
            <a:spAutoFit/>
          </a:bodyPr>
          <a:lstStyle/>
          <a:p>
            <a:r>
              <a:rPr lang="en-US" b="1" dirty="0">
                <a:solidFill>
                  <a:srgbClr val="00B050"/>
                </a:solidFill>
              </a:rPr>
              <a:t>PC1</a:t>
            </a:r>
          </a:p>
        </p:txBody>
      </p:sp>
      <p:cxnSp>
        <p:nvCxnSpPr>
          <p:cNvPr id="68" name="Straight Arrow Connector 67">
            <a:extLst>
              <a:ext uri="{FF2B5EF4-FFF2-40B4-BE49-F238E27FC236}">
                <a16:creationId xmlns:a16="http://schemas.microsoft.com/office/drawing/2014/main" id="{6ED2ED26-87BB-BB6E-AB43-D6370CDA6259}"/>
              </a:ext>
            </a:extLst>
          </p:cNvPr>
          <p:cNvCxnSpPr>
            <a:cxnSpLocks/>
          </p:cNvCxnSpPr>
          <p:nvPr/>
        </p:nvCxnSpPr>
        <p:spPr>
          <a:xfrm flipH="1" flipV="1">
            <a:off x="9459932" y="3540946"/>
            <a:ext cx="1090981" cy="62097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81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Effect transition="in" filter="fade">
                                      <p:cBhvr>
                                        <p:cTn id="7" dur="500"/>
                                        <p:tgtEl>
                                          <p:spTgt spid="8">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animEffect transition="in" filter="fade">
                                      <p:cBhvr>
                                        <p:cTn id="15" dur="500"/>
                                        <p:tgtEl>
                                          <p:spTgt spid="8">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fade">
                                      <p:cBhvr>
                                        <p:cTn id="18" dur="500"/>
                                        <p:tgtEl>
                                          <p:spTgt spid="6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fade">
                                      <p:cBhvr>
                                        <p:cTn id="21" dur="500"/>
                                        <p:tgtEl>
                                          <p:spTgt spid="6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8" end="8"/>
                                            </p:txEl>
                                          </p:spTgt>
                                        </p:tgtEl>
                                        <p:attrNameLst>
                                          <p:attrName>style.visibility</p:attrName>
                                        </p:attrNameLst>
                                      </p:cBhvr>
                                      <p:to>
                                        <p:strVal val="visible"/>
                                      </p:to>
                                    </p:set>
                                    <p:animEffect transition="in" filter="fade">
                                      <p:cBhvr>
                                        <p:cTn id="26" dur="500"/>
                                        <p:tgtEl>
                                          <p:spTgt spid="8">
                                            <p:txEl>
                                              <p:pRg st="8" end="8"/>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4">
                                            <p:txEl>
                                              <p:pRg st="0" end="0"/>
                                            </p:txEl>
                                          </p:spTgt>
                                        </p:tgtEl>
                                        <p:attrNameLst>
                                          <p:attrName>style.visibility</p:attrName>
                                        </p:attrNameLst>
                                      </p:cBhvr>
                                      <p:to>
                                        <p:strVal val="visible"/>
                                      </p:to>
                                    </p:set>
                                    <p:animEffect transition="in" filter="fade">
                                      <p:cBhvr>
                                        <p:cTn id="31" dur="500"/>
                                        <p:tgtEl>
                                          <p:spTgt spid="6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4">
                                            <p:txEl>
                                              <p:pRg st="2" end="2"/>
                                            </p:txEl>
                                          </p:spTgt>
                                        </p:tgtEl>
                                        <p:attrNameLst>
                                          <p:attrName>style.visibility</p:attrName>
                                        </p:attrNameLst>
                                      </p:cBhvr>
                                      <p:to>
                                        <p:strVal val="visible"/>
                                      </p:to>
                                    </p:set>
                                    <p:animEffect transition="in" filter="fade">
                                      <p:cBhvr>
                                        <p:cTn id="36" dur="500"/>
                                        <p:tgtEl>
                                          <p:spTgt spid="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Finding Principal Component 2</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125</a:t>
            </a:fld>
            <a:endParaRPr lang="en-US"/>
          </a:p>
        </p:txBody>
      </p:sp>
      <p:sp>
        <p:nvSpPr>
          <p:cNvPr id="8" name="TextBox 7">
            <a:extLst>
              <a:ext uri="{FF2B5EF4-FFF2-40B4-BE49-F238E27FC236}">
                <a16:creationId xmlns:a16="http://schemas.microsoft.com/office/drawing/2014/main" id="{898C25EF-0FB6-8114-A72F-90C551E81F7B}"/>
              </a:ext>
            </a:extLst>
          </p:cNvPr>
          <p:cNvSpPr txBox="1"/>
          <p:nvPr/>
        </p:nvSpPr>
        <p:spPr>
          <a:xfrm>
            <a:off x="400086" y="1209675"/>
            <a:ext cx="6421221" cy="2554545"/>
          </a:xfrm>
          <a:prstGeom prst="rect">
            <a:avLst/>
          </a:prstGeom>
          <a:noFill/>
        </p:spPr>
        <p:txBody>
          <a:bodyPr wrap="square" rtlCol="0">
            <a:spAutoFit/>
          </a:bodyPr>
          <a:lstStyle/>
          <a:p>
            <a:r>
              <a:rPr lang="en-US" sz="2000" dirty="0"/>
              <a:t>Because we’re only working with two dimensions, </a:t>
            </a:r>
            <a:r>
              <a:rPr lang="en-US" sz="2000" b="1" dirty="0"/>
              <a:t>principal component 2 (PC2)</a:t>
            </a:r>
            <a:r>
              <a:rPr lang="en-US" sz="2000" dirty="0"/>
              <a:t> is simply the line that is perpendicular to PC1.</a:t>
            </a:r>
          </a:p>
          <a:p>
            <a:endParaRPr lang="en-US" sz="2000" dirty="0"/>
          </a:p>
          <a:p>
            <a:r>
              <a:rPr lang="en-US" sz="2000" dirty="0"/>
              <a:t>The slope for PC2 is -4.</a:t>
            </a:r>
          </a:p>
          <a:p>
            <a:endParaRPr lang="en-US" sz="2000" dirty="0"/>
          </a:p>
          <a:p>
            <a:r>
              <a:rPr lang="en-US" sz="2000" dirty="0"/>
              <a:t>That means for every 1 unit increase in petal length, petal width decreases by 4 units.</a:t>
            </a:r>
          </a:p>
        </p:txBody>
      </p:sp>
      <p:sp>
        <p:nvSpPr>
          <p:cNvPr id="9" name="Oval 8">
            <a:extLst>
              <a:ext uri="{FF2B5EF4-FFF2-40B4-BE49-F238E27FC236}">
                <a16:creationId xmlns:a16="http://schemas.microsoft.com/office/drawing/2014/main" id="{AF755BFC-8984-EDC9-255B-2568F478DF3E}"/>
              </a:ext>
            </a:extLst>
          </p:cNvPr>
          <p:cNvSpPr/>
          <p:nvPr/>
        </p:nvSpPr>
        <p:spPr>
          <a:xfrm>
            <a:off x="10721212" y="1848533"/>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E105219-1BEA-37FC-3C7D-46733C9EDB41}"/>
              </a:ext>
            </a:extLst>
          </p:cNvPr>
          <p:cNvSpPr/>
          <p:nvPr/>
        </p:nvSpPr>
        <p:spPr>
          <a:xfrm>
            <a:off x="10440419" y="2773191"/>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2E13C06-BB58-008A-F733-366723329069}"/>
              </a:ext>
            </a:extLst>
          </p:cNvPr>
          <p:cNvSpPr/>
          <p:nvPr/>
        </p:nvSpPr>
        <p:spPr>
          <a:xfrm>
            <a:off x="10875035" y="2116911"/>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720D188-0D7E-9612-DBF2-E9031ABAA91D}"/>
              </a:ext>
            </a:extLst>
          </p:cNvPr>
          <p:cNvSpPr/>
          <p:nvPr/>
        </p:nvSpPr>
        <p:spPr>
          <a:xfrm>
            <a:off x="10512831" y="1704432"/>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60D36AE-0880-7B2C-4841-5CC3D51B9F4F}"/>
              </a:ext>
            </a:extLst>
          </p:cNvPr>
          <p:cNvSpPr/>
          <p:nvPr/>
        </p:nvSpPr>
        <p:spPr>
          <a:xfrm>
            <a:off x="10875035" y="2532544"/>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02C4C5E-0E06-CD46-304A-5D73D32E3737}"/>
              </a:ext>
            </a:extLst>
          </p:cNvPr>
          <p:cNvSpPr/>
          <p:nvPr/>
        </p:nvSpPr>
        <p:spPr>
          <a:xfrm>
            <a:off x="10492670" y="2147791"/>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BC57498-6195-9027-0C0E-03C87BD12157}"/>
              </a:ext>
            </a:extLst>
          </p:cNvPr>
          <p:cNvSpPr/>
          <p:nvPr/>
        </p:nvSpPr>
        <p:spPr>
          <a:xfrm>
            <a:off x="10159191" y="2720494"/>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2267014-5120-D975-5141-C011A253B2C1}"/>
              </a:ext>
            </a:extLst>
          </p:cNvPr>
          <p:cNvSpPr/>
          <p:nvPr/>
        </p:nvSpPr>
        <p:spPr>
          <a:xfrm>
            <a:off x="10347524" y="2514708"/>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3F36A6A-416E-F2FE-ADB5-44E74FE6B6ED}"/>
              </a:ext>
            </a:extLst>
          </p:cNvPr>
          <p:cNvSpPr/>
          <p:nvPr/>
        </p:nvSpPr>
        <p:spPr>
          <a:xfrm>
            <a:off x="10821666" y="1560729"/>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DDF8CB1-D401-B8DE-78BC-A3A2D08096BD}"/>
              </a:ext>
            </a:extLst>
          </p:cNvPr>
          <p:cNvSpPr/>
          <p:nvPr/>
        </p:nvSpPr>
        <p:spPr>
          <a:xfrm>
            <a:off x="11019267" y="1799093"/>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95A8468-DC75-23AD-0B6B-98B0E1A8034E}"/>
              </a:ext>
            </a:extLst>
          </p:cNvPr>
          <p:cNvSpPr/>
          <p:nvPr/>
        </p:nvSpPr>
        <p:spPr>
          <a:xfrm>
            <a:off x="10361859" y="1927582"/>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F0C85B8-0302-9A1D-1545-25A344F2B8A2}"/>
              </a:ext>
            </a:extLst>
          </p:cNvPr>
          <p:cNvSpPr/>
          <p:nvPr/>
        </p:nvSpPr>
        <p:spPr>
          <a:xfrm>
            <a:off x="10133443" y="1970986"/>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9153219-3539-3059-ABC8-CD7793717273}"/>
              </a:ext>
            </a:extLst>
          </p:cNvPr>
          <p:cNvSpPr/>
          <p:nvPr/>
        </p:nvSpPr>
        <p:spPr>
          <a:xfrm>
            <a:off x="10216441" y="2298861"/>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15E85AA-03A5-95D0-D777-075E3787BBC5}"/>
              </a:ext>
            </a:extLst>
          </p:cNvPr>
          <p:cNvSpPr/>
          <p:nvPr/>
        </p:nvSpPr>
        <p:spPr>
          <a:xfrm>
            <a:off x="10618967" y="2430754"/>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64593D7-7C74-C155-46E1-C9DDA4FD55A8}"/>
              </a:ext>
            </a:extLst>
          </p:cNvPr>
          <p:cNvSpPr/>
          <p:nvPr/>
        </p:nvSpPr>
        <p:spPr>
          <a:xfrm>
            <a:off x="10702754" y="2760624"/>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D9D7E68-BA74-55AE-A1F0-E6E28609624D}"/>
              </a:ext>
            </a:extLst>
          </p:cNvPr>
          <p:cNvSpPr/>
          <p:nvPr/>
        </p:nvSpPr>
        <p:spPr>
          <a:xfrm>
            <a:off x="8851901" y="4103002"/>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2258164-5F97-1834-6002-D2A283115056}"/>
              </a:ext>
            </a:extLst>
          </p:cNvPr>
          <p:cNvSpPr/>
          <p:nvPr/>
        </p:nvSpPr>
        <p:spPr>
          <a:xfrm>
            <a:off x="8443852" y="3869515"/>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9402415-632B-C3F4-37BB-60421958A5C8}"/>
              </a:ext>
            </a:extLst>
          </p:cNvPr>
          <p:cNvSpPr/>
          <p:nvPr/>
        </p:nvSpPr>
        <p:spPr>
          <a:xfrm>
            <a:off x="8330854" y="3576099"/>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185163B-CFAF-1079-C3D8-81D35A8E84BE}"/>
              </a:ext>
            </a:extLst>
          </p:cNvPr>
          <p:cNvSpPr/>
          <p:nvPr/>
        </p:nvSpPr>
        <p:spPr>
          <a:xfrm>
            <a:off x="8244311" y="4041776"/>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72BC98B-F0D2-957D-B955-7B349A3819EF}"/>
              </a:ext>
            </a:extLst>
          </p:cNvPr>
          <p:cNvSpPr/>
          <p:nvPr/>
        </p:nvSpPr>
        <p:spPr>
          <a:xfrm>
            <a:off x="8714632" y="3919324"/>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EF309B7-C1C7-C50F-7B91-AC70A88DE100}"/>
              </a:ext>
            </a:extLst>
          </p:cNvPr>
          <p:cNvSpPr/>
          <p:nvPr/>
        </p:nvSpPr>
        <p:spPr>
          <a:xfrm>
            <a:off x="8669877" y="3618035"/>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769E3C0-A917-3F9C-0E80-C2C1703C2107}"/>
              </a:ext>
            </a:extLst>
          </p:cNvPr>
          <p:cNvSpPr/>
          <p:nvPr/>
        </p:nvSpPr>
        <p:spPr>
          <a:xfrm>
            <a:off x="8523551" y="4164229"/>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D50EDAA-43E2-2CB2-11FC-649B00BA2D66}"/>
              </a:ext>
            </a:extLst>
          </p:cNvPr>
          <p:cNvSpPr/>
          <p:nvPr/>
        </p:nvSpPr>
        <p:spPr>
          <a:xfrm>
            <a:off x="8983341" y="3717020"/>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880C2B1C-9FED-47AB-AEEC-C047B68D892B}"/>
              </a:ext>
            </a:extLst>
          </p:cNvPr>
          <p:cNvCxnSpPr>
            <a:cxnSpLocks/>
          </p:cNvCxnSpPr>
          <p:nvPr/>
        </p:nvCxnSpPr>
        <p:spPr>
          <a:xfrm flipV="1">
            <a:off x="9832786" y="1209675"/>
            <a:ext cx="0" cy="333375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A2F9AA1-6E2A-DB06-5AB8-FD9D91D4A5FB}"/>
              </a:ext>
            </a:extLst>
          </p:cNvPr>
          <p:cNvCxnSpPr>
            <a:cxnSpLocks/>
          </p:cNvCxnSpPr>
          <p:nvPr/>
        </p:nvCxnSpPr>
        <p:spPr>
          <a:xfrm>
            <a:off x="7592033" y="3097971"/>
            <a:ext cx="4323742"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2A5366D-C73F-5DE3-2666-694B197B5184}"/>
              </a:ext>
            </a:extLst>
          </p:cNvPr>
          <p:cNvCxnSpPr>
            <a:cxnSpLocks/>
          </p:cNvCxnSpPr>
          <p:nvPr/>
        </p:nvCxnSpPr>
        <p:spPr>
          <a:xfrm flipV="1">
            <a:off x="8523551" y="1799093"/>
            <a:ext cx="2725474" cy="2487589"/>
          </a:xfrm>
          <a:prstGeom prst="straightConnector1">
            <a:avLst/>
          </a:prstGeom>
          <a:ln w="381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0866D17-19DA-AD5D-7843-552BC056FADA}"/>
              </a:ext>
            </a:extLst>
          </p:cNvPr>
          <p:cNvSpPr txBox="1"/>
          <p:nvPr/>
        </p:nvSpPr>
        <p:spPr>
          <a:xfrm>
            <a:off x="10721212" y="3192632"/>
            <a:ext cx="1379558" cy="369332"/>
          </a:xfrm>
          <a:prstGeom prst="rect">
            <a:avLst/>
          </a:prstGeom>
          <a:noFill/>
        </p:spPr>
        <p:txBody>
          <a:bodyPr wrap="square" rtlCol="0">
            <a:spAutoFit/>
          </a:bodyPr>
          <a:lstStyle/>
          <a:p>
            <a:r>
              <a:rPr lang="en-US" b="1" dirty="0"/>
              <a:t>petal length</a:t>
            </a:r>
          </a:p>
        </p:txBody>
      </p:sp>
      <p:sp>
        <p:nvSpPr>
          <p:cNvPr id="66" name="TextBox 65">
            <a:extLst>
              <a:ext uri="{FF2B5EF4-FFF2-40B4-BE49-F238E27FC236}">
                <a16:creationId xmlns:a16="http://schemas.microsoft.com/office/drawing/2014/main" id="{B1C9B8D9-0451-0CA6-0369-E2AAF2AF0E09}"/>
              </a:ext>
            </a:extLst>
          </p:cNvPr>
          <p:cNvSpPr txBox="1"/>
          <p:nvPr/>
        </p:nvSpPr>
        <p:spPr>
          <a:xfrm>
            <a:off x="8244311" y="1264623"/>
            <a:ext cx="1304602" cy="369332"/>
          </a:xfrm>
          <a:prstGeom prst="rect">
            <a:avLst/>
          </a:prstGeom>
          <a:noFill/>
        </p:spPr>
        <p:txBody>
          <a:bodyPr wrap="square" rtlCol="0">
            <a:spAutoFit/>
          </a:bodyPr>
          <a:lstStyle/>
          <a:p>
            <a:r>
              <a:rPr lang="en-US" b="1" dirty="0"/>
              <a:t>petal width</a:t>
            </a:r>
          </a:p>
        </p:txBody>
      </p:sp>
      <p:sp>
        <p:nvSpPr>
          <p:cNvPr id="67" name="TextBox 66">
            <a:extLst>
              <a:ext uri="{FF2B5EF4-FFF2-40B4-BE49-F238E27FC236}">
                <a16:creationId xmlns:a16="http://schemas.microsoft.com/office/drawing/2014/main" id="{1E58DFA1-745E-2EB2-69E5-B03146769902}"/>
              </a:ext>
            </a:extLst>
          </p:cNvPr>
          <p:cNvSpPr txBox="1"/>
          <p:nvPr/>
        </p:nvSpPr>
        <p:spPr>
          <a:xfrm>
            <a:off x="9102836" y="4411991"/>
            <a:ext cx="892153" cy="369332"/>
          </a:xfrm>
          <a:prstGeom prst="rect">
            <a:avLst/>
          </a:prstGeom>
          <a:noFill/>
        </p:spPr>
        <p:txBody>
          <a:bodyPr wrap="square" rtlCol="0">
            <a:spAutoFit/>
          </a:bodyPr>
          <a:lstStyle/>
          <a:p>
            <a:r>
              <a:rPr lang="en-US" b="1" dirty="0">
                <a:solidFill>
                  <a:srgbClr val="00B050"/>
                </a:solidFill>
              </a:rPr>
              <a:t>PC1</a:t>
            </a:r>
          </a:p>
        </p:txBody>
      </p:sp>
      <p:cxnSp>
        <p:nvCxnSpPr>
          <p:cNvPr id="68" name="Straight Arrow Connector 67">
            <a:extLst>
              <a:ext uri="{FF2B5EF4-FFF2-40B4-BE49-F238E27FC236}">
                <a16:creationId xmlns:a16="http://schemas.microsoft.com/office/drawing/2014/main" id="{6ED2ED26-87BB-BB6E-AB43-D6370CDA6259}"/>
              </a:ext>
            </a:extLst>
          </p:cNvPr>
          <p:cNvCxnSpPr>
            <a:cxnSpLocks/>
          </p:cNvCxnSpPr>
          <p:nvPr/>
        </p:nvCxnSpPr>
        <p:spPr>
          <a:xfrm flipV="1">
            <a:off x="9434613" y="3576099"/>
            <a:ext cx="0" cy="83764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DC0403B9-BCF4-EE85-30BB-DDB57E6668BE}"/>
              </a:ext>
            </a:extLst>
          </p:cNvPr>
          <p:cNvCxnSpPr>
            <a:cxnSpLocks/>
          </p:cNvCxnSpPr>
          <p:nvPr/>
        </p:nvCxnSpPr>
        <p:spPr>
          <a:xfrm rot="5400000" flipV="1">
            <a:off x="8465804" y="1839691"/>
            <a:ext cx="2725474" cy="2487589"/>
          </a:xfrm>
          <a:prstGeom prst="straightConnector1">
            <a:avLst/>
          </a:prstGeom>
          <a:ln w="38100">
            <a:solidFill>
              <a:srgbClr val="7030A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9F2544-4D58-F5D0-DA0F-ECF615266C7F}"/>
              </a:ext>
            </a:extLst>
          </p:cNvPr>
          <p:cNvSpPr txBox="1"/>
          <p:nvPr/>
        </p:nvSpPr>
        <p:spPr>
          <a:xfrm>
            <a:off x="7123329" y="1796009"/>
            <a:ext cx="892153" cy="369332"/>
          </a:xfrm>
          <a:prstGeom prst="rect">
            <a:avLst/>
          </a:prstGeom>
          <a:noFill/>
        </p:spPr>
        <p:txBody>
          <a:bodyPr wrap="square" rtlCol="0">
            <a:spAutoFit/>
          </a:bodyPr>
          <a:lstStyle/>
          <a:p>
            <a:pPr algn="r"/>
            <a:r>
              <a:rPr lang="en-US" b="1" dirty="0">
                <a:solidFill>
                  <a:srgbClr val="00B050"/>
                </a:solidFill>
              </a:rPr>
              <a:t>PC2</a:t>
            </a:r>
          </a:p>
        </p:txBody>
      </p:sp>
      <p:cxnSp>
        <p:nvCxnSpPr>
          <p:cNvPr id="21" name="Straight Arrow Connector 20">
            <a:extLst>
              <a:ext uri="{FF2B5EF4-FFF2-40B4-BE49-F238E27FC236}">
                <a16:creationId xmlns:a16="http://schemas.microsoft.com/office/drawing/2014/main" id="{FFDC33A3-898A-E4B2-F685-969E30F0BB1B}"/>
              </a:ext>
            </a:extLst>
          </p:cNvPr>
          <p:cNvCxnSpPr>
            <a:cxnSpLocks/>
          </p:cNvCxnSpPr>
          <p:nvPr/>
        </p:nvCxnSpPr>
        <p:spPr>
          <a:xfrm flipV="1">
            <a:off x="8032861" y="1984487"/>
            <a:ext cx="560376" cy="174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692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Rotating the Components</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126</a:t>
            </a:fld>
            <a:endParaRPr lang="en-US"/>
          </a:p>
        </p:txBody>
      </p:sp>
      <p:sp>
        <p:nvSpPr>
          <p:cNvPr id="8" name="TextBox 7">
            <a:extLst>
              <a:ext uri="{FF2B5EF4-FFF2-40B4-BE49-F238E27FC236}">
                <a16:creationId xmlns:a16="http://schemas.microsoft.com/office/drawing/2014/main" id="{898C25EF-0FB6-8114-A72F-90C551E81F7B}"/>
              </a:ext>
            </a:extLst>
          </p:cNvPr>
          <p:cNvSpPr txBox="1"/>
          <p:nvPr/>
        </p:nvSpPr>
        <p:spPr>
          <a:xfrm>
            <a:off x="400086" y="1209675"/>
            <a:ext cx="6421221" cy="4401205"/>
          </a:xfrm>
          <a:prstGeom prst="rect">
            <a:avLst/>
          </a:prstGeom>
          <a:noFill/>
        </p:spPr>
        <p:txBody>
          <a:bodyPr wrap="square" rtlCol="0">
            <a:spAutoFit/>
          </a:bodyPr>
          <a:lstStyle/>
          <a:p>
            <a:r>
              <a:rPr lang="en-US" sz="2000" dirty="0"/>
              <a:t>PCA then reorients the data by rotating the principal components so that PC1 is now the horizontal axis.</a:t>
            </a:r>
          </a:p>
          <a:p>
            <a:endParaRPr lang="en-US" sz="2000" dirty="0"/>
          </a:p>
          <a:p>
            <a:r>
              <a:rPr lang="en-US" sz="2000" dirty="0"/>
              <a:t>PCA now calculates how much of the variation is represented by each PC.</a:t>
            </a:r>
          </a:p>
          <a:p>
            <a:endParaRPr lang="en-US" sz="2000" dirty="0"/>
          </a:p>
          <a:p>
            <a:r>
              <a:rPr lang="en-US" sz="2000" dirty="0"/>
              <a:t>Conceptually think of variation as how far the data points are typically from each PC.</a:t>
            </a:r>
          </a:p>
          <a:p>
            <a:endParaRPr lang="en-US" sz="2000" dirty="0"/>
          </a:p>
          <a:p>
            <a:r>
              <a:rPr lang="en-US" sz="2000" dirty="0"/>
              <a:t>PCA provides a percentage of the overall variation represented by each PC.</a:t>
            </a:r>
          </a:p>
          <a:p>
            <a:endParaRPr lang="en-US" sz="2000" dirty="0"/>
          </a:p>
          <a:p>
            <a:r>
              <a:rPr lang="en-US" sz="2000" dirty="0"/>
              <a:t>For example, assume PC1 represents 75% of the variation and PC2 represents the remaining 25%.</a:t>
            </a:r>
          </a:p>
        </p:txBody>
      </p:sp>
      <p:grpSp>
        <p:nvGrpSpPr>
          <p:cNvPr id="6" name="Group 5">
            <a:extLst>
              <a:ext uri="{FF2B5EF4-FFF2-40B4-BE49-F238E27FC236}">
                <a16:creationId xmlns:a16="http://schemas.microsoft.com/office/drawing/2014/main" id="{087DC76C-2CE5-B395-4277-9D5218B57C3E}"/>
              </a:ext>
            </a:extLst>
          </p:cNvPr>
          <p:cNvGrpSpPr/>
          <p:nvPr/>
        </p:nvGrpSpPr>
        <p:grpSpPr>
          <a:xfrm rot="2520000">
            <a:off x="8244311" y="1560729"/>
            <a:ext cx="3004714" cy="2885494"/>
            <a:chOff x="8244311" y="1560729"/>
            <a:chExt cx="3004714" cy="2885494"/>
          </a:xfrm>
        </p:grpSpPr>
        <p:sp>
          <p:nvSpPr>
            <p:cNvPr id="9" name="Oval 8">
              <a:extLst>
                <a:ext uri="{FF2B5EF4-FFF2-40B4-BE49-F238E27FC236}">
                  <a16:creationId xmlns:a16="http://schemas.microsoft.com/office/drawing/2014/main" id="{AF755BFC-8984-EDC9-255B-2568F478DF3E}"/>
                </a:ext>
              </a:extLst>
            </p:cNvPr>
            <p:cNvSpPr/>
            <p:nvPr/>
          </p:nvSpPr>
          <p:spPr>
            <a:xfrm>
              <a:off x="10721212" y="1848533"/>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E105219-1BEA-37FC-3C7D-46733C9EDB41}"/>
                </a:ext>
              </a:extLst>
            </p:cNvPr>
            <p:cNvSpPr/>
            <p:nvPr/>
          </p:nvSpPr>
          <p:spPr>
            <a:xfrm>
              <a:off x="10440419" y="2773191"/>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2E13C06-BB58-008A-F733-366723329069}"/>
                </a:ext>
              </a:extLst>
            </p:cNvPr>
            <p:cNvSpPr/>
            <p:nvPr/>
          </p:nvSpPr>
          <p:spPr>
            <a:xfrm>
              <a:off x="10875035" y="2116911"/>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720D188-0D7E-9612-DBF2-E9031ABAA91D}"/>
                </a:ext>
              </a:extLst>
            </p:cNvPr>
            <p:cNvSpPr/>
            <p:nvPr/>
          </p:nvSpPr>
          <p:spPr>
            <a:xfrm>
              <a:off x="10512831" y="1704432"/>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60D36AE-0880-7B2C-4841-5CC3D51B9F4F}"/>
                </a:ext>
              </a:extLst>
            </p:cNvPr>
            <p:cNvSpPr/>
            <p:nvPr/>
          </p:nvSpPr>
          <p:spPr>
            <a:xfrm>
              <a:off x="10875035" y="2532544"/>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02C4C5E-0E06-CD46-304A-5D73D32E3737}"/>
                </a:ext>
              </a:extLst>
            </p:cNvPr>
            <p:cNvSpPr/>
            <p:nvPr/>
          </p:nvSpPr>
          <p:spPr>
            <a:xfrm>
              <a:off x="10492670" y="2147791"/>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BC57498-6195-9027-0C0E-03C87BD12157}"/>
                </a:ext>
              </a:extLst>
            </p:cNvPr>
            <p:cNvSpPr/>
            <p:nvPr/>
          </p:nvSpPr>
          <p:spPr>
            <a:xfrm>
              <a:off x="10159191" y="2720494"/>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2267014-5120-D975-5141-C011A253B2C1}"/>
                </a:ext>
              </a:extLst>
            </p:cNvPr>
            <p:cNvSpPr/>
            <p:nvPr/>
          </p:nvSpPr>
          <p:spPr>
            <a:xfrm>
              <a:off x="10347524" y="2514708"/>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3F36A6A-416E-F2FE-ADB5-44E74FE6B6ED}"/>
                </a:ext>
              </a:extLst>
            </p:cNvPr>
            <p:cNvSpPr/>
            <p:nvPr/>
          </p:nvSpPr>
          <p:spPr>
            <a:xfrm>
              <a:off x="10821666" y="1560729"/>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DDF8CB1-D401-B8DE-78BC-A3A2D08096BD}"/>
                </a:ext>
              </a:extLst>
            </p:cNvPr>
            <p:cNvSpPr/>
            <p:nvPr/>
          </p:nvSpPr>
          <p:spPr>
            <a:xfrm>
              <a:off x="11019267" y="1799093"/>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95A8468-DC75-23AD-0B6B-98B0E1A8034E}"/>
                </a:ext>
              </a:extLst>
            </p:cNvPr>
            <p:cNvSpPr/>
            <p:nvPr/>
          </p:nvSpPr>
          <p:spPr>
            <a:xfrm>
              <a:off x="10361859" y="1927582"/>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F0C85B8-0302-9A1D-1545-25A344F2B8A2}"/>
                </a:ext>
              </a:extLst>
            </p:cNvPr>
            <p:cNvSpPr/>
            <p:nvPr/>
          </p:nvSpPr>
          <p:spPr>
            <a:xfrm>
              <a:off x="10133443" y="1970986"/>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9153219-3539-3059-ABC8-CD7793717273}"/>
                </a:ext>
              </a:extLst>
            </p:cNvPr>
            <p:cNvSpPr/>
            <p:nvPr/>
          </p:nvSpPr>
          <p:spPr>
            <a:xfrm>
              <a:off x="10216441" y="2298861"/>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15E85AA-03A5-95D0-D777-075E3787BBC5}"/>
                </a:ext>
              </a:extLst>
            </p:cNvPr>
            <p:cNvSpPr/>
            <p:nvPr/>
          </p:nvSpPr>
          <p:spPr>
            <a:xfrm>
              <a:off x="10618967" y="2430754"/>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64593D7-7C74-C155-46E1-C9DDA4FD55A8}"/>
                </a:ext>
              </a:extLst>
            </p:cNvPr>
            <p:cNvSpPr/>
            <p:nvPr/>
          </p:nvSpPr>
          <p:spPr>
            <a:xfrm>
              <a:off x="10702754" y="2760624"/>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D9D7E68-BA74-55AE-A1F0-E6E28609624D}"/>
                </a:ext>
              </a:extLst>
            </p:cNvPr>
            <p:cNvSpPr/>
            <p:nvPr/>
          </p:nvSpPr>
          <p:spPr>
            <a:xfrm>
              <a:off x="8851901" y="4103002"/>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2258164-5F97-1834-6002-D2A283115056}"/>
                </a:ext>
              </a:extLst>
            </p:cNvPr>
            <p:cNvSpPr/>
            <p:nvPr/>
          </p:nvSpPr>
          <p:spPr>
            <a:xfrm>
              <a:off x="8443852" y="3869515"/>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9402415-632B-C3F4-37BB-60421958A5C8}"/>
                </a:ext>
              </a:extLst>
            </p:cNvPr>
            <p:cNvSpPr/>
            <p:nvPr/>
          </p:nvSpPr>
          <p:spPr>
            <a:xfrm>
              <a:off x="8330854" y="3576099"/>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185163B-CFAF-1079-C3D8-81D35A8E84BE}"/>
                </a:ext>
              </a:extLst>
            </p:cNvPr>
            <p:cNvSpPr/>
            <p:nvPr/>
          </p:nvSpPr>
          <p:spPr>
            <a:xfrm>
              <a:off x="8244311" y="4041776"/>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72BC98B-F0D2-957D-B955-7B349A3819EF}"/>
                </a:ext>
              </a:extLst>
            </p:cNvPr>
            <p:cNvSpPr/>
            <p:nvPr/>
          </p:nvSpPr>
          <p:spPr>
            <a:xfrm>
              <a:off x="8714632" y="3919324"/>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EF309B7-C1C7-C50F-7B91-AC70A88DE100}"/>
                </a:ext>
              </a:extLst>
            </p:cNvPr>
            <p:cNvSpPr/>
            <p:nvPr/>
          </p:nvSpPr>
          <p:spPr>
            <a:xfrm>
              <a:off x="8669877" y="3618035"/>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769E3C0-A917-3F9C-0E80-C2C1703C2107}"/>
                </a:ext>
              </a:extLst>
            </p:cNvPr>
            <p:cNvSpPr/>
            <p:nvPr/>
          </p:nvSpPr>
          <p:spPr>
            <a:xfrm>
              <a:off x="8523551" y="4164229"/>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D50EDAA-43E2-2CB2-11FC-649B00BA2D66}"/>
                </a:ext>
              </a:extLst>
            </p:cNvPr>
            <p:cNvSpPr/>
            <p:nvPr/>
          </p:nvSpPr>
          <p:spPr>
            <a:xfrm>
              <a:off x="8983341" y="3717020"/>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D2A5366D-C73F-5DE3-2666-694B197B5184}"/>
                </a:ext>
              </a:extLst>
            </p:cNvPr>
            <p:cNvCxnSpPr>
              <a:cxnSpLocks/>
            </p:cNvCxnSpPr>
            <p:nvPr/>
          </p:nvCxnSpPr>
          <p:spPr>
            <a:xfrm flipV="1">
              <a:off x="8523551" y="1799093"/>
              <a:ext cx="2725474" cy="2487589"/>
            </a:xfrm>
            <a:prstGeom prst="straightConnector1">
              <a:avLst/>
            </a:prstGeom>
            <a:ln w="381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DC0403B9-BCF4-EE85-30BB-DDB57E6668BE}"/>
                </a:ext>
              </a:extLst>
            </p:cNvPr>
            <p:cNvCxnSpPr>
              <a:cxnSpLocks/>
            </p:cNvCxnSpPr>
            <p:nvPr/>
          </p:nvCxnSpPr>
          <p:spPr>
            <a:xfrm rot="5400000" flipV="1">
              <a:off x="8465804" y="1839691"/>
              <a:ext cx="2725474" cy="2487589"/>
            </a:xfrm>
            <a:prstGeom prst="straightConnector1">
              <a:avLst/>
            </a:prstGeom>
            <a:ln w="38100">
              <a:solidFill>
                <a:srgbClr val="7030A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EF959804-15B7-B99B-77FB-A9F580F6A1C0}"/>
              </a:ext>
            </a:extLst>
          </p:cNvPr>
          <p:cNvSpPr txBox="1"/>
          <p:nvPr/>
        </p:nvSpPr>
        <p:spPr>
          <a:xfrm>
            <a:off x="11409510" y="3138897"/>
            <a:ext cx="668131" cy="369332"/>
          </a:xfrm>
          <a:prstGeom prst="rect">
            <a:avLst/>
          </a:prstGeom>
          <a:noFill/>
        </p:spPr>
        <p:txBody>
          <a:bodyPr wrap="square" rtlCol="0">
            <a:spAutoFit/>
          </a:bodyPr>
          <a:lstStyle/>
          <a:p>
            <a:pPr algn="r"/>
            <a:r>
              <a:rPr lang="en-US" b="1" dirty="0"/>
              <a:t>PC1</a:t>
            </a:r>
          </a:p>
        </p:txBody>
      </p:sp>
      <p:sp>
        <p:nvSpPr>
          <p:cNvPr id="25" name="TextBox 24">
            <a:extLst>
              <a:ext uri="{FF2B5EF4-FFF2-40B4-BE49-F238E27FC236}">
                <a16:creationId xmlns:a16="http://schemas.microsoft.com/office/drawing/2014/main" id="{30F4FAF3-776B-0904-87BD-C6152BFEBB1A}"/>
              </a:ext>
            </a:extLst>
          </p:cNvPr>
          <p:cNvSpPr txBox="1"/>
          <p:nvPr/>
        </p:nvSpPr>
        <p:spPr>
          <a:xfrm>
            <a:off x="9722732" y="1196092"/>
            <a:ext cx="668131" cy="369332"/>
          </a:xfrm>
          <a:prstGeom prst="rect">
            <a:avLst/>
          </a:prstGeom>
          <a:noFill/>
        </p:spPr>
        <p:txBody>
          <a:bodyPr wrap="square" rtlCol="0">
            <a:spAutoFit/>
          </a:bodyPr>
          <a:lstStyle/>
          <a:p>
            <a:pPr algn="r"/>
            <a:r>
              <a:rPr lang="en-US" b="1" dirty="0"/>
              <a:t>PC2</a:t>
            </a:r>
          </a:p>
        </p:txBody>
      </p:sp>
    </p:spTree>
    <p:extLst>
      <p:ext uri="{BB962C8B-B14F-4D97-AF65-F5344CB8AC3E}">
        <p14:creationId xmlns:p14="http://schemas.microsoft.com/office/powerpoint/2010/main" val="1044728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PCA in Python</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127</a:t>
            </a:fld>
            <a:endParaRPr lang="en-US"/>
          </a:p>
        </p:txBody>
      </p:sp>
      <p:pic>
        <p:nvPicPr>
          <p:cNvPr id="28" name="Picture 27">
            <a:extLst>
              <a:ext uri="{FF2B5EF4-FFF2-40B4-BE49-F238E27FC236}">
                <a16:creationId xmlns:a16="http://schemas.microsoft.com/office/drawing/2014/main" id="{C529EED1-357C-F1C8-E93B-AE1B6ACB0EB8}"/>
              </a:ext>
            </a:extLst>
          </p:cNvPr>
          <p:cNvPicPr>
            <a:picLocks noChangeAspect="1"/>
          </p:cNvPicPr>
          <p:nvPr/>
        </p:nvPicPr>
        <p:blipFill>
          <a:blip r:embed="rId3"/>
          <a:stretch>
            <a:fillRect/>
          </a:stretch>
        </p:blipFill>
        <p:spPr>
          <a:xfrm>
            <a:off x="2354103" y="792956"/>
            <a:ext cx="7483793" cy="5272088"/>
          </a:xfrm>
          <a:prstGeom prst="rect">
            <a:avLst/>
          </a:prstGeom>
          <a:ln>
            <a:solidFill>
              <a:schemeClr val="tx1"/>
            </a:solidFill>
          </a:ln>
        </p:spPr>
      </p:pic>
      <p:sp>
        <p:nvSpPr>
          <p:cNvPr id="29" name="Rectangle 28">
            <a:extLst>
              <a:ext uri="{FF2B5EF4-FFF2-40B4-BE49-F238E27FC236}">
                <a16:creationId xmlns:a16="http://schemas.microsoft.com/office/drawing/2014/main" id="{5EAF185F-EC19-A853-326B-625F04C87C20}"/>
              </a:ext>
            </a:extLst>
          </p:cNvPr>
          <p:cNvSpPr/>
          <p:nvPr/>
        </p:nvSpPr>
        <p:spPr>
          <a:xfrm rot="5400000">
            <a:off x="3508319" y="3374969"/>
            <a:ext cx="319042" cy="262747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EB4D8C9-733A-3355-5332-9EE404145ADA}"/>
              </a:ext>
            </a:extLst>
          </p:cNvPr>
          <p:cNvSpPr txBox="1"/>
          <p:nvPr/>
        </p:nvSpPr>
        <p:spPr>
          <a:xfrm>
            <a:off x="455267" y="4086792"/>
            <a:ext cx="1338457" cy="1200329"/>
          </a:xfrm>
          <a:prstGeom prst="rect">
            <a:avLst/>
          </a:prstGeom>
          <a:noFill/>
        </p:spPr>
        <p:txBody>
          <a:bodyPr wrap="square" rtlCol="0">
            <a:spAutoFit/>
          </a:bodyPr>
          <a:lstStyle/>
          <a:p>
            <a:pPr algn="r"/>
            <a:r>
              <a:rPr lang="en-US" b="1" dirty="0">
                <a:solidFill>
                  <a:srgbClr val="00B050"/>
                </a:solidFill>
              </a:rPr>
              <a:t>First two PCs account for 97.76% of variance!</a:t>
            </a:r>
          </a:p>
        </p:txBody>
      </p:sp>
      <p:cxnSp>
        <p:nvCxnSpPr>
          <p:cNvPr id="31" name="Straight Arrow Connector 30">
            <a:extLst>
              <a:ext uri="{FF2B5EF4-FFF2-40B4-BE49-F238E27FC236}">
                <a16:creationId xmlns:a16="http://schemas.microsoft.com/office/drawing/2014/main" id="{917A277B-0641-DC3D-1FFC-8CEE6767DDA2}"/>
              </a:ext>
            </a:extLst>
          </p:cNvPr>
          <p:cNvCxnSpPr>
            <a:cxnSpLocks/>
          </p:cNvCxnSpPr>
          <p:nvPr/>
        </p:nvCxnSpPr>
        <p:spPr>
          <a:xfrm flipV="1">
            <a:off x="1793725" y="4686957"/>
            <a:ext cx="560376" cy="174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21E81A2-2AE7-CB2F-82DE-10D997D1E077}"/>
              </a:ext>
            </a:extLst>
          </p:cNvPr>
          <p:cNvSpPr/>
          <p:nvPr/>
        </p:nvSpPr>
        <p:spPr>
          <a:xfrm rot="5400000">
            <a:off x="5672617" y="2498413"/>
            <a:ext cx="1076791" cy="605647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9E224419-8F1D-8EEB-F08B-D4DAB0328AF5}"/>
              </a:ext>
            </a:extLst>
          </p:cNvPr>
          <p:cNvSpPr txBox="1"/>
          <p:nvPr/>
        </p:nvSpPr>
        <p:spPr>
          <a:xfrm>
            <a:off x="10067922" y="5201245"/>
            <a:ext cx="1935508" cy="646331"/>
          </a:xfrm>
          <a:prstGeom prst="rect">
            <a:avLst/>
          </a:prstGeom>
          <a:noFill/>
        </p:spPr>
        <p:txBody>
          <a:bodyPr wrap="square" rtlCol="0">
            <a:spAutoFit/>
          </a:bodyPr>
          <a:lstStyle/>
          <a:p>
            <a:r>
              <a:rPr lang="en-US" b="1" dirty="0">
                <a:solidFill>
                  <a:srgbClr val="00B050"/>
                </a:solidFill>
              </a:rPr>
              <a:t>PCA-transformed values</a:t>
            </a:r>
          </a:p>
        </p:txBody>
      </p:sp>
      <p:cxnSp>
        <p:nvCxnSpPr>
          <p:cNvPr id="34" name="Straight Arrow Connector 33">
            <a:extLst>
              <a:ext uri="{FF2B5EF4-FFF2-40B4-BE49-F238E27FC236}">
                <a16:creationId xmlns:a16="http://schemas.microsoft.com/office/drawing/2014/main" id="{D935BFE7-B283-04F2-8247-ABE3BD56BEFC}"/>
              </a:ext>
            </a:extLst>
          </p:cNvPr>
          <p:cNvCxnSpPr>
            <a:cxnSpLocks/>
          </p:cNvCxnSpPr>
          <p:nvPr/>
        </p:nvCxnSpPr>
        <p:spPr>
          <a:xfrm flipH="1">
            <a:off x="9247480" y="5524411"/>
            <a:ext cx="753770"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38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2" grpId="0" animBg="1"/>
      <p:bldP spid="3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PCA in Python</a:t>
            </a:r>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128</a:t>
            </a:fld>
            <a:endParaRPr lang="en-US"/>
          </a:p>
        </p:txBody>
      </p:sp>
      <p:pic>
        <p:nvPicPr>
          <p:cNvPr id="6" name="Picture 5">
            <a:extLst>
              <a:ext uri="{FF2B5EF4-FFF2-40B4-BE49-F238E27FC236}">
                <a16:creationId xmlns:a16="http://schemas.microsoft.com/office/drawing/2014/main" id="{0AD7EB6D-5122-16D0-755B-9F78FCFCC09C}"/>
              </a:ext>
            </a:extLst>
          </p:cNvPr>
          <p:cNvPicPr>
            <a:picLocks noChangeAspect="1"/>
          </p:cNvPicPr>
          <p:nvPr/>
        </p:nvPicPr>
        <p:blipFill>
          <a:blip r:embed="rId3"/>
          <a:stretch>
            <a:fillRect/>
          </a:stretch>
        </p:blipFill>
        <p:spPr>
          <a:xfrm>
            <a:off x="3614737" y="122052"/>
            <a:ext cx="8392478" cy="1611630"/>
          </a:xfrm>
          <a:prstGeom prst="rect">
            <a:avLst/>
          </a:prstGeom>
          <a:ln>
            <a:solidFill>
              <a:schemeClr val="tx1"/>
            </a:solidFill>
          </a:ln>
        </p:spPr>
      </p:pic>
      <p:pic>
        <p:nvPicPr>
          <p:cNvPr id="8" name="Picture 7" descr="Chart, scatter chart&#10;&#10;Description automatically generated">
            <a:extLst>
              <a:ext uri="{FF2B5EF4-FFF2-40B4-BE49-F238E27FC236}">
                <a16:creationId xmlns:a16="http://schemas.microsoft.com/office/drawing/2014/main" id="{80593B7C-617B-2331-DB2B-281DDF37F8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8373" y="2009065"/>
            <a:ext cx="6315253" cy="4726883"/>
          </a:xfrm>
          <a:prstGeom prst="rect">
            <a:avLst/>
          </a:prstGeom>
          <a:ln>
            <a:solidFill>
              <a:schemeClr val="tx1"/>
            </a:solidFill>
          </a:ln>
        </p:spPr>
      </p:pic>
      <p:sp>
        <p:nvSpPr>
          <p:cNvPr id="9" name="TextBox 8">
            <a:extLst>
              <a:ext uri="{FF2B5EF4-FFF2-40B4-BE49-F238E27FC236}">
                <a16:creationId xmlns:a16="http://schemas.microsoft.com/office/drawing/2014/main" id="{6C56FA1B-9F4B-8B40-8B57-FAF66B78A21D}"/>
              </a:ext>
            </a:extLst>
          </p:cNvPr>
          <p:cNvSpPr txBox="1"/>
          <p:nvPr/>
        </p:nvSpPr>
        <p:spPr>
          <a:xfrm>
            <a:off x="7942469" y="6366616"/>
            <a:ext cx="668131" cy="369332"/>
          </a:xfrm>
          <a:prstGeom prst="rect">
            <a:avLst/>
          </a:prstGeom>
          <a:noFill/>
        </p:spPr>
        <p:txBody>
          <a:bodyPr wrap="square" rtlCol="0">
            <a:spAutoFit/>
          </a:bodyPr>
          <a:lstStyle/>
          <a:p>
            <a:pPr algn="r"/>
            <a:r>
              <a:rPr lang="en-US" b="1" dirty="0"/>
              <a:t>PC1</a:t>
            </a:r>
          </a:p>
        </p:txBody>
      </p:sp>
      <p:sp>
        <p:nvSpPr>
          <p:cNvPr id="10" name="TextBox 9">
            <a:extLst>
              <a:ext uri="{FF2B5EF4-FFF2-40B4-BE49-F238E27FC236}">
                <a16:creationId xmlns:a16="http://schemas.microsoft.com/office/drawing/2014/main" id="{FCABCC7C-FD7B-08EC-7B75-3E18DB1689FF}"/>
              </a:ext>
            </a:extLst>
          </p:cNvPr>
          <p:cNvSpPr txBox="1"/>
          <p:nvPr/>
        </p:nvSpPr>
        <p:spPr>
          <a:xfrm>
            <a:off x="2270242" y="3700872"/>
            <a:ext cx="668131" cy="369332"/>
          </a:xfrm>
          <a:prstGeom prst="rect">
            <a:avLst/>
          </a:prstGeom>
          <a:noFill/>
        </p:spPr>
        <p:txBody>
          <a:bodyPr wrap="square" rtlCol="0">
            <a:spAutoFit/>
          </a:bodyPr>
          <a:lstStyle/>
          <a:p>
            <a:pPr algn="r"/>
            <a:r>
              <a:rPr lang="en-US" b="1" dirty="0"/>
              <a:t>PC2</a:t>
            </a:r>
          </a:p>
        </p:txBody>
      </p:sp>
      <p:sp>
        <p:nvSpPr>
          <p:cNvPr id="3" name="Footer Placeholder 2">
            <a:extLst>
              <a:ext uri="{FF2B5EF4-FFF2-40B4-BE49-F238E27FC236}">
                <a16:creationId xmlns:a16="http://schemas.microsoft.com/office/drawing/2014/main" id="{2CBC1147-FE36-4D02-2999-F0812EEB0062}"/>
              </a:ext>
            </a:extLst>
          </p:cNvPr>
          <p:cNvSpPr>
            <a:spLocks noGrp="1"/>
          </p:cNvSpPr>
          <p:nvPr>
            <p:ph type="ftr" sz="quarter" idx="11"/>
          </p:nvPr>
        </p:nvSpPr>
        <p:spPr/>
        <p:txBody>
          <a:bodyPr/>
          <a:lstStyle/>
          <a:p>
            <a:r>
              <a:rPr lang="en-US"/>
              <a:t>Langer - Cluster Analysis with Python</a:t>
            </a:r>
          </a:p>
        </p:txBody>
      </p:sp>
    </p:spTree>
    <p:extLst>
      <p:ext uri="{BB962C8B-B14F-4D97-AF65-F5344CB8AC3E}">
        <p14:creationId xmlns:p14="http://schemas.microsoft.com/office/powerpoint/2010/main" val="1149418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FB5E6-823B-4F95-A6A6-C578670F2A01}"/>
              </a:ext>
            </a:extLst>
          </p:cNvPr>
          <p:cNvSpPr>
            <a:spLocks noGrp="1"/>
          </p:cNvSpPr>
          <p:nvPr>
            <p:ph type="title"/>
          </p:nvPr>
        </p:nvSpPr>
        <p:spPr/>
        <p:txBody>
          <a:bodyPr/>
          <a:lstStyle/>
          <a:p>
            <a:r>
              <a:rPr lang="en-US" dirty="0"/>
              <a:t>Hands-on Lab #4</a:t>
            </a:r>
          </a:p>
        </p:txBody>
      </p:sp>
      <p:sp>
        <p:nvSpPr>
          <p:cNvPr id="4" name="Slide Number Placeholder 3">
            <a:extLst>
              <a:ext uri="{FF2B5EF4-FFF2-40B4-BE49-F238E27FC236}">
                <a16:creationId xmlns:a16="http://schemas.microsoft.com/office/drawing/2014/main" id="{2C5ED557-8F99-4EA9-A03F-1B5BF2670011}"/>
              </a:ext>
            </a:extLst>
          </p:cNvPr>
          <p:cNvSpPr>
            <a:spLocks noGrp="1"/>
          </p:cNvSpPr>
          <p:nvPr>
            <p:ph type="sldNum" sz="quarter" idx="12"/>
          </p:nvPr>
        </p:nvSpPr>
        <p:spPr>
          <a:xfrm>
            <a:off x="8610600" y="6489700"/>
            <a:ext cx="2743200" cy="365125"/>
          </a:xfrm>
        </p:spPr>
        <p:txBody>
          <a:bodyPr/>
          <a:lstStyle/>
          <a:p>
            <a:fld id="{9F6F4FD3-9CF4-4D5E-9BBF-D453CCF141CE}" type="slidenum">
              <a:rPr lang="en-US" smtClean="0"/>
              <a:t>129</a:t>
            </a:fld>
            <a:endParaRPr lang="en-US" dirty="0"/>
          </a:p>
        </p:txBody>
      </p:sp>
      <p:sp>
        <p:nvSpPr>
          <p:cNvPr id="5" name="Footer Placeholder 4">
            <a:extLst>
              <a:ext uri="{FF2B5EF4-FFF2-40B4-BE49-F238E27FC236}">
                <a16:creationId xmlns:a16="http://schemas.microsoft.com/office/drawing/2014/main" id="{EA409172-D234-4DBB-8BC4-82C7DAE84937}"/>
              </a:ext>
            </a:extLst>
          </p:cNvPr>
          <p:cNvSpPr>
            <a:spLocks noGrp="1"/>
          </p:cNvSpPr>
          <p:nvPr>
            <p:ph type="ftr" sz="quarter" idx="11"/>
          </p:nvPr>
        </p:nvSpPr>
        <p:spPr>
          <a:xfrm>
            <a:off x="4038600" y="6496050"/>
            <a:ext cx="4114800" cy="365125"/>
          </a:xfrm>
        </p:spPr>
        <p:txBody>
          <a:bodyPr/>
          <a:lstStyle/>
          <a:p>
            <a:r>
              <a:rPr lang="en-US"/>
              <a:t>Langer - Cluster Analysis with Python</a:t>
            </a:r>
            <a:endParaRPr lang="en-US" dirty="0"/>
          </a:p>
        </p:txBody>
      </p:sp>
    </p:spTree>
    <p:extLst>
      <p:ext uri="{BB962C8B-B14F-4D97-AF65-F5344CB8AC3E}">
        <p14:creationId xmlns:p14="http://schemas.microsoft.com/office/powerpoint/2010/main" val="3462647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The Hand-Written Digits Dataset</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13</a:t>
            </a:fld>
            <a:endParaRPr lang="en-US"/>
          </a:p>
        </p:txBody>
      </p:sp>
      <p:sp>
        <p:nvSpPr>
          <p:cNvPr id="3" name="TextBox 2">
            <a:extLst>
              <a:ext uri="{FF2B5EF4-FFF2-40B4-BE49-F238E27FC236}">
                <a16:creationId xmlns:a16="http://schemas.microsoft.com/office/drawing/2014/main" id="{BFC0759B-6DA8-BF50-A0CE-2859C9133190}"/>
              </a:ext>
            </a:extLst>
          </p:cNvPr>
          <p:cNvSpPr txBox="1"/>
          <p:nvPr/>
        </p:nvSpPr>
        <p:spPr>
          <a:xfrm>
            <a:off x="343289" y="1051517"/>
            <a:ext cx="11448661" cy="400110"/>
          </a:xfrm>
          <a:prstGeom prst="rect">
            <a:avLst/>
          </a:prstGeom>
          <a:noFill/>
        </p:spPr>
        <p:txBody>
          <a:bodyPr wrap="square" rtlCol="0">
            <a:spAutoFit/>
          </a:bodyPr>
          <a:lstStyle/>
          <a:p>
            <a:r>
              <a:rPr lang="en-US" sz="2000" dirty="0"/>
              <a:t>The </a:t>
            </a:r>
            <a:r>
              <a:rPr lang="en-US" sz="2000" i="1" dirty="0"/>
              <a:t>hand-written digits</a:t>
            </a:r>
            <a:r>
              <a:rPr lang="en-US" sz="2000" dirty="0"/>
              <a:t> dataset is available via the </a:t>
            </a:r>
            <a:r>
              <a:rPr lang="en-US" sz="2000" i="1" dirty="0"/>
              <a:t>scikit-learn</a:t>
            </a:r>
            <a:r>
              <a:rPr lang="en-US" sz="2000" dirty="0"/>
              <a:t> library:</a:t>
            </a:r>
          </a:p>
        </p:txBody>
      </p:sp>
      <p:pic>
        <p:nvPicPr>
          <p:cNvPr id="7" name="Picture 6">
            <a:extLst>
              <a:ext uri="{FF2B5EF4-FFF2-40B4-BE49-F238E27FC236}">
                <a16:creationId xmlns:a16="http://schemas.microsoft.com/office/drawing/2014/main" id="{A1C5BA32-0528-9167-2B6C-97FD69832642}"/>
              </a:ext>
            </a:extLst>
          </p:cNvPr>
          <p:cNvPicPr>
            <a:picLocks noChangeAspect="1"/>
          </p:cNvPicPr>
          <p:nvPr/>
        </p:nvPicPr>
        <p:blipFill>
          <a:blip r:embed="rId3"/>
          <a:stretch>
            <a:fillRect/>
          </a:stretch>
        </p:blipFill>
        <p:spPr>
          <a:xfrm>
            <a:off x="1246302" y="1559858"/>
            <a:ext cx="9642634" cy="4906328"/>
          </a:xfrm>
          <a:prstGeom prst="rect">
            <a:avLst/>
          </a:prstGeom>
          <a:ln>
            <a:solidFill>
              <a:schemeClr val="tx1"/>
            </a:solidFill>
          </a:ln>
        </p:spPr>
      </p:pic>
    </p:spTree>
    <p:extLst>
      <p:ext uri="{BB962C8B-B14F-4D97-AF65-F5344CB8AC3E}">
        <p14:creationId xmlns:p14="http://schemas.microsoft.com/office/powerpoint/2010/main" val="189781648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130</a:t>
            </a:fld>
            <a:endParaRPr lang="en-US"/>
          </a:p>
        </p:txBody>
      </p:sp>
      <p:sp>
        <p:nvSpPr>
          <p:cNvPr id="7" name="Footer Placeholder 4">
            <a:extLst>
              <a:ext uri="{FF2B5EF4-FFF2-40B4-BE49-F238E27FC236}">
                <a16:creationId xmlns:a16="http://schemas.microsoft.com/office/drawing/2014/main" id="{8526ADEF-09EB-142E-4CA2-9DA5497880DE}"/>
              </a:ext>
            </a:extLst>
          </p:cNvPr>
          <p:cNvSpPr>
            <a:spLocks noGrp="1"/>
          </p:cNvSpPr>
          <p:nvPr>
            <p:ph type="ftr" sz="quarter" idx="11"/>
          </p:nvPr>
        </p:nvSpPr>
        <p:spPr>
          <a:xfrm>
            <a:off x="4038600" y="6496050"/>
            <a:ext cx="4114800" cy="365125"/>
          </a:xfrm>
        </p:spPr>
        <p:txBody>
          <a:bodyPr/>
          <a:lstStyle/>
          <a:p>
            <a:r>
              <a:rPr lang="en-US"/>
              <a:t>Langer - Cluster Analysis with Python</a:t>
            </a:r>
            <a:endParaRPr lang="en-US" dirty="0"/>
          </a:p>
        </p:txBody>
      </p:sp>
      <p:pic>
        <p:nvPicPr>
          <p:cNvPr id="11" name="Picture 10">
            <a:extLst>
              <a:ext uri="{FF2B5EF4-FFF2-40B4-BE49-F238E27FC236}">
                <a16:creationId xmlns:a16="http://schemas.microsoft.com/office/drawing/2014/main" id="{2155158F-5FD4-418E-A77E-FD0BD499C787}"/>
              </a:ext>
            </a:extLst>
          </p:cNvPr>
          <p:cNvPicPr>
            <a:picLocks noChangeAspect="1"/>
          </p:cNvPicPr>
          <p:nvPr/>
        </p:nvPicPr>
        <p:blipFill>
          <a:blip r:embed="rId3"/>
          <a:stretch>
            <a:fillRect/>
          </a:stretch>
        </p:blipFill>
        <p:spPr>
          <a:xfrm>
            <a:off x="1341120" y="349866"/>
            <a:ext cx="9509760" cy="5699760"/>
          </a:xfrm>
          <a:prstGeom prst="rect">
            <a:avLst/>
          </a:prstGeom>
          <a:ln>
            <a:solidFill>
              <a:schemeClr val="tx1"/>
            </a:solidFill>
          </a:ln>
        </p:spPr>
      </p:pic>
    </p:spTree>
    <p:extLst>
      <p:ext uri="{BB962C8B-B14F-4D97-AF65-F5344CB8AC3E}">
        <p14:creationId xmlns:p14="http://schemas.microsoft.com/office/powerpoint/2010/main" val="12543831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8D89F225-9E50-DCFE-3252-0B21F9FA6F01}"/>
              </a:ext>
            </a:extLst>
          </p:cNvPr>
          <p:cNvSpPr>
            <a:spLocks noGrp="1"/>
          </p:cNvSpPr>
          <p:nvPr>
            <p:ph type="sldNum" sz="quarter" idx="12"/>
          </p:nvPr>
        </p:nvSpPr>
        <p:spPr>
          <a:xfrm>
            <a:off x="8610600" y="6489700"/>
            <a:ext cx="2743200" cy="365125"/>
          </a:xfrm>
        </p:spPr>
        <p:txBody>
          <a:bodyPr/>
          <a:lstStyle/>
          <a:p>
            <a:fld id="{9F6F4FD3-9CF4-4D5E-9BBF-D453CCF141CE}" type="slidenum">
              <a:rPr lang="en-US" smtClean="0"/>
              <a:t>131</a:t>
            </a:fld>
            <a:endParaRPr lang="en-US" dirty="0"/>
          </a:p>
        </p:txBody>
      </p:sp>
      <p:sp>
        <p:nvSpPr>
          <p:cNvPr id="8" name="Footer Placeholder 4">
            <a:extLst>
              <a:ext uri="{FF2B5EF4-FFF2-40B4-BE49-F238E27FC236}">
                <a16:creationId xmlns:a16="http://schemas.microsoft.com/office/drawing/2014/main" id="{C44CFD66-25D4-F280-2C98-0E8A948DCA4C}"/>
              </a:ext>
            </a:extLst>
          </p:cNvPr>
          <p:cNvSpPr>
            <a:spLocks noGrp="1"/>
          </p:cNvSpPr>
          <p:nvPr>
            <p:ph type="ftr" sz="quarter" idx="11"/>
          </p:nvPr>
        </p:nvSpPr>
        <p:spPr>
          <a:xfrm>
            <a:off x="4038600" y="6496050"/>
            <a:ext cx="4114800" cy="365125"/>
          </a:xfrm>
        </p:spPr>
        <p:txBody>
          <a:bodyPr/>
          <a:lstStyle/>
          <a:p>
            <a:r>
              <a:rPr lang="en-US"/>
              <a:t>Langer - Cluster Analysis with Python</a:t>
            </a:r>
            <a:endParaRPr lang="en-US" dirty="0"/>
          </a:p>
        </p:txBody>
      </p:sp>
      <p:pic>
        <p:nvPicPr>
          <p:cNvPr id="12" name="Picture 11">
            <a:extLst>
              <a:ext uri="{FF2B5EF4-FFF2-40B4-BE49-F238E27FC236}">
                <a16:creationId xmlns:a16="http://schemas.microsoft.com/office/drawing/2014/main" id="{166E3952-CEF7-9CD2-B687-517104B0FC8B}"/>
              </a:ext>
            </a:extLst>
          </p:cNvPr>
          <p:cNvPicPr>
            <a:picLocks noChangeAspect="1"/>
          </p:cNvPicPr>
          <p:nvPr/>
        </p:nvPicPr>
        <p:blipFill>
          <a:blip r:embed="rId3"/>
          <a:stretch>
            <a:fillRect/>
          </a:stretch>
        </p:blipFill>
        <p:spPr>
          <a:xfrm>
            <a:off x="316611" y="247340"/>
            <a:ext cx="11558778" cy="6153436"/>
          </a:xfrm>
          <a:prstGeom prst="rect">
            <a:avLst/>
          </a:prstGeom>
          <a:ln>
            <a:solidFill>
              <a:schemeClr val="tx1"/>
            </a:solidFill>
          </a:ln>
        </p:spPr>
      </p:pic>
    </p:spTree>
    <p:extLst>
      <p:ext uri="{BB962C8B-B14F-4D97-AF65-F5344CB8AC3E}">
        <p14:creationId xmlns:p14="http://schemas.microsoft.com/office/powerpoint/2010/main" val="4076641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132</a:t>
            </a:fld>
            <a:endParaRPr lang="en-US"/>
          </a:p>
        </p:txBody>
      </p:sp>
      <p:sp>
        <p:nvSpPr>
          <p:cNvPr id="2" name="Footer Placeholder 4">
            <a:extLst>
              <a:ext uri="{FF2B5EF4-FFF2-40B4-BE49-F238E27FC236}">
                <a16:creationId xmlns:a16="http://schemas.microsoft.com/office/drawing/2014/main" id="{EB0327DA-4000-1E55-4270-175EC811B467}"/>
              </a:ext>
            </a:extLst>
          </p:cNvPr>
          <p:cNvSpPr>
            <a:spLocks noGrp="1"/>
          </p:cNvSpPr>
          <p:nvPr>
            <p:ph type="ftr" sz="quarter" idx="11"/>
          </p:nvPr>
        </p:nvSpPr>
        <p:spPr>
          <a:xfrm>
            <a:off x="4038600" y="6496050"/>
            <a:ext cx="4114800" cy="365125"/>
          </a:xfrm>
        </p:spPr>
        <p:txBody>
          <a:bodyPr/>
          <a:lstStyle/>
          <a:p>
            <a:r>
              <a:rPr lang="en-US"/>
              <a:t>Langer - Cluster Analysis with Python</a:t>
            </a:r>
            <a:endParaRPr lang="en-US" dirty="0"/>
          </a:p>
        </p:txBody>
      </p:sp>
      <p:pic>
        <p:nvPicPr>
          <p:cNvPr id="4" name="Picture 3">
            <a:extLst>
              <a:ext uri="{FF2B5EF4-FFF2-40B4-BE49-F238E27FC236}">
                <a16:creationId xmlns:a16="http://schemas.microsoft.com/office/drawing/2014/main" id="{E3B07CF7-352B-C025-90E5-FE8DA993695B}"/>
              </a:ext>
            </a:extLst>
          </p:cNvPr>
          <p:cNvPicPr>
            <a:picLocks noChangeAspect="1"/>
          </p:cNvPicPr>
          <p:nvPr/>
        </p:nvPicPr>
        <p:blipFill>
          <a:blip r:embed="rId3"/>
          <a:stretch>
            <a:fillRect/>
          </a:stretch>
        </p:blipFill>
        <p:spPr>
          <a:xfrm>
            <a:off x="289845" y="229937"/>
            <a:ext cx="11612309" cy="6003036"/>
          </a:xfrm>
          <a:prstGeom prst="rect">
            <a:avLst/>
          </a:prstGeom>
          <a:ln>
            <a:solidFill>
              <a:schemeClr val="tx1"/>
            </a:solidFill>
          </a:ln>
        </p:spPr>
      </p:pic>
    </p:spTree>
    <p:extLst>
      <p:ext uri="{BB962C8B-B14F-4D97-AF65-F5344CB8AC3E}">
        <p14:creationId xmlns:p14="http://schemas.microsoft.com/office/powerpoint/2010/main" val="6936644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133</a:t>
            </a:fld>
            <a:endParaRPr lang="en-US"/>
          </a:p>
        </p:txBody>
      </p:sp>
      <p:sp>
        <p:nvSpPr>
          <p:cNvPr id="2" name="Footer Placeholder 4">
            <a:extLst>
              <a:ext uri="{FF2B5EF4-FFF2-40B4-BE49-F238E27FC236}">
                <a16:creationId xmlns:a16="http://schemas.microsoft.com/office/drawing/2014/main" id="{03AF783A-41E5-0C83-EF11-F3AC7CC7F9D3}"/>
              </a:ext>
            </a:extLst>
          </p:cNvPr>
          <p:cNvSpPr>
            <a:spLocks noGrp="1"/>
          </p:cNvSpPr>
          <p:nvPr>
            <p:ph type="ftr" sz="quarter" idx="11"/>
          </p:nvPr>
        </p:nvSpPr>
        <p:spPr>
          <a:xfrm>
            <a:off x="4038600" y="6496050"/>
            <a:ext cx="4114800" cy="365125"/>
          </a:xfrm>
        </p:spPr>
        <p:txBody>
          <a:bodyPr/>
          <a:lstStyle/>
          <a:p>
            <a:r>
              <a:rPr lang="en-US"/>
              <a:t>Langer - Cluster Analysis with Python</a:t>
            </a:r>
            <a:endParaRPr lang="en-US" dirty="0"/>
          </a:p>
        </p:txBody>
      </p:sp>
      <p:pic>
        <p:nvPicPr>
          <p:cNvPr id="4" name="Picture 3">
            <a:extLst>
              <a:ext uri="{FF2B5EF4-FFF2-40B4-BE49-F238E27FC236}">
                <a16:creationId xmlns:a16="http://schemas.microsoft.com/office/drawing/2014/main" id="{ADF3AD0F-770D-A9FA-2DA8-25FB2F97448C}"/>
              </a:ext>
            </a:extLst>
          </p:cNvPr>
          <p:cNvPicPr>
            <a:picLocks noChangeAspect="1"/>
          </p:cNvPicPr>
          <p:nvPr/>
        </p:nvPicPr>
        <p:blipFill>
          <a:blip r:embed="rId3"/>
          <a:stretch>
            <a:fillRect/>
          </a:stretch>
        </p:blipFill>
        <p:spPr>
          <a:xfrm>
            <a:off x="182118" y="968345"/>
            <a:ext cx="11827764" cy="4650867"/>
          </a:xfrm>
          <a:prstGeom prst="rect">
            <a:avLst/>
          </a:prstGeom>
          <a:ln>
            <a:solidFill>
              <a:schemeClr val="tx1"/>
            </a:solidFill>
          </a:ln>
        </p:spPr>
      </p:pic>
    </p:spTree>
    <p:extLst>
      <p:ext uri="{BB962C8B-B14F-4D97-AF65-F5344CB8AC3E}">
        <p14:creationId xmlns:p14="http://schemas.microsoft.com/office/powerpoint/2010/main" val="2312089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134</a:t>
            </a:fld>
            <a:endParaRPr lang="en-US"/>
          </a:p>
        </p:txBody>
      </p:sp>
      <p:sp>
        <p:nvSpPr>
          <p:cNvPr id="2" name="Footer Placeholder 4">
            <a:extLst>
              <a:ext uri="{FF2B5EF4-FFF2-40B4-BE49-F238E27FC236}">
                <a16:creationId xmlns:a16="http://schemas.microsoft.com/office/drawing/2014/main" id="{589B8EBB-5255-3C2F-424E-7E1C1F3FC934}"/>
              </a:ext>
            </a:extLst>
          </p:cNvPr>
          <p:cNvSpPr>
            <a:spLocks noGrp="1"/>
          </p:cNvSpPr>
          <p:nvPr>
            <p:ph type="ftr" sz="quarter" idx="11"/>
          </p:nvPr>
        </p:nvSpPr>
        <p:spPr>
          <a:xfrm>
            <a:off x="4038600" y="6496050"/>
            <a:ext cx="4114800" cy="365125"/>
          </a:xfrm>
        </p:spPr>
        <p:txBody>
          <a:bodyPr/>
          <a:lstStyle/>
          <a:p>
            <a:r>
              <a:rPr lang="en-US"/>
              <a:t>Langer - Cluster Analysis with Python</a:t>
            </a:r>
            <a:endParaRPr lang="en-US" dirty="0"/>
          </a:p>
        </p:txBody>
      </p:sp>
      <p:sp>
        <p:nvSpPr>
          <p:cNvPr id="3" name="TextBox 2">
            <a:extLst>
              <a:ext uri="{FF2B5EF4-FFF2-40B4-BE49-F238E27FC236}">
                <a16:creationId xmlns:a16="http://schemas.microsoft.com/office/drawing/2014/main" id="{D8AD0765-B184-E684-B6A8-74686E0C2583}"/>
              </a:ext>
            </a:extLst>
          </p:cNvPr>
          <p:cNvSpPr txBox="1"/>
          <p:nvPr/>
        </p:nvSpPr>
        <p:spPr>
          <a:xfrm>
            <a:off x="903953" y="1094877"/>
            <a:ext cx="1536289" cy="646331"/>
          </a:xfrm>
          <a:prstGeom prst="rect">
            <a:avLst/>
          </a:prstGeom>
          <a:noFill/>
        </p:spPr>
        <p:txBody>
          <a:bodyPr wrap="square" rtlCol="0">
            <a:spAutoFit/>
          </a:bodyPr>
          <a:lstStyle/>
          <a:p>
            <a:pPr algn="r"/>
            <a:r>
              <a:rPr lang="en-US" b="1" dirty="0">
                <a:solidFill>
                  <a:srgbClr val="00B050"/>
                </a:solidFill>
              </a:rPr>
              <a:t>Output from</a:t>
            </a:r>
          </a:p>
          <a:p>
            <a:pPr algn="r"/>
            <a:r>
              <a:rPr lang="en-US" b="1" dirty="0">
                <a:solidFill>
                  <a:srgbClr val="00B050"/>
                </a:solidFill>
              </a:rPr>
              <a:t>Step 4</a:t>
            </a:r>
          </a:p>
        </p:txBody>
      </p:sp>
      <p:cxnSp>
        <p:nvCxnSpPr>
          <p:cNvPr id="4" name="Straight Arrow Connector 3">
            <a:extLst>
              <a:ext uri="{FF2B5EF4-FFF2-40B4-BE49-F238E27FC236}">
                <a16:creationId xmlns:a16="http://schemas.microsoft.com/office/drawing/2014/main" id="{6388B31A-31D7-291B-62E0-10F46771965A}"/>
              </a:ext>
            </a:extLst>
          </p:cNvPr>
          <p:cNvCxnSpPr>
            <a:cxnSpLocks/>
          </p:cNvCxnSpPr>
          <p:nvPr/>
        </p:nvCxnSpPr>
        <p:spPr>
          <a:xfrm>
            <a:off x="2520828" y="1418043"/>
            <a:ext cx="473007"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descr="Chart, line chart&#10;&#10;Description automatically generated">
            <a:extLst>
              <a:ext uri="{FF2B5EF4-FFF2-40B4-BE49-F238E27FC236}">
                <a16:creationId xmlns:a16="http://schemas.microsoft.com/office/drawing/2014/main" id="{8797CA21-F5C4-179E-9923-9BCB3A283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730" y="1094877"/>
            <a:ext cx="6154539" cy="4668245"/>
          </a:xfrm>
          <a:prstGeom prst="rect">
            <a:avLst/>
          </a:prstGeom>
          <a:ln>
            <a:solidFill>
              <a:schemeClr val="tx1"/>
            </a:solidFill>
          </a:ln>
        </p:spPr>
      </p:pic>
      <p:sp>
        <p:nvSpPr>
          <p:cNvPr id="8" name="TextBox 7">
            <a:extLst>
              <a:ext uri="{FF2B5EF4-FFF2-40B4-BE49-F238E27FC236}">
                <a16:creationId xmlns:a16="http://schemas.microsoft.com/office/drawing/2014/main" id="{8D05B146-F43D-8839-467C-2AB2475119B5}"/>
              </a:ext>
            </a:extLst>
          </p:cNvPr>
          <p:cNvSpPr txBox="1"/>
          <p:nvPr/>
        </p:nvSpPr>
        <p:spPr>
          <a:xfrm>
            <a:off x="2362901" y="2893718"/>
            <a:ext cx="630934" cy="400110"/>
          </a:xfrm>
          <a:prstGeom prst="rect">
            <a:avLst/>
          </a:prstGeom>
          <a:noFill/>
        </p:spPr>
        <p:txBody>
          <a:bodyPr wrap="square" rtlCol="0">
            <a:spAutoFit/>
          </a:bodyPr>
          <a:lstStyle/>
          <a:p>
            <a:pPr algn="r"/>
            <a:r>
              <a:rPr lang="en-US" sz="2000" dirty="0"/>
              <a:t>eps</a:t>
            </a:r>
          </a:p>
        </p:txBody>
      </p:sp>
      <p:sp>
        <p:nvSpPr>
          <p:cNvPr id="9" name="TextBox 8">
            <a:extLst>
              <a:ext uri="{FF2B5EF4-FFF2-40B4-BE49-F238E27FC236}">
                <a16:creationId xmlns:a16="http://schemas.microsoft.com/office/drawing/2014/main" id="{C8C4FCD7-F592-9479-4A8D-CEEDBF36E234}"/>
              </a:ext>
            </a:extLst>
          </p:cNvPr>
          <p:cNvSpPr txBox="1"/>
          <p:nvPr/>
        </p:nvSpPr>
        <p:spPr>
          <a:xfrm>
            <a:off x="3018730" y="5864500"/>
            <a:ext cx="6154539" cy="400110"/>
          </a:xfrm>
          <a:prstGeom prst="rect">
            <a:avLst/>
          </a:prstGeom>
          <a:noFill/>
        </p:spPr>
        <p:txBody>
          <a:bodyPr wrap="square" rtlCol="0">
            <a:spAutoFit/>
          </a:bodyPr>
          <a:lstStyle/>
          <a:p>
            <a:pPr algn="ctr"/>
            <a:r>
              <a:rPr lang="en-US" sz="2000" dirty="0"/>
              <a:t>Distances to 30</a:t>
            </a:r>
            <a:r>
              <a:rPr lang="en-US" sz="2000" baseline="30000" dirty="0"/>
              <a:t>th</a:t>
            </a:r>
            <a:r>
              <a:rPr lang="en-US" sz="2000" dirty="0"/>
              <a:t> nearest neighbor in ascending order</a:t>
            </a:r>
          </a:p>
        </p:txBody>
      </p:sp>
      <p:sp>
        <p:nvSpPr>
          <p:cNvPr id="10" name="Rectangle 9">
            <a:extLst>
              <a:ext uri="{FF2B5EF4-FFF2-40B4-BE49-F238E27FC236}">
                <a16:creationId xmlns:a16="http://schemas.microsoft.com/office/drawing/2014/main" id="{BB1DC3A9-68A7-8D3C-628C-2592F3C97F38}"/>
              </a:ext>
            </a:extLst>
          </p:cNvPr>
          <p:cNvSpPr/>
          <p:nvPr/>
        </p:nvSpPr>
        <p:spPr>
          <a:xfrm>
            <a:off x="4516341" y="3673503"/>
            <a:ext cx="1089329" cy="68580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5F42E88-CAD2-6950-028A-C2011A6AD4EF}"/>
              </a:ext>
            </a:extLst>
          </p:cNvPr>
          <p:cNvSpPr txBox="1"/>
          <p:nvPr/>
        </p:nvSpPr>
        <p:spPr>
          <a:xfrm>
            <a:off x="528420" y="3696279"/>
            <a:ext cx="1536289" cy="646331"/>
          </a:xfrm>
          <a:prstGeom prst="rect">
            <a:avLst/>
          </a:prstGeom>
          <a:noFill/>
        </p:spPr>
        <p:txBody>
          <a:bodyPr wrap="square" rtlCol="0">
            <a:spAutoFit/>
          </a:bodyPr>
          <a:lstStyle/>
          <a:p>
            <a:pPr algn="r"/>
            <a:r>
              <a:rPr lang="en-US" b="1" dirty="0">
                <a:solidFill>
                  <a:srgbClr val="00B050"/>
                </a:solidFill>
              </a:rPr>
              <a:t>Area of eps inflection</a:t>
            </a:r>
          </a:p>
        </p:txBody>
      </p:sp>
      <p:cxnSp>
        <p:nvCxnSpPr>
          <p:cNvPr id="12" name="Straight Arrow Connector 11">
            <a:extLst>
              <a:ext uri="{FF2B5EF4-FFF2-40B4-BE49-F238E27FC236}">
                <a16:creationId xmlns:a16="http://schemas.microsoft.com/office/drawing/2014/main" id="{4F37550E-602A-0339-50E9-176EBD0C5FBF}"/>
              </a:ext>
            </a:extLst>
          </p:cNvPr>
          <p:cNvCxnSpPr>
            <a:cxnSpLocks/>
          </p:cNvCxnSpPr>
          <p:nvPr/>
        </p:nvCxnSpPr>
        <p:spPr>
          <a:xfrm>
            <a:off x="2137344" y="4019445"/>
            <a:ext cx="2378997"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77314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A4A94D-9896-FF36-DCE8-E7239F9EC363}"/>
              </a:ext>
            </a:extLst>
          </p:cNvPr>
          <p:cNvPicPr>
            <a:picLocks noChangeAspect="1"/>
          </p:cNvPicPr>
          <p:nvPr/>
        </p:nvPicPr>
        <p:blipFill>
          <a:blip r:embed="rId3"/>
          <a:stretch>
            <a:fillRect/>
          </a:stretch>
        </p:blipFill>
        <p:spPr>
          <a:xfrm>
            <a:off x="349615" y="124920"/>
            <a:ext cx="11492770" cy="6608159"/>
          </a:xfrm>
          <a:prstGeom prst="rect">
            <a:avLst/>
          </a:prstGeom>
          <a:ln>
            <a:solidFill>
              <a:schemeClr val="tx1"/>
            </a:solidFill>
          </a:ln>
        </p:spPr>
      </p:pic>
      <p:sp>
        <p:nvSpPr>
          <p:cNvPr id="2" name="Footer Placeholder 1">
            <a:extLst>
              <a:ext uri="{FF2B5EF4-FFF2-40B4-BE49-F238E27FC236}">
                <a16:creationId xmlns:a16="http://schemas.microsoft.com/office/drawing/2014/main" id="{093079D9-C8AF-6343-B08A-D47BF81461FC}"/>
              </a:ext>
            </a:extLst>
          </p:cNvPr>
          <p:cNvSpPr>
            <a:spLocks noGrp="1"/>
          </p:cNvSpPr>
          <p:nvPr>
            <p:ph type="ftr" sz="quarter" idx="11"/>
          </p:nvPr>
        </p:nvSpPr>
        <p:spPr/>
        <p:txBody>
          <a:bodyPr/>
          <a:lstStyle/>
          <a:p>
            <a:r>
              <a:rPr lang="en-US"/>
              <a:t>Langer - Cluster Analysis with Python</a:t>
            </a:r>
          </a:p>
        </p:txBody>
      </p:sp>
      <p:sp>
        <p:nvSpPr>
          <p:cNvPr id="4" name="Slide Number Placeholder 3">
            <a:extLst>
              <a:ext uri="{FF2B5EF4-FFF2-40B4-BE49-F238E27FC236}">
                <a16:creationId xmlns:a16="http://schemas.microsoft.com/office/drawing/2014/main" id="{4BC8A3C6-B277-24FA-B42F-B03A5D8409DA}"/>
              </a:ext>
            </a:extLst>
          </p:cNvPr>
          <p:cNvSpPr>
            <a:spLocks noGrp="1"/>
          </p:cNvSpPr>
          <p:nvPr>
            <p:ph type="sldNum" sz="quarter" idx="12"/>
          </p:nvPr>
        </p:nvSpPr>
        <p:spPr/>
        <p:txBody>
          <a:bodyPr/>
          <a:lstStyle/>
          <a:p>
            <a:fld id="{9F6F4FD3-9CF4-4D5E-9BBF-D453CCF141CE}" type="slidenum">
              <a:rPr lang="en-US" smtClean="0"/>
              <a:t>135</a:t>
            </a:fld>
            <a:endParaRPr lang="en-US"/>
          </a:p>
        </p:txBody>
      </p:sp>
    </p:spTree>
    <p:extLst>
      <p:ext uri="{BB962C8B-B14F-4D97-AF65-F5344CB8AC3E}">
        <p14:creationId xmlns:p14="http://schemas.microsoft.com/office/powerpoint/2010/main" val="33635302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136</a:t>
            </a:fld>
            <a:endParaRPr lang="en-US"/>
          </a:p>
        </p:txBody>
      </p:sp>
      <p:sp>
        <p:nvSpPr>
          <p:cNvPr id="2" name="Footer Placeholder 4">
            <a:extLst>
              <a:ext uri="{FF2B5EF4-FFF2-40B4-BE49-F238E27FC236}">
                <a16:creationId xmlns:a16="http://schemas.microsoft.com/office/drawing/2014/main" id="{589B8EBB-5255-3C2F-424E-7E1C1F3FC934}"/>
              </a:ext>
            </a:extLst>
          </p:cNvPr>
          <p:cNvSpPr>
            <a:spLocks noGrp="1"/>
          </p:cNvSpPr>
          <p:nvPr>
            <p:ph type="ftr" sz="quarter" idx="11"/>
          </p:nvPr>
        </p:nvSpPr>
        <p:spPr>
          <a:xfrm>
            <a:off x="4038600" y="6496050"/>
            <a:ext cx="4114800" cy="365125"/>
          </a:xfrm>
        </p:spPr>
        <p:txBody>
          <a:bodyPr/>
          <a:lstStyle/>
          <a:p>
            <a:r>
              <a:rPr lang="en-US"/>
              <a:t>Langer - Cluster Analysis with Python</a:t>
            </a:r>
            <a:endParaRPr lang="en-US" dirty="0"/>
          </a:p>
        </p:txBody>
      </p:sp>
      <p:pic>
        <p:nvPicPr>
          <p:cNvPr id="11" name="Picture 10">
            <a:extLst>
              <a:ext uri="{FF2B5EF4-FFF2-40B4-BE49-F238E27FC236}">
                <a16:creationId xmlns:a16="http://schemas.microsoft.com/office/drawing/2014/main" id="{83FF522E-5922-4D11-5659-4876A3DD6930}"/>
              </a:ext>
            </a:extLst>
          </p:cNvPr>
          <p:cNvPicPr>
            <a:picLocks noChangeAspect="1"/>
          </p:cNvPicPr>
          <p:nvPr/>
        </p:nvPicPr>
        <p:blipFill>
          <a:blip r:embed="rId3"/>
          <a:stretch>
            <a:fillRect/>
          </a:stretch>
        </p:blipFill>
        <p:spPr>
          <a:xfrm>
            <a:off x="192833" y="359361"/>
            <a:ext cx="11806333" cy="5590889"/>
          </a:xfrm>
          <a:prstGeom prst="rect">
            <a:avLst/>
          </a:prstGeom>
          <a:ln>
            <a:solidFill>
              <a:schemeClr val="tx1"/>
            </a:solidFill>
          </a:ln>
        </p:spPr>
      </p:pic>
    </p:spTree>
    <p:extLst>
      <p:ext uri="{BB962C8B-B14F-4D97-AF65-F5344CB8AC3E}">
        <p14:creationId xmlns:p14="http://schemas.microsoft.com/office/powerpoint/2010/main" val="32946561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98AFC3C-4B6A-69CD-061E-B5F854C9AD53}"/>
              </a:ext>
            </a:extLst>
          </p:cNvPr>
          <p:cNvPicPr>
            <a:picLocks noChangeAspect="1"/>
          </p:cNvPicPr>
          <p:nvPr/>
        </p:nvPicPr>
        <p:blipFill>
          <a:blip r:embed="rId3"/>
          <a:stretch>
            <a:fillRect/>
          </a:stretch>
        </p:blipFill>
        <p:spPr>
          <a:xfrm>
            <a:off x="702468" y="150018"/>
            <a:ext cx="10787063" cy="6557963"/>
          </a:xfrm>
          <a:prstGeom prst="rect">
            <a:avLst/>
          </a:prstGeom>
          <a:ln>
            <a:solidFill>
              <a:schemeClr val="tx1"/>
            </a:solidFill>
          </a:ln>
        </p:spPr>
      </p:pic>
      <p:sp>
        <p:nvSpPr>
          <p:cNvPr id="2" name="Footer Placeholder 1">
            <a:extLst>
              <a:ext uri="{FF2B5EF4-FFF2-40B4-BE49-F238E27FC236}">
                <a16:creationId xmlns:a16="http://schemas.microsoft.com/office/drawing/2014/main" id="{7BBA00D3-702E-E1C9-E858-53DFE711EC0D}"/>
              </a:ext>
            </a:extLst>
          </p:cNvPr>
          <p:cNvSpPr>
            <a:spLocks noGrp="1"/>
          </p:cNvSpPr>
          <p:nvPr>
            <p:ph type="ftr" sz="quarter" idx="11"/>
          </p:nvPr>
        </p:nvSpPr>
        <p:spPr/>
        <p:txBody>
          <a:bodyPr/>
          <a:lstStyle/>
          <a:p>
            <a:r>
              <a:rPr lang="en-US"/>
              <a:t>Langer - Cluster Analysis with Python</a:t>
            </a:r>
          </a:p>
        </p:txBody>
      </p:sp>
      <p:sp>
        <p:nvSpPr>
          <p:cNvPr id="3" name="Slide Number Placeholder 2">
            <a:extLst>
              <a:ext uri="{FF2B5EF4-FFF2-40B4-BE49-F238E27FC236}">
                <a16:creationId xmlns:a16="http://schemas.microsoft.com/office/drawing/2014/main" id="{B9122243-1F44-D7DD-31B2-FA9B6B7ED2FA}"/>
              </a:ext>
            </a:extLst>
          </p:cNvPr>
          <p:cNvSpPr>
            <a:spLocks noGrp="1"/>
          </p:cNvSpPr>
          <p:nvPr>
            <p:ph type="sldNum" sz="quarter" idx="12"/>
          </p:nvPr>
        </p:nvSpPr>
        <p:spPr/>
        <p:txBody>
          <a:bodyPr/>
          <a:lstStyle/>
          <a:p>
            <a:fld id="{9F6F4FD3-9CF4-4D5E-9BBF-D453CCF141CE}" type="slidenum">
              <a:rPr lang="en-US" smtClean="0"/>
              <a:t>137</a:t>
            </a:fld>
            <a:endParaRPr lang="en-US"/>
          </a:p>
        </p:txBody>
      </p:sp>
    </p:spTree>
    <p:extLst>
      <p:ext uri="{BB962C8B-B14F-4D97-AF65-F5344CB8AC3E}">
        <p14:creationId xmlns:p14="http://schemas.microsoft.com/office/powerpoint/2010/main" val="178152577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FB5E6-823B-4F95-A6A6-C578670F2A01}"/>
              </a:ext>
            </a:extLst>
          </p:cNvPr>
          <p:cNvSpPr>
            <a:spLocks noGrp="1"/>
          </p:cNvSpPr>
          <p:nvPr>
            <p:ph type="title"/>
          </p:nvPr>
        </p:nvSpPr>
        <p:spPr/>
        <p:txBody>
          <a:bodyPr/>
          <a:lstStyle/>
          <a:p>
            <a:r>
              <a:rPr lang="en-US" dirty="0"/>
              <a:t>Categorical Data</a:t>
            </a:r>
          </a:p>
        </p:txBody>
      </p:sp>
      <p:sp>
        <p:nvSpPr>
          <p:cNvPr id="3" name="Text Placeholder 2">
            <a:extLst>
              <a:ext uri="{FF2B5EF4-FFF2-40B4-BE49-F238E27FC236}">
                <a16:creationId xmlns:a16="http://schemas.microsoft.com/office/drawing/2014/main" id="{7FFF21DB-B710-40D9-8EFE-99A8811BECBC}"/>
              </a:ext>
            </a:extLst>
          </p:cNvPr>
          <p:cNvSpPr>
            <a:spLocks noGrp="1"/>
          </p:cNvSpPr>
          <p:nvPr>
            <p:ph type="body" idx="1"/>
          </p:nvPr>
        </p:nvSpPr>
        <p:spPr/>
        <p:txBody>
          <a:bodyPr/>
          <a:lstStyle/>
          <a:p>
            <a:r>
              <a:rPr lang="en-US" dirty="0"/>
              <a:t>Section 9</a:t>
            </a:r>
          </a:p>
        </p:txBody>
      </p:sp>
      <p:sp>
        <p:nvSpPr>
          <p:cNvPr id="4" name="Footer Placeholder 3">
            <a:extLst>
              <a:ext uri="{FF2B5EF4-FFF2-40B4-BE49-F238E27FC236}">
                <a16:creationId xmlns:a16="http://schemas.microsoft.com/office/drawing/2014/main" id="{4FEE44B9-0B1D-8521-1BB8-952830D90AB9}"/>
              </a:ext>
            </a:extLst>
          </p:cNvPr>
          <p:cNvSpPr>
            <a:spLocks noGrp="1"/>
          </p:cNvSpPr>
          <p:nvPr>
            <p:ph type="ftr" sz="quarter" idx="11"/>
          </p:nvPr>
        </p:nvSpPr>
        <p:spPr/>
        <p:txBody>
          <a:bodyPr/>
          <a:lstStyle/>
          <a:p>
            <a:r>
              <a:rPr lang="en-US"/>
              <a:t>Langer - Cluster Analysis with Python</a:t>
            </a:r>
            <a:endParaRPr lang="en-US" dirty="0"/>
          </a:p>
        </p:txBody>
      </p:sp>
      <p:sp>
        <p:nvSpPr>
          <p:cNvPr id="7" name="Slide Number Placeholder 6">
            <a:extLst>
              <a:ext uri="{FF2B5EF4-FFF2-40B4-BE49-F238E27FC236}">
                <a16:creationId xmlns:a16="http://schemas.microsoft.com/office/drawing/2014/main" id="{4FD02D89-5AC9-A296-358B-0C5E2A7BBFA1}"/>
              </a:ext>
            </a:extLst>
          </p:cNvPr>
          <p:cNvSpPr>
            <a:spLocks noGrp="1"/>
          </p:cNvSpPr>
          <p:nvPr>
            <p:ph type="sldNum" sz="quarter" idx="12"/>
          </p:nvPr>
        </p:nvSpPr>
        <p:spPr/>
        <p:txBody>
          <a:bodyPr/>
          <a:lstStyle/>
          <a:p>
            <a:fld id="{9F6F4FD3-9CF4-4D5E-9BBF-D453CCF141CE}" type="slidenum">
              <a:rPr lang="en-US" smtClean="0"/>
              <a:t>138</a:t>
            </a:fld>
            <a:endParaRPr lang="en-US"/>
          </a:p>
        </p:txBody>
      </p:sp>
    </p:spTree>
    <p:extLst>
      <p:ext uri="{BB962C8B-B14F-4D97-AF65-F5344CB8AC3E}">
        <p14:creationId xmlns:p14="http://schemas.microsoft.com/office/powerpoint/2010/main" val="28626920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The Problem with Categories</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139</a:t>
            </a:fld>
            <a:endParaRPr lang="en-US"/>
          </a:p>
        </p:txBody>
      </p:sp>
      <p:sp>
        <p:nvSpPr>
          <p:cNvPr id="3" name="TextBox 2">
            <a:extLst>
              <a:ext uri="{FF2B5EF4-FFF2-40B4-BE49-F238E27FC236}">
                <a16:creationId xmlns:a16="http://schemas.microsoft.com/office/drawing/2014/main" id="{FB214E17-6D84-3CDC-8C7A-D57F1D2B02CC}"/>
              </a:ext>
            </a:extLst>
          </p:cNvPr>
          <p:cNvSpPr txBox="1"/>
          <p:nvPr/>
        </p:nvSpPr>
        <p:spPr>
          <a:xfrm>
            <a:off x="343289" y="1051517"/>
            <a:ext cx="10915758" cy="4708981"/>
          </a:xfrm>
          <a:prstGeom prst="rect">
            <a:avLst/>
          </a:prstGeom>
          <a:noFill/>
        </p:spPr>
        <p:txBody>
          <a:bodyPr wrap="square" rtlCol="0">
            <a:spAutoFit/>
          </a:bodyPr>
          <a:lstStyle/>
          <a:p>
            <a:r>
              <a:rPr lang="en-US" sz="2000" dirty="0"/>
              <a:t>Categorical data is very common in business data. Unfortunately, it wreaks havoc with clustering.</a:t>
            </a:r>
          </a:p>
          <a:p>
            <a:endParaRPr lang="en-US" sz="2000" dirty="0"/>
          </a:p>
          <a:p>
            <a:r>
              <a:rPr lang="en-US" sz="2000" dirty="0"/>
              <a:t>Consider the following example data:</a:t>
            </a:r>
          </a:p>
          <a:p>
            <a:endParaRPr lang="en-US" sz="2000" dirty="0"/>
          </a:p>
          <a:p>
            <a:endParaRPr lang="en-US" sz="2000" dirty="0"/>
          </a:p>
          <a:p>
            <a:endParaRPr lang="en-US" sz="2000" dirty="0"/>
          </a:p>
          <a:p>
            <a:endParaRPr lang="en-US" sz="2000" dirty="0"/>
          </a:p>
          <a:p>
            <a:endParaRPr lang="en-US" sz="2000" dirty="0"/>
          </a:p>
          <a:p>
            <a:r>
              <a:rPr lang="en-US" sz="2000" dirty="0"/>
              <a:t>How do you incorporate the values of the </a:t>
            </a:r>
            <a:r>
              <a:rPr lang="en-US" sz="2000" i="1" dirty="0"/>
              <a:t>Customer Category</a:t>
            </a:r>
            <a:r>
              <a:rPr lang="en-US" sz="2000" dirty="0"/>
              <a:t> feature into Euclidian distance?</a:t>
            </a:r>
          </a:p>
          <a:p>
            <a:endParaRPr lang="en-US" sz="2000" dirty="0"/>
          </a:p>
          <a:p>
            <a:r>
              <a:rPr lang="en-US" sz="2000" dirty="0"/>
              <a:t>Also, check out the </a:t>
            </a:r>
            <a:r>
              <a:rPr lang="en-US" sz="2000" i="1" dirty="0"/>
              <a:t>Zip Code</a:t>
            </a:r>
            <a:r>
              <a:rPr lang="en-US" sz="2000" dirty="0"/>
              <a:t> feature. It looks like a number, but it really isn’t.</a:t>
            </a:r>
          </a:p>
          <a:p>
            <a:endParaRPr lang="en-US" sz="2000" dirty="0"/>
          </a:p>
          <a:p>
            <a:r>
              <a:rPr lang="en-US" sz="2000" dirty="0"/>
              <a:t>Categories disguised as numbers are also common in business data.</a:t>
            </a:r>
          </a:p>
          <a:p>
            <a:endParaRPr lang="en-US" sz="2000" dirty="0"/>
          </a:p>
          <a:p>
            <a:r>
              <a:rPr lang="en-US" sz="2000" dirty="0"/>
              <a:t>We need a way to transform categorical data into truly numeric data – enter </a:t>
            </a:r>
            <a:r>
              <a:rPr lang="en-US" sz="2000" b="1" dirty="0"/>
              <a:t>one-hot encoding</a:t>
            </a:r>
            <a:r>
              <a:rPr lang="en-US" sz="2000" dirty="0"/>
              <a:t>.</a:t>
            </a:r>
          </a:p>
        </p:txBody>
      </p:sp>
      <p:graphicFrame>
        <p:nvGraphicFramePr>
          <p:cNvPr id="6" name="Table 6">
            <a:extLst>
              <a:ext uri="{FF2B5EF4-FFF2-40B4-BE49-F238E27FC236}">
                <a16:creationId xmlns:a16="http://schemas.microsoft.com/office/drawing/2014/main" id="{50FD6A54-0195-A63E-7C26-96C2CE0C1314}"/>
              </a:ext>
            </a:extLst>
          </p:cNvPr>
          <p:cNvGraphicFramePr>
            <a:graphicFrameLocks noGrp="1"/>
          </p:cNvGraphicFramePr>
          <p:nvPr>
            <p:extLst>
              <p:ext uri="{D42A27DB-BD31-4B8C-83A1-F6EECF244321}">
                <p14:modId xmlns:p14="http://schemas.microsoft.com/office/powerpoint/2010/main" val="227536465"/>
              </p:ext>
            </p:extLst>
          </p:nvPr>
        </p:nvGraphicFramePr>
        <p:xfrm>
          <a:off x="5293895" y="1730319"/>
          <a:ext cx="6765183" cy="1341120"/>
        </p:xfrm>
        <a:graphic>
          <a:graphicData uri="http://schemas.openxmlformats.org/drawingml/2006/table">
            <a:tbl>
              <a:tblPr firstRow="1" bandRow="1">
                <a:tableStyleId>{5C22544A-7EE6-4342-B048-85BDC9FD1C3A}</a:tableStyleId>
              </a:tblPr>
              <a:tblGrid>
                <a:gridCol w="2255061">
                  <a:extLst>
                    <a:ext uri="{9D8B030D-6E8A-4147-A177-3AD203B41FA5}">
                      <a16:colId xmlns:a16="http://schemas.microsoft.com/office/drawing/2014/main" val="76580057"/>
                    </a:ext>
                  </a:extLst>
                </a:gridCol>
                <a:gridCol w="2255061">
                  <a:extLst>
                    <a:ext uri="{9D8B030D-6E8A-4147-A177-3AD203B41FA5}">
                      <a16:colId xmlns:a16="http://schemas.microsoft.com/office/drawing/2014/main" val="3000728768"/>
                    </a:ext>
                  </a:extLst>
                </a:gridCol>
                <a:gridCol w="2255061">
                  <a:extLst>
                    <a:ext uri="{9D8B030D-6E8A-4147-A177-3AD203B41FA5}">
                      <a16:colId xmlns:a16="http://schemas.microsoft.com/office/drawing/2014/main" val="3109268403"/>
                    </a:ext>
                  </a:extLst>
                </a:gridCol>
              </a:tblGrid>
              <a:tr h="156968">
                <a:tc>
                  <a:txBody>
                    <a:bodyPr/>
                    <a:lstStyle/>
                    <a:p>
                      <a:pPr algn="ctr"/>
                      <a:r>
                        <a:rPr lang="en-US" sz="1600" dirty="0"/>
                        <a:t>Customer Category</a:t>
                      </a:r>
                    </a:p>
                  </a:txBody>
                  <a:tcPr/>
                </a:tc>
                <a:tc>
                  <a:txBody>
                    <a:bodyPr/>
                    <a:lstStyle/>
                    <a:p>
                      <a:pPr algn="ctr"/>
                      <a:r>
                        <a:rPr lang="en-US" sz="1600" dirty="0"/>
                        <a:t>State</a:t>
                      </a:r>
                    </a:p>
                  </a:txBody>
                  <a:tcPr/>
                </a:tc>
                <a:tc>
                  <a:txBody>
                    <a:bodyPr/>
                    <a:lstStyle/>
                    <a:p>
                      <a:pPr algn="ctr"/>
                      <a:r>
                        <a:rPr lang="en-US" sz="1600" dirty="0"/>
                        <a:t>Zip Code</a:t>
                      </a:r>
                    </a:p>
                  </a:txBody>
                  <a:tcPr/>
                </a:tc>
                <a:extLst>
                  <a:ext uri="{0D108BD9-81ED-4DB2-BD59-A6C34878D82A}">
                    <a16:rowId xmlns:a16="http://schemas.microsoft.com/office/drawing/2014/main" val="3782592998"/>
                  </a:ext>
                </a:extLst>
              </a:tr>
              <a:tr h="156968">
                <a:tc>
                  <a:txBody>
                    <a:bodyPr/>
                    <a:lstStyle/>
                    <a:p>
                      <a:pPr algn="ctr"/>
                      <a:r>
                        <a:rPr lang="en-US" sz="1600" dirty="0"/>
                        <a:t>Bronze</a:t>
                      </a:r>
                    </a:p>
                  </a:txBody>
                  <a:tcPr/>
                </a:tc>
                <a:tc>
                  <a:txBody>
                    <a:bodyPr/>
                    <a:lstStyle/>
                    <a:p>
                      <a:pPr algn="ctr"/>
                      <a:r>
                        <a:rPr lang="en-US" sz="1600" dirty="0"/>
                        <a:t>MT</a:t>
                      </a:r>
                    </a:p>
                  </a:txBody>
                  <a:tcPr/>
                </a:tc>
                <a:tc>
                  <a:txBody>
                    <a:bodyPr/>
                    <a:lstStyle/>
                    <a:p>
                      <a:pPr algn="ctr"/>
                      <a:r>
                        <a:rPr lang="en-US" sz="1600" dirty="0"/>
                        <a:t>59715</a:t>
                      </a:r>
                    </a:p>
                  </a:txBody>
                  <a:tcPr/>
                </a:tc>
                <a:extLst>
                  <a:ext uri="{0D108BD9-81ED-4DB2-BD59-A6C34878D82A}">
                    <a16:rowId xmlns:a16="http://schemas.microsoft.com/office/drawing/2014/main" val="3641395748"/>
                  </a:ext>
                </a:extLst>
              </a:tr>
              <a:tr h="156968">
                <a:tc>
                  <a:txBody>
                    <a:bodyPr/>
                    <a:lstStyle/>
                    <a:p>
                      <a:pPr algn="ctr"/>
                      <a:r>
                        <a:rPr lang="en-US" sz="1600" dirty="0"/>
                        <a:t>Silver</a:t>
                      </a:r>
                    </a:p>
                  </a:txBody>
                  <a:tcPr/>
                </a:tc>
                <a:tc>
                  <a:txBody>
                    <a:bodyPr/>
                    <a:lstStyle/>
                    <a:p>
                      <a:pPr algn="ctr"/>
                      <a:r>
                        <a:rPr lang="en-US" sz="1600" dirty="0"/>
                        <a:t>WA</a:t>
                      </a:r>
                    </a:p>
                  </a:txBody>
                  <a:tcPr/>
                </a:tc>
                <a:tc>
                  <a:txBody>
                    <a:bodyPr/>
                    <a:lstStyle/>
                    <a:p>
                      <a:pPr algn="ctr"/>
                      <a:r>
                        <a:rPr lang="en-US" sz="1600" dirty="0"/>
                        <a:t>98208</a:t>
                      </a:r>
                    </a:p>
                  </a:txBody>
                  <a:tcPr/>
                </a:tc>
                <a:extLst>
                  <a:ext uri="{0D108BD9-81ED-4DB2-BD59-A6C34878D82A}">
                    <a16:rowId xmlns:a16="http://schemas.microsoft.com/office/drawing/2014/main" val="426593762"/>
                  </a:ext>
                </a:extLst>
              </a:tr>
              <a:tr h="156968">
                <a:tc>
                  <a:txBody>
                    <a:bodyPr/>
                    <a:lstStyle/>
                    <a:p>
                      <a:pPr algn="ctr"/>
                      <a:r>
                        <a:rPr lang="en-US" sz="1600" dirty="0"/>
                        <a:t>Gold</a:t>
                      </a:r>
                    </a:p>
                  </a:txBody>
                  <a:tcPr/>
                </a:tc>
                <a:tc>
                  <a:txBody>
                    <a:bodyPr/>
                    <a:lstStyle/>
                    <a:p>
                      <a:pPr algn="ctr"/>
                      <a:r>
                        <a:rPr lang="en-US" sz="1600" dirty="0"/>
                        <a:t>WA</a:t>
                      </a:r>
                    </a:p>
                  </a:txBody>
                  <a:tcPr/>
                </a:tc>
                <a:tc>
                  <a:txBody>
                    <a:bodyPr/>
                    <a:lstStyle/>
                    <a:p>
                      <a:pPr algn="ctr"/>
                      <a:r>
                        <a:rPr lang="en-US" sz="1600" dirty="0"/>
                        <a:t>98021</a:t>
                      </a:r>
                    </a:p>
                  </a:txBody>
                  <a:tcPr/>
                </a:tc>
                <a:extLst>
                  <a:ext uri="{0D108BD9-81ED-4DB2-BD59-A6C34878D82A}">
                    <a16:rowId xmlns:a16="http://schemas.microsoft.com/office/drawing/2014/main" val="3024006501"/>
                  </a:ext>
                </a:extLst>
              </a:tr>
            </a:tbl>
          </a:graphicData>
        </a:graphic>
      </p:graphicFrame>
    </p:spTree>
    <p:extLst>
      <p:ext uri="{BB962C8B-B14F-4D97-AF65-F5344CB8AC3E}">
        <p14:creationId xmlns:p14="http://schemas.microsoft.com/office/powerpoint/2010/main" val="67057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0" end="10"/>
                                            </p:txEl>
                                          </p:spTgt>
                                        </p:tgtEl>
                                        <p:attrNameLst>
                                          <p:attrName>style.visibility</p:attrName>
                                        </p:attrNameLst>
                                      </p:cBhvr>
                                      <p:to>
                                        <p:strVal val="visible"/>
                                      </p:to>
                                    </p:set>
                                    <p:animEffect transition="in" filter="fade">
                                      <p:cBhvr>
                                        <p:cTn id="20" dur="500"/>
                                        <p:tgtEl>
                                          <p:spTgt spid="3">
                                            <p:txEl>
                                              <p:pRg st="10" end="1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animEffect transition="in" filter="fade">
                                      <p:cBhvr>
                                        <p:cTn id="25" dur="500"/>
                                        <p:tgtEl>
                                          <p:spTgt spid="3">
                                            <p:txEl>
                                              <p:pRg st="12" end="1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14" end="14"/>
                                            </p:txEl>
                                          </p:spTgt>
                                        </p:tgtEl>
                                        <p:attrNameLst>
                                          <p:attrName>style.visibility</p:attrName>
                                        </p:attrNameLst>
                                      </p:cBhvr>
                                      <p:to>
                                        <p:strVal val="visible"/>
                                      </p:to>
                                    </p:set>
                                    <p:animEffect transition="in" filter="fade">
                                      <p:cBhvr>
                                        <p:cTn id="30"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The Heart Dataset</a:t>
            </a:r>
          </a:p>
        </p:txBody>
      </p:sp>
      <p:sp>
        <p:nvSpPr>
          <p:cNvPr id="3" name="TextBox 2">
            <a:extLst>
              <a:ext uri="{FF2B5EF4-FFF2-40B4-BE49-F238E27FC236}">
                <a16:creationId xmlns:a16="http://schemas.microsoft.com/office/drawing/2014/main" id="{BFC0759B-6DA8-BF50-A0CE-2859C9133190}"/>
              </a:ext>
            </a:extLst>
          </p:cNvPr>
          <p:cNvSpPr txBox="1"/>
          <p:nvPr/>
        </p:nvSpPr>
        <p:spPr>
          <a:xfrm>
            <a:off x="343289" y="1051517"/>
            <a:ext cx="11754926" cy="1015663"/>
          </a:xfrm>
          <a:prstGeom prst="rect">
            <a:avLst/>
          </a:prstGeom>
          <a:noFill/>
        </p:spPr>
        <p:txBody>
          <a:bodyPr wrap="square" rtlCol="0">
            <a:spAutoFit/>
          </a:bodyPr>
          <a:lstStyle/>
          <a:p>
            <a:r>
              <a:rPr lang="en-US" sz="2000" dirty="0"/>
              <a:t>Later in the course, we will cover how to cluster data that contains both numeric and categorical features.</a:t>
            </a:r>
          </a:p>
          <a:p>
            <a:endParaRPr lang="en-US" sz="2000" dirty="0"/>
          </a:p>
          <a:p>
            <a:r>
              <a:rPr lang="en-US" sz="2000" dirty="0"/>
              <a:t>We will use the Statlog (</a:t>
            </a:r>
            <a:r>
              <a:rPr lang="en-US" sz="2000" i="1" dirty="0"/>
              <a:t>Heart</a:t>
            </a:r>
            <a:r>
              <a:rPr lang="en-US" sz="2000" dirty="0"/>
              <a:t>) dataset in both lecture and labs</a:t>
            </a:r>
            <a:r>
              <a:rPr lang="en-US" sz="2000" i="1" dirty="0"/>
              <a:t>:</a:t>
            </a:r>
          </a:p>
        </p:txBody>
      </p:sp>
      <p:graphicFrame>
        <p:nvGraphicFramePr>
          <p:cNvPr id="7" name="Table 22">
            <a:extLst>
              <a:ext uri="{FF2B5EF4-FFF2-40B4-BE49-F238E27FC236}">
                <a16:creationId xmlns:a16="http://schemas.microsoft.com/office/drawing/2014/main" id="{3E8ED78B-C16F-B64F-108F-AE49A641D398}"/>
              </a:ext>
            </a:extLst>
          </p:cNvPr>
          <p:cNvGraphicFramePr>
            <a:graphicFrameLocks noGrp="1"/>
          </p:cNvGraphicFramePr>
          <p:nvPr>
            <p:extLst>
              <p:ext uri="{D42A27DB-BD31-4B8C-83A1-F6EECF244321}">
                <p14:modId xmlns:p14="http://schemas.microsoft.com/office/powerpoint/2010/main" val="1942274952"/>
              </p:ext>
            </p:extLst>
          </p:nvPr>
        </p:nvGraphicFramePr>
        <p:xfrm>
          <a:off x="1905690" y="2101061"/>
          <a:ext cx="8323858" cy="4572000"/>
        </p:xfrm>
        <a:graphic>
          <a:graphicData uri="http://schemas.openxmlformats.org/drawingml/2006/table">
            <a:tbl>
              <a:tblPr firstRow="1" bandRow="1">
                <a:tableStyleId>{5C22544A-7EE6-4342-B048-85BDC9FD1C3A}</a:tableStyleId>
              </a:tblPr>
              <a:tblGrid>
                <a:gridCol w="1355837">
                  <a:extLst>
                    <a:ext uri="{9D8B030D-6E8A-4147-A177-3AD203B41FA5}">
                      <a16:colId xmlns:a16="http://schemas.microsoft.com/office/drawing/2014/main" val="3894163397"/>
                    </a:ext>
                  </a:extLst>
                </a:gridCol>
                <a:gridCol w="1335941">
                  <a:extLst>
                    <a:ext uri="{9D8B030D-6E8A-4147-A177-3AD203B41FA5}">
                      <a16:colId xmlns:a16="http://schemas.microsoft.com/office/drawing/2014/main" val="979456575"/>
                    </a:ext>
                  </a:extLst>
                </a:gridCol>
                <a:gridCol w="5632080">
                  <a:extLst>
                    <a:ext uri="{9D8B030D-6E8A-4147-A177-3AD203B41FA5}">
                      <a16:colId xmlns:a16="http://schemas.microsoft.com/office/drawing/2014/main" val="3054711152"/>
                    </a:ext>
                  </a:extLst>
                </a:gridCol>
              </a:tblGrid>
              <a:tr h="162329">
                <a:tc>
                  <a:txBody>
                    <a:bodyPr/>
                    <a:lstStyle/>
                    <a:p>
                      <a:r>
                        <a:rPr lang="en-US" sz="1400" dirty="0"/>
                        <a:t>Feature</a:t>
                      </a:r>
                    </a:p>
                  </a:txBody>
                  <a:tcPr/>
                </a:tc>
                <a:tc>
                  <a:txBody>
                    <a:bodyPr/>
                    <a:lstStyle/>
                    <a:p>
                      <a:r>
                        <a:rPr lang="en-US" sz="1400" dirty="0"/>
                        <a:t>Type</a:t>
                      </a:r>
                    </a:p>
                  </a:txBody>
                  <a:tcPr/>
                </a:tc>
                <a:tc>
                  <a:txBody>
                    <a:bodyPr/>
                    <a:lstStyle/>
                    <a:p>
                      <a:r>
                        <a:rPr lang="en-US" sz="1400" dirty="0"/>
                        <a:t>Categorical Levels</a:t>
                      </a:r>
                    </a:p>
                  </a:txBody>
                  <a:tcPr/>
                </a:tc>
                <a:extLst>
                  <a:ext uri="{0D108BD9-81ED-4DB2-BD59-A6C34878D82A}">
                    <a16:rowId xmlns:a16="http://schemas.microsoft.com/office/drawing/2014/main" val="4169609130"/>
                  </a:ext>
                </a:extLst>
              </a:tr>
              <a:tr h="162329">
                <a:tc>
                  <a:txBody>
                    <a:bodyPr/>
                    <a:lstStyle/>
                    <a:p>
                      <a:r>
                        <a:rPr lang="en-US" sz="1400" dirty="0"/>
                        <a:t>HeartDisease</a:t>
                      </a:r>
                    </a:p>
                  </a:txBody>
                  <a:tcPr/>
                </a:tc>
                <a:tc>
                  <a:txBody>
                    <a:bodyPr/>
                    <a:lstStyle/>
                    <a:p>
                      <a:r>
                        <a:rPr lang="en-US" sz="1400" dirty="0"/>
                        <a:t>Categorical</a:t>
                      </a:r>
                    </a:p>
                  </a:txBody>
                  <a:tcPr/>
                </a:tc>
                <a:tc>
                  <a:txBody>
                    <a:bodyPr/>
                    <a:lstStyle/>
                    <a:p>
                      <a:r>
                        <a:rPr lang="en-US" sz="1400" dirty="0"/>
                        <a:t>Class label. Value of 1 if heart disease is present, 0 otherwise</a:t>
                      </a:r>
                    </a:p>
                  </a:txBody>
                  <a:tcPr/>
                </a:tc>
                <a:extLst>
                  <a:ext uri="{0D108BD9-81ED-4DB2-BD59-A6C34878D82A}">
                    <a16:rowId xmlns:a16="http://schemas.microsoft.com/office/drawing/2014/main" val="2422923783"/>
                  </a:ext>
                </a:extLst>
              </a:tr>
              <a:tr h="162329">
                <a:tc>
                  <a:txBody>
                    <a:bodyPr/>
                    <a:lstStyle/>
                    <a:p>
                      <a:r>
                        <a:rPr lang="en-US" sz="1400" dirty="0"/>
                        <a:t>Age</a:t>
                      </a:r>
                    </a:p>
                  </a:txBody>
                  <a:tcPr/>
                </a:tc>
                <a:tc>
                  <a:txBody>
                    <a:bodyPr/>
                    <a:lstStyle/>
                    <a:p>
                      <a:r>
                        <a:rPr lang="en-US" sz="1400" dirty="0"/>
                        <a:t>Numeric</a:t>
                      </a:r>
                    </a:p>
                  </a:txBody>
                  <a:tcPr/>
                </a:tc>
                <a:tc>
                  <a:txBody>
                    <a:bodyPr/>
                    <a:lstStyle/>
                    <a:p>
                      <a:endParaRPr lang="en-US" sz="1400" dirty="0"/>
                    </a:p>
                  </a:txBody>
                  <a:tcPr/>
                </a:tc>
                <a:extLst>
                  <a:ext uri="{0D108BD9-81ED-4DB2-BD59-A6C34878D82A}">
                    <a16:rowId xmlns:a16="http://schemas.microsoft.com/office/drawing/2014/main" val="575562839"/>
                  </a:ext>
                </a:extLst>
              </a:tr>
              <a:tr h="162329">
                <a:tc>
                  <a:txBody>
                    <a:bodyPr/>
                    <a:lstStyle/>
                    <a:p>
                      <a:r>
                        <a:rPr lang="en-US" sz="1400" dirty="0"/>
                        <a:t>Male</a:t>
                      </a:r>
                    </a:p>
                  </a:txBody>
                  <a:tcPr/>
                </a:tc>
                <a:tc>
                  <a:txBody>
                    <a:bodyPr/>
                    <a:lstStyle/>
                    <a:p>
                      <a:r>
                        <a:rPr lang="en-US" sz="1400" dirty="0"/>
                        <a:t>Categorical</a:t>
                      </a:r>
                    </a:p>
                  </a:txBody>
                  <a:tcPr/>
                </a:tc>
                <a:tc>
                  <a:txBody>
                    <a:bodyPr/>
                    <a:lstStyle/>
                    <a:p>
                      <a:r>
                        <a:rPr lang="en-US" sz="1400" dirty="0"/>
                        <a:t>Value of 1 if male, 0 otherwise</a:t>
                      </a:r>
                    </a:p>
                  </a:txBody>
                  <a:tcPr/>
                </a:tc>
                <a:extLst>
                  <a:ext uri="{0D108BD9-81ED-4DB2-BD59-A6C34878D82A}">
                    <a16:rowId xmlns:a16="http://schemas.microsoft.com/office/drawing/2014/main" val="1599567609"/>
                  </a:ext>
                </a:extLst>
              </a:tr>
              <a:tr h="162329">
                <a:tc>
                  <a:txBody>
                    <a:bodyPr/>
                    <a:lstStyle/>
                    <a:p>
                      <a:r>
                        <a:rPr lang="en-US" sz="1400" dirty="0"/>
                        <a:t>ChestPainType</a:t>
                      </a:r>
                    </a:p>
                  </a:txBody>
                  <a:tcPr/>
                </a:tc>
                <a:tc>
                  <a:txBody>
                    <a:bodyPr/>
                    <a:lstStyle/>
                    <a:p>
                      <a:r>
                        <a:rPr lang="en-US" sz="1400" dirty="0"/>
                        <a:t>Categorical</a:t>
                      </a:r>
                    </a:p>
                  </a:txBody>
                  <a:tcPr/>
                </a:tc>
                <a:tc>
                  <a:txBody>
                    <a:bodyPr/>
                    <a:lstStyle/>
                    <a:p>
                      <a:r>
                        <a:rPr lang="en-US" sz="1400" dirty="0"/>
                        <a:t>Chest pain type. Values are 1 thru 4</a:t>
                      </a:r>
                    </a:p>
                  </a:txBody>
                  <a:tcPr/>
                </a:tc>
                <a:extLst>
                  <a:ext uri="{0D108BD9-81ED-4DB2-BD59-A6C34878D82A}">
                    <a16:rowId xmlns:a16="http://schemas.microsoft.com/office/drawing/2014/main" val="679002810"/>
                  </a:ext>
                </a:extLst>
              </a:tr>
              <a:tr h="162329">
                <a:tc>
                  <a:txBody>
                    <a:bodyPr/>
                    <a:lstStyle/>
                    <a:p>
                      <a:r>
                        <a:rPr lang="en-US" sz="1400" dirty="0"/>
                        <a:t>BloodPressure</a:t>
                      </a:r>
                    </a:p>
                  </a:txBody>
                  <a:tcPr/>
                </a:tc>
                <a:tc>
                  <a:txBody>
                    <a:bodyPr/>
                    <a:lstStyle/>
                    <a:p>
                      <a:r>
                        <a:rPr lang="en-US" sz="1400" dirty="0"/>
                        <a:t>Numeric</a:t>
                      </a:r>
                    </a:p>
                  </a:txBody>
                  <a:tcPr/>
                </a:tc>
                <a:tc>
                  <a:txBody>
                    <a:bodyPr/>
                    <a:lstStyle/>
                    <a:p>
                      <a:endParaRPr lang="en-US" sz="1400" dirty="0"/>
                    </a:p>
                  </a:txBody>
                  <a:tcPr/>
                </a:tc>
                <a:extLst>
                  <a:ext uri="{0D108BD9-81ED-4DB2-BD59-A6C34878D82A}">
                    <a16:rowId xmlns:a16="http://schemas.microsoft.com/office/drawing/2014/main" val="3894668521"/>
                  </a:ext>
                </a:extLst>
              </a:tr>
              <a:tr h="162329">
                <a:tc>
                  <a:txBody>
                    <a:bodyPr/>
                    <a:lstStyle/>
                    <a:p>
                      <a:r>
                        <a:rPr lang="en-US" sz="1400" dirty="0"/>
                        <a:t>Cholesterol</a:t>
                      </a:r>
                    </a:p>
                  </a:txBody>
                  <a:tcPr/>
                </a:tc>
                <a:tc>
                  <a:txBody>
                    <a:bodyPr/>
                    <a:lstStyle/>
                    <a:p>
                      <a:r>
                        <a:rPr lang="en-US" sz="1400" dirty="0"/>
                        <a:t>Numeric</a:t>
                      </a:r>
                    </a:p>
                  </a:txBody>
                  <a:tcPr/>
                </a:tc>
                <a:tc>
                  <a:txBody>
                    <a:bodyPr/>
                    <a:lstStyle/>
                    <a:p>
                      <a:endParaRPr lang="en-US" sz="1400" dirty="0"/>
                    </a:p>
                  </a:txBody>
                  <a:tcPr/>
                </a:tc>
                <a:extLst>
                  <a:ext uri="{0D108BD9-81ED-4DB2-BD59-A6C34878D82A}">
                    <a16:rowId xmlns:a16="http://schemas.microsoft.com/office/drawing/2014/main" val="2768398768"/>
                  </a:ext>
                </a:extLst>
              </a:tr>
              <a:tr h="162329">
                <a:tc>
                  <a:txBody>
                    <a:bodyPr/>
                    <a:lstStyle/>
                    <a:p>
                      <a:r>
                        <a:rPr lang="en-US" sz="1400" dirty="0" err="1"/>
                        <a:t>BloodSugar</a:t>
                      </a:r>
                      <a:endParaRPr lang="en-US" sz="1400" dirty="0"/>
                    </a:p>
                  </a:txBody>
                  <a:tcPr/>
                </a:tc>
                <a:tc>
                  <a:txBody>
                    <a:bodyPr/>
                    <a:lstStyle/>
                    <a:p>
                      <a:r>
                        <a:rPr lang="en-US" sz="1400" dirty="0"/>
                        <a:t>Categorical</a:t>
                      </a:r>
                    </a:p>
                  </a:txBody>
                  <a:tcPr/>
                </a:tc>
                <a:tc>
                  <a:txBody>
                    <a:bodyPr/>
                    <a:lstStyle/>
                    <a:p>
                      <a:r>
                        <a:rPr lang="en-US" sz="1400" dirty="0"/>
                        <a:t>Value of 1 if fasting blood sugar &gt; 120 mg/dl</a:t>
                      </a:r>
                    </a:p>
                  </a:txBody>
                  <a:tcPr/>
                </a:tc>
                <a:extLst>
                  <a:ext uri="{0D108BD9-81ED-4DB2-BD59-A6C34878D82A}">
                    <a16:rowId xmlns:a16="http://schemas.microsoft.com/office/drawing/2014/main" val="1823064194"/>
                  </a:ext>
                </a:extLst>
              </a:tr>
              <a:tr h="162329">
                <a:tc>
                  <a:txBody>
                    <a:bodyPr/>
                    <a:lstStyle/>
                    <a:p>
                      <a:r>
                        <a:rPr lang="en-US" sz="1400" dirty="0"/>
                        <a:t>EEG</a:t>
                      </a:r>
                    </a:p>
                  </a:txBody>
                  <a:tcPr/>
                </a:tc>
                <a:tc>
                  <a:txBody>
                    <a:bodyPr/>
                    <a:lstStyle/>
                    <a:p>
                      <a:r>
                        <a:rPr lang="en-US" sz="1400" dirty="0"/>
                        <a:t>Categorical</a:t>
                      </a:r>
                    </a:p>
                  </a:txBody>
                  <a:tcPr/>
                </a:tc>
                <a:tc>
                  <a:txBody>
                    <a:bodyPr/>
                    <a:lstStyle/>
                    <a:p>
                      <a:r>
                        <a:rPr lang="en-US" sz="1400" dirty="0"/>
                        <a:t>Values of 0 thru 2</a:t>
                      </a:r>
                    </a:p>
                  </a:txBody>
                  <a:tcPr/>
                </a:tc>
                <a:extLst>
                  <a:ext uri="{0D108BD9-81ED-4DB2-BD59-A6C34878D82A}">
                    <a16:rowId xmlns:a16="http://schemas.microsoft.com/office/drawing/2014/main" val="4193449660"/>
                  </a:ext>
                </a:extLst>
              </a:tr>
              <a:tr h="162329">
                <a:tc>
                  <a:txBody>
                    <a:bodyPr/>
                    <a:lstStyle/>
                    <a:p>
                      <a:r>
                        <a:rPr lang="en-US" sz="1400" dirty="0"/>
                        <a:t>MaxHR</a:t>
                      </a:r>
                    </a:p>
                  </a:txBody>
                  <a:tcPr/>
                </a:tc>
                <a:tc>
                  <a:txBody>
                    <a:bodyPr/>
                    <a:lstStyle/>
                    <a:p>
                      <a:r>
                        <a:rPr lang="en-US" sz="1400" dirty="0"/>
                        <a:t>Numeric</a:t>
                      </a:r>
                    </a:p>
                  </a:txBody>
                  <a:tcPr/>
                </a:tc>
                <a:tc>
                  <a:txBody>
                    <a:bodyPr/>
                    <a:lstStyle/>
                    <a:p>
                      <a:endParaRPr lang="en-US" sz="1400" dirty="0"/>
                    </a:p>
                  </a:txBody>
                  <a:tcPr/>
                </a:tc>
                <a:extLst>
                  <a:ext uri="{0D108BD9-81ED-4DB2-BD59-A6C34878D82A}">
                    <a16:rowId xmlns:a16="http://schemas.microsoft.com/office/drawing/2014/main" val="4259294280"/>
                  </a:ext>
                </a:extLst>
              </a:tr>
              <a:tr h="162329">
                <a:tc>
                  <a:txBody>
                    <a:bodyPr/>
                    <a:lstStyle/>
                    <a:p>
                      <a:r>
                        <a:rPr lang="en-US" sz="1400" dirty="0"/>
                        <a:t>Angina</a:t>
                      </a:r>
                    </a:p>
                  </a:txBody>
                  <a:tcPr/>
                </a:tc>
                <a:tc>
                  <a:txBody>
                    <a:bodyPr/>
                    <a:lstStyle/>
                    <a:p>
                      <a:r>
                        <a:rPr lang="en-US" sz="1400" dirty="0"/>
                        <a:t>Categorical</a:t>
                      </a:r>
                    </a:p>
                  </a:txBody>
                  <a:tcPr/>
                </a:tc>
                <a:tc>
                  <a:txBody>
                    <a:bodyPr/>
                    <a:lstStyle/>
                    <a:p>
                      <a:r>
                        <a:rPr lang="en-US" sz="1400" dirty="0"/>
                        <a:t>Value of 1 if angina induced, 0 otherwise</a:t>
                      </a:r>
                    </a:p>
                  </a:txBody>
                  <a:tcPr/>
                </a:tc>
                <a:extLst>
                  <a:ext uri="{0D108BD9-81ED-4DB2-BD59-A6C34878D82A}">
                    <a16:rowId xmlns:a16="http://schemas.microsoft.com/office/drawing/2014/main" val="3415373234"/>
                  </a:ext>
                </a:extLst>
              </a:tr>
              <a:tr h="162329">
                <a:tc>
                  <a:txBody>
                    <a:bodyPr/>
                    <a:lstStyle/>
                    <a:p>
                      <a:r>
                        <a:rPr lang="en-US" sz="1400" dirty="0" err="1"/>
                        <a:t>OldPeak</a:t>
                      </a:r>
                      <a:endParaRPr lang="en-US" sz="1400" dirty="0"/>
                    </a:p>
                  </a:txBody>
                  <a:tcPr/>
                </a:tc>
                <a:tc>
                  <a:txBody>
                    <a:bodyPr/>
                    <a:lstStyle/>
                    <a:p>
                      <a:r>
                        <a:rPr lang="en-US" sz="1400" dirty="0"/>
                        <a:t>Numeric</a:t>
                      </a:r>
                    </a:p>
                  </a:txBody>
                  <a:tcPr/>
                </a:tc>
                <a:tc>
                  <a:txBody>
                    <a:bodyPr/>
                    <a:lstStyle/>
                    <a:p>
                      <a:endParaRPr lang="en-US" sz="1400" dirty="0"/>
                    </a:p>
                  </a:txBody>
                  <a:tcPr/>
                </a:tc>
                <a:extLst>
                  <a:ext uri="{0D108BD9-81ED-4DB2-BD59-A6C34878D82A}">
                    <a16:rowId xmlns:a16="http://schemas.microsoft.com/office/drawing/2014/main" val="1163800774"/>
                  </a:ext>
                </a:extLst>
              </a:tr>
              <a:tr h="162329">
                <a:tc>
                  <a:txBody>
                    <a:bodyPr/>
                    <a:lstStyle/>
                    <a:p>
                      <a:r>
                        <a:rPr lang="en-US" sz="1400" dirty="0" err="1"/>
                        <a:t>PeakST</a:t>
                      </a:r>
                      <a:endParaRPr lang="en-US" sz="1400" dirty="0"/>
                    </a:p>
                  </a:txBody>
                  <a:tcPr/>
                </a:tc>
                <a:tc>
                  <a:txBody>
                    <a:bodyPr/>
                    <a:lstStyle/>
                    <a:p>
                      <a:r>
                        <a:rPr lang="en-US" sz="1400" dirty="0"/>
                        <a:t>Numeric</a:t>
                      </a:r>
                    </a:p>
                  </a:txBody>
                  <a:tcPr/>
                </a:tc>
                <a:tc>
                  <a:txBody>
                    <a:bodyPr/>
                    <a:lstStyle/>
                    <a:p>
                      <a:endParaRPr lang="en-US" sz="1400" dirty="0"/>
                    </a:p>
                  </a:txBody>
                  <a:tcPr/>
                </a:tc>
                <a:extLst>
                  <a:ext uri="{0D108BD9-81ED-4DB2-BD59-A6C34878D82A}">
                    <a16:rowId xmlns:a16="http://schemas.microsoft.com/office/drawing/2014/main" val="39794058"/>
                  </a:ext>
                </a:extLst>
              </a:tr>
              <a:tr h="162329">
                <a:tc>
                  <a:txBody>
                    <a:bodyPr/>
                    <a:lstStyle/>
                    <a:p>
                      <a:r>
                        <a:rPr lang="en-US" sz="1400" dirty="0" err="1"/>
                        <a:t>Flourosopy</a:t>
                      </a:r>
                      <a:endParaRPr lang="en-US" sz="1400" dirty="0"/>
                    </a:p>
                  </a:txBody>
                  <a:tcPr/>
                </a:tc>
                <a:tc>
                  <a:txBody>
                    <a:bodyPr/>
                    <a:lstStyle/>
                    <a:p>
                      <a:r>
                        <a:rPr lang="en-US" sz="1400" dirty="0"/>
                        <a:t>Numeric</a:t>
                      </a:r>
                    </a:p>
                  </a:txBody>
                  <a:tcPr/>
                </a:tc>
                <a:tc>
                  <a:txBody>
                    <a:bodyPr/>
                    <a:lstStyle/>
                    <a:p>
                      <a:endParaRPr lang="en-US" sz="1400" dirty="0"/>
                    </a:p>
                  </a:txBody>
                  <a:tcPr/>
                </a:tc>
                <a:extLst>
                  <a:ext uri="{0D108BD9-81ED-4DB2-BD59-A6C34878D82A}">
                    <a16:rowId xmlns:a16="http://schemas.microsoft.com/office/drawing/2014/main" val="556519970"/>
                  </a:ext>
                </a:extLst>
              </a:tr>
              <a:tr h="162329">
                <a:tc>
                  <a:txBody>
                    <a:bodyPr/>
                    <a:lstStyle/>
                    <a:p>
                      <a:r>
                        <a:rPr lang="en-US" sz="1400" dirty="0" err="1"/>
                        <a:t>Thal</a:t>
                      </a:r>
                      <a:endParaRPr lang="en-US" sz="1400" dirty="0"/>
                    </a:p>
                  </a:txBody>
                  <a:tcPr/>
                </a:tc>
                <a:tc>
                  <a:txBody>
                    <a:bodyPr/>
                    <a:lstStyle/>
                    <a:p>
                      <a:r>
                        <a:rPr lang="en-US" sz="1400" dirty="0"/>
                        <a:t>Categorical</a:t>
                      </a:r>
                    </a:p>
                  </a:txBody>
                  <a:tcPr/>
                </a:tc>
                <a:tc>
                  <a:txBody>
                    <a:bodyPr/>
                    <a:lstStyle/>
                    <a:p>
                      <a:r>
                        <a:rPr lang="en-US" sz="1400" kern="1200" dirty="0">
                          <a:solidFill>
                            <a:schemeClr val="dk1"/>
                          </a:solidFill>
                          <a:effectLst/>
                          <a:latin typeface="+mn-lt"/>
                          <a:ea typeface="+mn-ea"/>
                          <a:cs typeface="+mn-cs"/>
                        </a:rPr>
                        <a:t>3 = normal; 6 = fixed defect; 7 = reversable defect </a:t>
                      </a:r>
                      <a:endParaRPr lang="en-US" sz="1400" dirty="0"/>
                    </a:p>
                  </a:txBody>
                  <a:tcPr/>
                </a:tc>
                <a:extLst>
                  <a:ext uri="{0D108BD9-81ED-4DB2-BD59-A6C34878D82A}">
                    <a16:rowId xmlns:a16="http://schemas.microsoft.com/office/drawing/2014/main" val="1216182692"/>
                  </a:ext>
                </a:extLst>
              </a:tr>
            </a:tbl>
          </a:graphicData>
        </a:graphic>
      </p:graphicFrame>
      <p:sp>
        <p:nvSpPr>
          <p:cNvPr id="5" name="Slide Number Placeholder 4">
            <a:extLst>
              <a:ext uri="{FF2B5EF4-FFF2-40B4-BE49-F238E27FC236}">
                <a16:creationId xmlns:a16="http://schemas.microsoft.com/office/drawing/2014/main" id="{21B778E2-3551-7CA2-7B4F-64A8FD99C275}"/>
              </a:ext>
            </a:extLst>
          </p:cNvPr>
          <p:cNvSpPr>
            <a:spLocks noGrp="1"/>
          </p:cNvSpPr>
          <p:nvPr>
            <p:ph type="sldNum" sz="quarter" idx="12"/>
          </p:nvPr>
        </p:nvSpPr>
        <p:spPr/>
        <p:txBody>
          <a:bodyPr/>
          <a:lstStyle/>
          <a:p>
            <a:fld id="{9F6F4FD3-9CF4-4D5E-9BBF-D453CCF141CE}" type="slidenum">
              <a:rPr lang="en-US" smtClean="0"/>
              <a:t>14</a:t>
            </a:fld>
            <a:endParaRPr lang="en-US"/>
          </a:p>
        </p:txBody>
      </p:sp>
    </p:spTree>
    <p:extLst>
      <p:ext uri="{BB962C8B-B14F-4D97-AF65-F5344CB8AC3E}">
        <p14:creationId xmlns:p14="http://schemas.microsoft.com/office/powerpoint/2010/main" val="2654576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One-Hot Encoding</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140</a:t>
            </a:fld>
            <a:endParaRPr lang="en-US"/>
          </a:p>
        </p:txBody>
      </p:sp>
      <p:sp>
        <p:nvSpPr>
          <p:cNvPr id="3" name="TextBox 2">
            <a:extLst>
              <a:ext uri="{FF2B5EF4-FFF2-40B4-BE49-F238E27FC236}">
                <a16:creationId xmlns:a16="http://schemas.microsoft.com/office/drawing/2014/main" id="{FB214E17-6D84-3CDC-8C7A-D57F1D2B02CC}"/>
              </a:ext>
            </a:extLst>
          </p:cNvPr>
          <p:cNvSpPr txBox="1"/>
          <p:nvPr/>
        </p:nvSpPr>
        <p:spPr>
          <a:xfrm>
            <a:off x="343289" y="1051517"/>
            <a:ext cx="10915758" cy="3477875"/>
          </a:xfrm>
          <a:prstGeom prst="rect">
            <a:avLst/>
          </a:prstGeom>
          <a:noFill/>
        </p:spPr>
        <p:txBody>
          <a:bodyPr wrap="square" rtlCol="0">
            <a:spAutoFit/>
          </a:bodyPr>
          <a:lstStyle/>
          <a:p>
            <a:r>
              <a:rPr lang="en-US" sz="2000" dirty="0"/>
              <a:t>One-hot encoding transforms the unique categorical values of a feature into binary features.</a:t>
            </a:r>
          </a:p>
          <a:p>
            <a:endParaRPr lang="en-US" sz="2000" dirty="0"/>
          </a:p>
          <a:p>
            <a:r>
              <a:rPr lang="en-US" sz="2000" dirty="0"/>
              <a:t>That’s a bit abstract, so consider the following example data:</a:t>
            </a:r>
          </a:p>
          <a:p>
            <a:endParaRPr lang="en-US" sz="2000" dirty="0"/>
          </a:p>
          <a:p>
            <a:endParaRPr lang="en-US" sz="2000" dirty="0"/>
          </a:p>
          <a:p>
            <a:endParaRPr lang="en-US" sz="2000" dirty="0"/>
          </a:p>
          <a:p>
            <a:endParaRPr lang="en-US" sz="2000" dirty="0"/>
          </a:p>
          <a:p>
            <a:endParaRPr lang="en-US" sz="2000" dirty="0"/>
          </a:p>
          <a:p>
            <a:r>
              <a:rPr lang="en-US" sz="2000" dirty="0"/>
              <a:t>Assume that the data depicted represents all unique categorical values (i.e., </a:t>
            </a:r>
            <a:r>
              <a:rPr lang="en-US" sz="2000" b="1" dirty="0"/>
              <a:t>levels</a:t>
            </a:r>
            <a:r>
              <a:rPr lang="en-US" sz="2000" dirty="0"/>
              <a:t>) in the data set.</a:t>
            </a:r>
          </a:p>
          <a:p>
            <a:endParaRPr lang="en-US" sz="2000" dirty="0"/>
          </a:p>
          <a:p>
            <a:r>
              <a:rPr lang="en-US" sz="2000" dirty="0"/>
              <a:t>One-hot encoding the data results in the following:</a:t>
            </a:r>
          </a:p>
        </p:txBody>
      </p:sp>
      <p:graphicFrame>
        <p:nvGraphicFramePr>
          <p:cNvPr id="6" name="Table 6">
            <a:extLst>
              <a:ext uri="{FF2B5EF4-FFF2-40B4-BE49-F238E27FC236}">
                <a16:creationId xmlns:a16="http://schemas.microsoft.com/office/drawing/2014/main" id="{50FD6A54-0195-A63E-7C26-96C2CE0C1314}"/>
              </a:ext>
            </a:extLst>
          </p:cNvPr>
          <p:cNvGraphicFramePr>
            <a:graphicFrameLocks noGrp="1"/>
          </p:cNvGraphicFramePr>
          <p:nvPr>
            <p:extLst>
              <p:ext uri="{D42A27DB-BD31-4B8C-83A1-F6EECF244321}">
                <p14:modId xmlns:p14="http://schemas.microsoft.com/office/powerpoint/2010/main" val="2598992808"/>
              </p:ext>
            </p:extLst>
          </p:nvPr>
        </p:nvGraphicFramePr>
        <p:xfrm>
          <a:off x="7191447" y="1730319"/>
          <a:ext cx="4276367" cy="1341120"/>
        </p:xfrm>
        <a:graphic>
          <a:graphicData uri="http://schemas.openxmlformats.org/drawingml/2006/table">
            <a:tbl>
              <a:tblPr firstRow="1" bandRow="1">
                <a:tableStyleId>{5C22544A-7EE6-4342-B048-85BDC9FD1C3A}</a:tableStyleId>
              </a:tblPr>
              <a:tblGrid>
                <a:gridCol w="1938803">
                  <a:extLst>
                    <a:ext uri="{9D8B030D-6E8A-4147-A177-3AD203B41FA5}">
                      <a16:colId xmlns:a16="http://schemas.microsoft.com/office/drawing/2014/main" val="76580057"/>
                    </a:ext>
                  </a:extLst>
                </a:gridCol>
                <a:gridCol w="912109">
                  <a:extLst>
                    <a:ext uri="{9D8B030D-6E8A-4147-A177-3AD203B41FA5}">
                      <a16:colId xmlns:a16="http://schemas.microsoft.com/office/drawing/2014/main" val="3000728768"/>
                    </a:ext>
                  </a:extLst>
                </a:gridCol>
                <a:gridCol w="1425455">
                  <a:extLst>
                    <a:ext uri="{9D8B030D-6E8A-4147-A177-3AD203B41FA5}">
                      <a16:colId xmlns:a16="http://schemas.microsoft.com/office/drawing/2014/main" val="3109268403"/>
                    </a:ext>
                  </a:extLst>
                </a:gridCol>
              </a:tblGrid>
              <a:tr h="156968">
                <a:tc>
                  <a:txBody>
                    <a:bodyPr/>
                    <a:lstStyle/>
                    <a:p>
                      <a:pPr algn="ctr"/>
                      <a:r>
                        <a:rPr lang="en-US" sz="1600" dirty="0"/>
                        <a:t>Customer Category</a:t>
                      </a:r>
                    </a:p>
                  </a:txBody>
                  <a:tcPr/>
                </a:tc>
                <a:tc>
                  <a:txBody>
                    <a:bodyPr/>
                    <a:lstStyle/>
                    <a:p>
                      <a:pPr algn="ctr"/>
                      <a:r>
                        <a:rPr lang="en-US" sz="1600" dirty="0"/>
                        <a:t>State</a:t>
                      </a:r>
                    </a:p>
                  </a:txBody>
                  <a:tcPr/>
                </a:tc>
                <a:tc>
                  <a:txBody>
                    <a:bodyPr/>
                    <a:lstStyle/>
                    <a:p>
                      <a:pPr algn="ctr"/>
                      <a:r>
                        <a:rPr lang="en-US" sz="1600" dirty="0"/>
                        <a:t>Zip Code</a:t>
                      </a:r>
                    </a:p>
                  </a:txBody>
                  <a:tcPr/>
                </a:tc>
                <a:extLst>
                  <a:ext uri="{0D108BD9-81ED-4DB2-BD59-A6C34878D82A}">
                    <a16:rowId xmlns:a16="http://schemas.microsoft.com/office/drawing/2014/main" val="3782592998"/>
                  </a:ext>
                </a:extLst>
              </a:tr>
              <a:tr h="156968">
                <a:tc>
                  <a:txBody>
                    <a:bodyPr/>
                    <a:lstStyle/>
                    <a:p>
                      <a:pPr algn="ctr"/>
                      <a:r>
                        <a:rPr lang="en-US" sz="1600" dirty="0"/>
                        <a:t>Bronze</a:t>
                      </a:r>
                    </a:p>
                  </a:txBody>
                  <a:tcPr/>
                </a:tc>
                <a:tc>
                  <a:txBody>
                    <a:bodyPr/>
                    <a:lstStyle/>
                    <a:p>
                      <a:pPr algn="ctr"/>
                      <a:r>
                        <a:rPr lang="en-US" sz="1600" dirty="0"/>
                        <a:t>MT</a:t>
                      </a:r>
                    </a:p>
                  </a:txBody>
                  <a:tcPr/>
                </a:tc>
                <a:tc>
                  <a:txBody>
                    <a:bodyPr/>
                    <a:lstStyle/>
                    <a:p>
                      <a:pPr algn="ctr"/>
                      <a:r>
                        <a:rPr lang="en-US" sz="1600" dirty="0"/>
                        <a:t>59715</a:t>
                      </a:r>
                    </a:p>
                  </a:txBody>
                  <a:tcPr/>
                </a:tc>
                <a:extLst>
                  <a:ext uri="{0D108BD9-81ED-4DB2-BD59-A6C34878D82A}">
                    <a16:rowId xmlns:a16="http://schemas.microsoft.com/office/drawing/2014/main" val="3641395748"/>
                  </a:ext>
                </a:extLst>
              </a:tr>
              <a:tr h="156968">
                <a:tc>
                  <a:txBody>
                    <a:bodyPr/>
                    <a:lstStyle/>
                    <a:p>
                      <a:pPr algn="ctr"/>
                      <a:r>
                        <a:rPr lang="en-US" sz="1600" dirty="0"/>
                        <a:t>Silver</a:t>
                      </a:r>
                    </a:p>
                  </a:txBody>
                  <a:tcPr/>
                </a:tc>
                <a:tc>
                  <a:txBody>
                    <a:bodyPr/>
                    <a:lstStyle/>
                    <a:p>
                      <a:pPr algn="ctr"/>
                      <a:r>
                        <a:rPr lang="en-US" sz="1600" dirty="0"/>
                        <a:t>WA</a:t>
                      </a:r>
                    </a:p>
                  </a:txBody>
                  <a:tcPr/>
                </a:tc>
                <a:tc>
                  <a:txBody>
                    <a:bodyPr/>
                    <a:lstStyle/>
                    <a:p>
                      <a:pPr algn="ctr"/>
                      <a:r>
                        <a:rPr lang="en-US" sz="1600" dirty="0"/>
                        <a:t>98208</a:t>
                      </a:r>
                    </a:p>
                  </a:txBody>
                  <a:tcPr/>
                </a:tc>
                <a:extLst>
                  <a:ext uri="{0D108BD9-81ED-4DB2-BD59-A6C34878D82A}">
                    <a16:rowId xmlns:a16="http://schemas.microsoft.com/office/drawing/2014/main" val="426593762"/>
                  </a:ext>
                </a:extLst>
              </a:tr>
              <a:tr h="156968">
                <a:tc>
                  <a:txBody>
                    <a:bodyPr/>
                    <a:lstStyle/>
                    <a:p>
                      <a:pPr algn="ctr"/>
                      <a:r>
                        <a:rPr lang="en-US" sz="1600" dirty="0"/>
                        <a:t>Gold</a:t>
                      </a:r>
                    </a:p>
                  </a:txBody>
                  <a:tcPr/>
                </a:tc>
                <a:tc>
                  <a:txBody>
                    <a:bodyPr/>
                    <a:lstStyle/>
                    <a:p>
                      <a:pPr algn="ctr"/>
                      <a:r>
                        <a:rPr lang="en-US" sz="1600" dirty="0"/>
                        <a:t>WA</a:t>
                      </a:r>
                    </a:p>
                  </a:txBody>
                  <a:tcPr/>
                </a:tc>
                <a:tc>
                  <a:txBody>
                    <a:bodyPr/>
                    <a:lstStyle/>
                    <a:p>
                      <a:pPr algn="ctr"/>
                      <a:r>
                        <a:rPr lang="en-US" sz="1600" dirty="0"/>
                        <a:t>98021</a:t>
                      </a:r>
                    </a:p>
                  </a:txBody>
                  <a:tcPr/>
                </a:tc>
                <a:extLst>
                  <a:ext uri="{0D108BD9-81ED-4DB2-BD59-A6C34878D82A}">
                    <a16:rowId xmlns:a16="http://schemas.microsoft.com/office/drawing/2014/main" val="3024006501"/>
                  </a:ext>
                </a:extLst>
              </a:tr>
            </a:tbl>
          </a:graphicData>
        </a:graphic>
      </p:graphicFrame>
      <p:graphicFrame>
        <p:nvGraphicFramePr>
          <p:cNvPr id="7" name="Table 7">
            <a:extLst>
              <a:ext uri="{FF2B5EF4-FFF2-40B4-BE49-F238E27FC236}">
                <a16:creationId xmlns:a16="http://schemas.microsoft.com/office/drawing/2014/main" id="{2FA5B842-E7A4-EC55-FEBE-8798E21399D7}"/>
              </a:ext>
            </a:extLst>
          </p:cNvPr>
          <p:cNvGraphicFramePr>
            <a:graphicFrameLocks noGrp="1"/>
          </p:cNvGraphicFramePr>
          <p:nvPr>
            <p:extLst>
              <p:ext uri="{D42A27DB-BD31-4B8C-83A1-F6EECF244321}">
                <p14:modId xmlns:p14="http://schemas.microsoft.com/office/powerpoint/2010/main" val="4196748578"/>
              </p:ext>
            </p:extLst>
          </p:nvPr>
        </p:nvGraphicFramePr>
        <p:xfrm>
          <a:off x="2483556" y="4806467"/>
          <a:ext cx="7224888" cy="1341120"/>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2533949051"/>
                    </a:ext>
                  </a:extLst>
                </a:gridCol>
                <a:gridCol w="903111">
                  <a:extLst>
                    <a:ext uri="{9D8B030D-6E8A-4147-A177-3AD203B41FA5}">
                      <a16:colId xmlns:a16="http://schemas.microsoft.com/office/drawing/2014/main" val="4171440150"/>
                    </a:ext>
                  </a:extLst>
                </a:gridCol>
                <a:gridCol w="903111">
                  <a:extLst>
                    <a:ext uri="{9D8B030D-6E8A-4147-A177-3AD203B41FA5}">
                      <a16:colId xmlns:a16="http://schemas.microsoft.com/office/drawing/2014/main" val="960733425"/>
                    </a:ext>
                  </a:extLst>
                </a:gridCol>
                <a:gridCol w="903111">
                  <a:extLst>
                    <a:ext uri="{9D8B030D-6E8A-4147-A177-3AD203B41FA5}">
                      <a16:colId xmlns:a16="http://schemas.microsoft.com/office/drawing/2014/main" val="3946479839"/>
                    </a:ext>
                  </a:extLst>
                </a:gridCol>
                <a:gridCol w="903111">
                  <a:extLst>
                    <a:ext uri="{9D8B030D-6E8A-4147-A177-3AD203B41FA5}">
                      <a16:colId xmlns:a16="http://schemas.microsoft.com/office/drawing/2014/main" val="739850606"/>
                    </a:ext>
                  </a:extLst>
                </a:gridCol>
                <a:gridCol w="903111">
                  <a:extLst>
                    <a:ext uri="{9D8B030D-6E8A-4147-A177-3AD203B41FA5}">
                      <a16:colId xmlns:a16="http://schemas.microsoft.com/office/drawing/2014/main" val="165474317"/>
                    </a:ext>
                  </a:extLst>
                </a:gridCol>
                <a:gridCol w="903111">
                  <a:extLst>
                    <a:ext uri="{9D8B030D-6E8A-4147-A177-3AD203B41FA5}">
                      <a16:colId xmlns:a16="http://schemas.microsoft.com/office/drawing/2014/main" val="2834921279"/>
                    </a:ext>
                  </a:extLst>
                </a:gridCol>
                <a:gridCol w="903111">
                  <a:extLst>
                    <a:ext uri="{9D8B030D-6E8A-4147-A177-3AD203B41FA5}">
                      <a16:colId xmlns:a16="http://schemas.microsoft.com/office/drawing/2014/main" val="129492246"/>
                    </a:ext>
                  </a:extLst>
                </a:gridCol>
              </a:tblGrid>
              <a:tr h="138061">
                <a:tc>
                  <a:txBody>
                    <a:bodyPr/>
                    <a:lstStyle/>
                    <a:p>
                      <a:pPr algn="ctr"/>
                      <a:r>
                        <a:rPr lang="en-US" sz="1600" dirty="0"/>
                        <a:t>Bronze</a:t>
                      </a:r>
                    </a:p>
                  </a:txBody>
                  <a:tcPr/>
                </a:tc>
                <a:tc>
                  <a:txBody>
                    <a:bodyPr/>
                    <a:lstStyle/>
                    <a:p>
                      <a:pPr algn="ctr"/>
                      <a:r>
                        <a:rPr lang="en-US" sz="1600" dirty="0"/>
                        <a:t>Sliver</a:t>
                      </a:r>
                    </a:p>
                  </a:txBody>
                  <a:tcPr/>
                </a:tc>
                <a:tc>
                  <a:txBody>
                    <a:bodyPr/>
                    <a:lstStyle/>
                    <a:p>
                      <a:pPr algn="ctr"/>
                      <a:r>
                        <a:rPr lang="en-US" sz="1600" dirty="0"/>
                        <a:t>Gold</a:t>
                      </a:r>
                    </a:p>
                  </a:txBody>
                  <a:tcPr/>
                </a:tc>
                <a:tc>
                  <a:txBody>
                    <a:bodyPr/>
                    <a:lstStyle/>
                    <a:p>
                      <a:pPr algn="ctr"/>
                      <a:r>
                        <a:rPr lang="en-US" sz="1600" dirty="0"/>
                        <a:t>MT</a:t>
                      </a:r>
                    </a:p>
                  </a:txBody>
                  <a:tcPr/>
                </a:tc>
                <a:tc>
                  <a:txBody>
                    <a:bodyPr/>
                    <a:lstStyle/>
                    <a:p>
                      <a:pPr algn="ctr"/>
                      <a:r>
                        <a:rPr lang="en-US" sz="1600" dirty="0"/>
                        <a:t>WA</a:t>
                      </a:r>
                    </a:p>
                  </a:txBody>
                  <a:tcPr/>
                </a:tc>
                <a:tc>
                  <a:txBody>
                    <a:bodyPr/>
                    <a:lstStyle/>
                    <a:p>
                      <a:pPr algn="ctr"/>
                      <a:r>
                        <a:rPr lang="en-US" sz="1600" dirty="0"/>
                        <a:t>59715</a:t>
                      </a:r>
                    </a:p>
                  </a:txBody>
                  <a:tcPr/>
                </a:tc>
                <a:tc>
                  <a:txBody>
                    <a:bodyPr/>
                    <a:lstStyle/>
                    <a:p>
                      <a:pPr algn="ctr"/>
                      <a:r>
                        <a:rPr lang="en-US" sz="1600" dirty="0"/>
                        <a:t>98208</a:t>
                      </a:r>
                    </a:p>
                  </a:txBody>
                  <a:tcPr/>
                </a:tc>
                <a:tc>
                  <a:txBody>
                    <a:bodyPr/>
                    <a:lstStyle/>
                    <a:p>
                      <a:pPr algn="ctr"/>
                      <a:r>
                        <a:rPr lang="en-US" sz="1600" dirty="0"/>
                        <a:t>98021</a:t>
                      </a:r>
                    </a:p>
                  </a:txBody>
                  <a:tcPr/>
                </a:tc>
                <a:extLst>
                  <a:ext uri="{0D108BD9-81ED-4DB2-BD59-A6C34878D82A}">
                    <a16:rowId xmlns:a16="http://schemas.microsoft.com/office/drawing/2014/main" val="3921892945"/>
                  </a:ext>
                </a:extLst>
              </a:tr>
              <a:tr h="138061">
                <a:tc>
                  <a:txBody>
                    <a:bodyPr/>
                    <a:lstStyle/>
                    <a:p>
                      <a:pPr algn="ctr"/>
                      <a:r>
                        <a:rPr lang="en-US" sz="1600" dirty="0"/>
                        <a:t>1</a:t>
                      </a:r>
                    </a:p>
                  </a:txBody>
                  <a:tcPr/>
                </a:tc>
                <a:tc>
                  <a:txBody>
                    <a:bodyPr/>
                    <a:lstStyle/>
                    <a:p>
                      <a:pPr algn="ctr"/>
                      <a:r>
                        <a:rPr lang="en-US" sz="1600" dirty="0"/>
                        <a:t>0</a:t>
                      </a:r>
                    </a:p>
                  </a:txBody>
                  <a:tcPr/>
                </a:tc>
                <a:tc>
                  <a:txBody>
                    <a:bodyPr/>
                    <a:lstStyle/>
                    <a:p>
                      <a:pPr algn="ctr"/>
                      <a:r>
                        <a:rPr lang="en-US" sz="1600" dirty="0"/>
                        <a:t>0</a:t>
                      </a:r>
                    </a:p>
                  </a:txBody>
                  <a:tcPr/>
                </a:tc>
                <a:tc>
                  <a:txBody>
                    <a:bodyPr/>
                    <a:lstStyle/>
                    <a:p>
                      <a:pPr algn="ctr"/>
                      <a:r>
                        <a:rPr lang="en-US" sz="1600" dirty="0"/>
                        <a:t>1</a:t>
                      </a:r>
                    </a:p>
                  </a:txBody>
                  <a:tcPr/>
                </a:tc>
                <a:tc>
                  <a:txBody>
                    <a:bodyPr/>
                    <a:lstStyle/>
                    <a:p>
                      <a:pPr algn="ctr"/>
                      <a:r>
                        <a:rPr lang="en-US" sz="1600" dirty="0"/>
                        <a:t>0</a:t>
                      </a:r>
                    </a:p>
                  </a:txBody>
                  <a:tcPr/>
                </a:tc>
                <a:tc>
                  <a:txBody>
                    <a:bodyPr/>
                    <a:lstStyle/>
                    <a:p>
                      <a:pPr algn="ctr"/>
                      <a:r>
                        <a:rPr lang="en-US" sz="1600" dirty="0"/>
                        <a:t>1</a:t>
                      </a:r>
                    </a:p>
                  </a:txBody>
                  <a:tcPr/>
                </a:tc>
                <a:tc>
                  <a:txBody>
                    <a:bodyPr/>
                    <a:lstStyle/>
                    <a:p>
                      <a:pPr algn="ctr"/>
                      <a:r>
                        <a:rPr lang="en-US" sz="1600" dirty="0"/>
                        <a:t>0</a:t>
                      </a:r>
                    </a:p>
                  </a:txBody>
                  <a:tcPr/>
                </a:tc>
                <a:tc>
                  <a:txBody>
                    <a:bodyPr/>
                    <a:lstStyle/>
                    <a:p>
                      <a:pPr algn="ctr"/>
                      <a:r>
                        <a:rPr lang="en-US" sz="1600" dirty="0"/>
                        <a:t>0</a:t>
                      </a:r>
                    </a:p>
                  </a:txBody>
                  <a:tcPr/>
                </a:tc>
                <a:extLst>
                  <a:ext uri="{0D108BD9-81ED-4DB2-BD59-A6C34878D82A}">
                    <a16:rowId xmlns:a16="http://schemas.microsoft.com/office/drawing/2014/main" val="1706203760"/>
                  </a:ext>
                </a:extLst>
              </a:tr>
              <a:tr h="138061">
                <a:tc>
                  <a:txBody>
                    <a:bodyPr/>
                    <a:lstStyle/>
                    <a:p>
                      <a:pPr algn="ctr"/>
                      <a:r>
                        <a:rPr lang="en-US" sz="1600" dirty="0"/>
                        <a:t>0</a:t>
                      </a:r>
                    </a:p>
                  </a:txBody>
                  <a:tcPr/>
                </a:tc>
                <a:tc>
                  <a:txBody>
                    <a:bodyPr/>
                    <a:lstStyle/>
                    <a:p>
                      <a:pPr algn="ctr"/>
                      <a:r>
                        <a:rPr lang="en-US" sz="1600" dirty="0"/>
                        <a:t>1</a:t>
                      </a:r>
                    </a:p>
                  </a:txBody>
                  <a:tcPr/>
                </a:tc>
                <a:tc>
                  <a:txBody>
                    <a:bodyPr/>
                    <a:lstStyle/>
                    <a:p>
                      <a:pPr algn="ctr"/>
                      <a:r>
                        <a:rPr lang="en-US" sz="1600" dirty="0"/>
                        <a:t>0</a:t>
                      </a:r>
                    </a:p>
                  </a:txBody>
                  <a:tcPr/>
                </a:tc>
                <a:tc>
                  <a:txBody>
                    <a:bodyPr/>
                    <a:lstStyle/>
                    <a:p>
                      <a:pPr algn="ctr"/>
                      <a:r>
                        <a:rPr lang="en-US" sz="1600" dirty="0"/>
                        <a:t>0</a:t>
                      </a:r>
                    </a:p>
                  </a:txBody>
                  <a:tcPr/>
                </a:tc>
                <a:tc>
                  <a:txBody>
                    <a:bodyPr/>
                    <a:lstStyle/>
                    <a:p>
                      <a:pPr algn="ctr"/>
                      <a:r>
                        <a:rPr lang="en-US" sz="1600" dirty="0"/>
                        <a:t>1</a:t>
                      </a:r>
                    </a:p>
                  </a:txBody>
                  <a:tcPr/>
                </a:tc>
                <a:tc>
                  <a:txBody>
                    <a:bodyPr/>
                    <a:lstStyle/>
                    <a:p>
                      <a:pPr algn="ctr"/>
                      <a:r>
                        <a:rPr lang="en-US" sz="1600" dirty="0"/>
                        <a:t>0</a:t>
                      </a:r>
                    </a:p>
                  </a:txBody>
                  <a:tcPr/>
                </a:tc>
                <a:tc>
                  <a:txBody>
                    <a:bodyPr/>
                    <a:lstStyle/>
                    <a:p>
                      <a:pPr algn="ctr"/>
                      <a:r>
                        <a:rPr lang="en-US" sz="1600" dirty="0"/>
                        <a:t>1</a:t>
                      </a:r>
                    </a:p>
                  </a:txBody>
                  <a:tcPr/>
                </a:tc>
                <a:tc>
                  <a:txBody>
                    <a:bodyPr/>
                    <a:lstStyle/>
                    <a:p>
                      <a:pPr algn="ctr"/>
                      <a:r>
                        <a:rPr lang="en-US" sz="1600" dirty="0"/>
                        <a:t>0</a:t>
                      </a:r>
                    </a:p>
                  </a:txBody>
                  <a:tcPr/>
                </a:tc>
                <a:extLst>
                  <a:ext uri="{0D108BD9-81ED-4DB2-BD59-A6C34878D82A}">
                    <a16:rowId xmlns:a16="http://schemas.microsoft.com/office/drawing/2014/main" val="1277923227"/>
                  </a:ext>
                </a:extLst>
              </a:tr>
              <a:tr h="138061">
                <a:tc>
                  <a:txBody>
                    <a:bodyPr/>
                    <a:lstStyle/>
                    <a:p>
                      <a:pPr algn="ctr"/>
                      <a:r>
                        <a:rPr lang="en-US" sz="1600" dirty="0"/>
                        <a:t>0</a:t>
                      </a:r>
                    </a:p>
                  </a:txBody>
                  <a:tcPr/>
                </a:tc>
                <a:tc>
                  <a:txBody>
                    <a:bodyPr/>
                    <a:lstStyle/>
                    <a:p>
                      <a:pPr algn="ctr"/>
                      <a:r>
                        <a:rPr lang="en-US" sz="1600" dirty="0"/>
                        <a:t>0</a:t>
                      </a:r>
                    </a:p>
                  </a:txBody>
                  <a:tcPr/>
                </a:tc>
                <a:tc>
                  <a:txBody>
                    <a:bodyPr/>
                    <a:lstStyle/>
                    <a:p>
                      <a:pPr algn="ctr"/>
                      <a:r>
                        <a:rPr lang="en-US" sz="1600" dirty="0"/>
                        <a:t>1</a:t>
                      </a:r>
                    </a:p>
                  </a:txBody>
                  <a:tcPr/>
                </a:tc>
                <a:tc>
                  <a:txBody>
                    <a:bodyPr/>
                    <a:lstStyle/>
                    <a:p>
                      <a:pPr algn="ctr"/>
                      <a:r>
                        <a:rPr lang="en-US" sz="1600" dirty="0"/>
                        <a:t>0</a:t>
                      </a:r>
                    </a:p>
                  </a:txBody>
                  <a:tcPr/>
                </a:tc>
                <a:tc>
                  <a:txBody>
                    <a:bodyPr/>
                    <a:lstStyle/>
                    <a:p>
                      <a:pPr algn="ctr"/>
                      <a:r>
                        <a:rPr lang="en-US" sz="1600" dirty="0"/>
                        <a:t>1</a:t>
                      </a:r>
                    </a:p>
                  </a:txBody>
                  <a:tcPr/>
                </a:tc>
                <a:tc>
                  <a:txBody>
                    <a:bodyPr/>
                    <a:lstStyle/>
                    <a:p>
                      <a:pPr algn="ctr"/>
                      <a:r>
                        <a:rPr lang="en-US" sz="1600" dirty="0"/>
                        <a:t>0</a:t>
                      </a:r>
                    </a:p>
                  </a:txBody>
                  <a:tcPr/>
                </a:tc>
                <a:tc>
                  <a:txBody>
                    <a:bodyPr/>
                    <a:lstStyle/>
                    <a:p>
                      <a:pPr algn="ctr"/>
                      <a:r>
                        <a:rPr lang="en-US" sz="1600" dirty="0"/>
                        <a:t>0</a:t>
                      </a:r>
                    </a:p>
                  </a:txBody>
                  <a:tcPr/>
                </a:tc>
                <a:tc>
                  <a:txBody>
                    <a:bodyPr/>
                    <a:lstStyle/>
                    <a:p>
                      <a:pPr algn="ctr"/>
                      <a:r>
                        <a:rPr lang="en-US" sz="1600" dirty="0"/>
                        <a:t>1</a:t>
                      </a:r>
                    </a:p>
                  </a:txBody>
                  <a:tcPr/>
                </a:tc>
                <a:extLst>
                  <a:ext uri="{0D108BD9-81ED-4DB2-BD59-A6C34878D82A}">
                    <a16:rowId xmlns:a16="http://schemas.microsoft.com/office/drawing/2014/main" val="309346163"/>
                  </a:ext>
                </a:extLst>
              </a:tr>
            </a:tbl>
          </a:graphicData>
        </a:graphic>
      </p:graphicFrame>
    </p:spTree>
    <p:extLst>
      <p:ext uri="{BB962C8B-B14F-4D97-AF65-F5344CB8AC3E}">
        <p14:creationId xmlns:p14="http://schemas.microsoft.com/office/powerpoint/2010/main" val="211887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fade">
                                      <p:cBhvr>
                                        <p:cTn id="12" dur="500"/>
                                        <p:tgtEl>
                                          <p:spTgt spid="3">
                                            <p:txEl>
                                              <p:pRg st="8" end="8"/>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0" end="10"/>
                                            </p:txEl>
                                          </p:spTgt>
                                        </p:tgtEl>
                                        <p:attrNameLst>
                                          <p:attrName>style.visibility</p:attrName>
                                        </p:attrNameLst>
                                      </p:cBhvr>
                                      <p:to>
                                        <p:strVal val="visible"/>
                                      </p:to>
                                    </p:set>
                                    <p:animEffect transition="in" filter="fade">
                                      <p:cBhvr>
                                        <p:cTn id="20" dur="500"/>
                                        <p:tgtEl>
                                          <p:spTgt spid="3">
                                            <p:txEl>
                                              <p:pRg st="10" end="1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One-Hot Encoding with Python</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141</a:t>
            </a:fld>
            <a:endParaRPr lang="en-US"/>
          </a:p>
        </p:txBody>
      </p:sp>
      <p:pic>
        <p:nvPicPr>
          <p:cNvPr id="6" name="Picture 5">
            <a:extLst>
              <a:ext uri="{FF2B5EF4-FFF2-40B4-BE49-F238E27FC236}">
                <a16:creationId xmlns:a16="http://schemas.microsoft.com/office/drawing/2014/main" id="{D259A4FF-8007-4875-D358-146B6E3FAD88}"/>
              </a:ext>
            </a:extLst>
          </p:cNvPr>
          <p:cNvPicPr>
            <a:picLocks noChangeAspect="1"/>
          </p:cNvPicPr>
          <p:nvPr/>
        </p:nvPicPr>
        <p:blipFill>
          <a:blip r:embed="rId3"/>
          <a:stretch>
            <a:fillRect/>
          </a:stretch>
        </p:blipFill>
        <p:spPr>
          <a:xfrm>
            <a:off x="6960931" y="396349"/>
            <a:ext cx="4733925" cy="5954078"/>
          </a:xfrm>
          <a:prstGeom prst="rect">
            <a:avLst/>
          </a:prstGeom>
          <a:ln>
            <a:solidFill>
              <a:schemeClr val="tx1"/>
            </a:solidFill>
          </a:ln>
        </p:spPr>
      </p:pic>
      <p:sp>
        <p:nvSpPr>
          <p:cNvPr id="7" name="TextBox 6">
            <a:extLst>
              <a:ext uri="{FF2B5EF4-FFF2-40B4-BE49-F238E27FC236}">
                <a16:creationId xmlns:a16="http://schemas.microsoft.com/office/drawing/2014/main" id="{D418E01C-5403-CA5C-5C6F-01CF1B8563D5}"/>
              </a:ext>
            </a:extLst>
          </p:cNvPr>
          <p:cNvSpPr txBox="1"/>
          <p:nvPr/>
        </p:nvSpPr>
        <p:spPr>
          <a:xfrm>
            <a:off x="343289" y="1051517"/>
            <a:ext cx="5851034" cy="4185761"/>
          </a:xfrm>
          <a:prstGeom prst="rect">
            <a:avLst/>
          </a:prstGeom>
          <a:noFill/>
        </p:spPr>
        <p:txBody>
          <a:bodyPr wrap="square" rtlCol="0">
            <a:spAutoFit/>
          </a:bodyPr>
          <a:lstStyle/>
          <a:p>
            <a:r>
              <a:rPr lang="en-US" sz="2000" dirty="0"/>
              <a:t>In this section of the course, we’ll use the </a:t>
            </a:r>
            <a:r>
              <a:rPr lang="en-US" sz="2000" i="1" dirty="0"/>
              <a:t>heart</a:t>
            </a:r>
            <a:r>
              <a:rPr lang="en-US" sz="2000" dirty="0"/>
              <a:t> dataset.</a:t>
            </a:r>
          </a:p>
          <a:p>
            <a:endParaRPr lang="en-US" sz="2000" dirty="0"/>
          </a:p>
          <a:p>
            <a:r>
              <a:rPr lang="en-US" sz="2000" dirty="0"/>
              <a:t>The </a:t>
            </a:r>
            <a:r>
              <a:rPr lang="en-US" sz="2000" i="1" dirty="0"/>
              <a:t>heart</a:t>
            </a:r>
            <a:r>
              <a:rPr lang="en-US" sz="2000" dirty="0"/>
              <a:t> dataset has a number of categorical features represented as numbers:</a:t>
            </a:r>
          </a:p>
          <a:p>
            <a:endParaRPr lang="en-US" dirty="0"/>
          </a:p>
          <a:p>
            <a:pPr marL="342900" indent="-342900">
              <a:buFont typeface="Arial" panose="020B0604020202020204" pitchFamily="34" charset="0"/>
              <a:buChar char="•"/>
            </a:pPr>
            <a:r>
              <a:rPr lang="en-US" dirty="0"/>
              <a:t>Male</a:t>
            </a:r>
          </a:p>
          <a:p>
            <a:pPr marL="342900" indent="-342900">
              <a:buFont typeface="Arial" panose="020B0604020202020204" pitchFamily="34" charset="0"/>
              <a:buChar char="•"/>
            </a:pPr>
            <a:r>
              <a:rPr lang="en-US" dirty="0"/>
              <a:t>ChestPainType</a:t>
            </a:r>
          </a:p>
          <a:p>
            <a:pPr marL="342900" indent="-342900">
              <a:buFont typeface="Arial" panose="020B0604020202020204" pitchFamily="34" charset="0"/>
              <a:buChar char="•"/>
            </a:pPr>
            <a:r>
              <a:rPr lang="en-US" dirty="0" err="1"/>
              <a:t>BloodSugar</a:t>
            </a:r>
            <a:endParaRPr lang="en-US" dirty="0"/>
          </a:p>
          <a:p>
            <a:pPr marL="342900" indent="-342900">
              <a:buFont typeface="Arial" panose="020B0604020202020204" pitchFamily="34" charset="0"/>
              <a:buChar char="•"/>
            </a:pPr>
            <a:r>
              <a:rPr lang="en-US" dirty="0"/>
              <a:t>EEF</a:t>
            </a:r>
          </a:p>
          <a:p>
            <a:pPr marL="342900" indent="-342900">
              <a:buFont typeface="Arial" panose="020B0604020202020204" pitchFamily="34" charset="0"/>
              <a:buChar char="•"/>
            </a:pPr>
            <a:r>
              <a:rPr lang="en-US" dirty="0"/>
              <a:t>Angina</a:t>
            </a:r>
          </a:p>
          <a:p>
            <a:pPr marL="342900" indent="-342900">
              <a:buFont typeface="Arial" panose="020B0604020202020204" pitchFamily="34" charset="0"/>
              <a:buChar char="•"/>
            </a:pPr>
            <a:r>
              <a:rPr lang="en-US" dirty="0" err="1"/>
              <a:t>Thal</a:t>
            </a:r>
            <a:endParaRPr lang="en-US" dirty="0"/>
          </a:p>
          <a:p>
            <a:endParaRPr lang="en-US" sz="2000" dirty="0"/>
          </a:p>
          <a:p>
            <a:r>
              <a:rPr lang="en-US" sz="2000" dirty="0"/>
              <a:t>NOTE – The </a:t>
            </a:r>
            <a:r>
              <a:rPr lang="en-US" sz="2000" i="1" dirty="0"/>
              <a:t>heart</a:t>
            </a:r>
            <a:r>
              <a:rPr lang="en-US" sz="2000" dirty="0"/>
              <a:t> dataset is not missing any data.</a:t>
            </a:r>
          </a:p>
        </p:txBody>
      </p:sp>
      <p:sp>
        <p:nvSpPr>
          <p:cNvPr id="8" name="Rectangle 7">
            <a:extLst>
              <a:ext uri="{FF2B5EF4-FFF2-40B4-BE49-F238E27FC236}">
                <a16:creationId xmlns:a16="http://schemas.microsoft.com/office/drawing/2014/main" id="{9A1943B5-99DF-2446-F7FB-D592ACF623AE}"/>
              </a:ext>
            </a:extLst>
          </p:cNvPr>
          <p:cNvSpPr/>
          <p:nvPr/>
        </p:nvSpPr>
        <p:spPr>
          <a:xfrm>
            <a:off x="8981768" y="2204885"/>
            <a:ext cx="1533832" cy="36133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596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4" end="4"/>
                                            </p:txEl>
                                          </p:spTgt>
                                        </p:tgtEl>
                                        <p:attrNameLst>
                                          <p:attrName>style.visibility</p:attrName>
                                        </p:attrNameLst>
                                      </p:cBhvr>
                                      <p:to>
                                        <p:strVal val="visible"/>
                                      </p:to>
                                    </p:set>
                                    <p:animEffect transition="in" filter="fade">
                                      <p:cBhvr>
                                        <p:cTn id="10" dur="500"/>
                                        <p:tgtEl>
                                          <p:spTgt spid="7">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animEffect transition="in" filter="fade">
                                      <p:cBhvr>
                                        <p:cTn id="13" dur="500"/>
                                        <p:tgtEl>
                                          <p:spTgt spid="7">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6" end="6"/>
                                            </p:txEl>
                                          </p:spTgt>
                                        </p:tgtEl>
                                        <p:attrNameLst>
                                          <p:attrName>style.visibility</p:attrName>
                                        </p:attrNameLst>
                                      </p:cBhvr>
                                      <p:to>
                                        <p:strVal val="visible"/>
                                      </p:to>
                                    </p:set>
                                    <p:animEffect transition="in" filter="fade">
                                      <p:cBhvr>
                                        <p:cTn id="16" dur="500"/>
                                        <p:tgtEl>
                                          <p:spTgt spid="7">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animEffect transition="in" filter="fade">
                                      <p:cBhvr>
                                        <p:cTn id="19" dur="500"/>
                                        <p:tgtEl>
                                          <p:spTgt spid="7">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8" end="8"/>
                                            </p:txEl>
                                          </p:spTgt>
                                        </p:tgtEl>
                                        <p:attrNameLst>
                                          <p:attrName>style.visibility</p:attrName>
                                        </p:attrNameLst>
                                      </p:cBhvr>
                                      <p:to>
                                        <p:strVal val="visible"/>
                                      </p:to>
                                    </p:set>
                                    <p:animEffect transition="in" filter="fade">
                                      <p:cBhvr>
                                        <p:cTn id="22" dur="500"/>
                                        <p:tgtEl>
                                          <p:spTgt spid="7">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animEffect transition="in" filter="fade">
                                      <p:cBhvr>
                                        <p:cTn id="25" dur="500"/>
                                        <p:tgtEl>
                                          <p:spTgt spid="7">
                                            <p:txEl>
                                              <p:pRg st="9" end="9"/>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11" end="11"/>
                                            </p:txEl>
                                          </p:spTgt>
                                        </p:tgtEl>
                                        <p:attrNameLst>
                                          <p:attrName>style.visibility</p:attrName>
                                        </p:attrNameLst>
                                      </p:cBhvr>
                                      <p:to>
                                        <p:strVal val="visible"/>
                                      </p:to>
                                    </p:set>
                                    <p:animEffect transition="in" filter="fade">
                                      <p:cBhvr>
                                        <p:cTn id="30" dur="500"/>
                                        <p:tgtEl>
                                          <p:spTgt spid="7">
                                            <p:txEl>
                                              <p:pRg st="11" end="11"/>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One-Hot Encoding with Python</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142</a:t>
            </a:fld>
            <a:endParaRPr lang="en-US"/>
          </a:p>
        </p:txBody>
      </p:sp>
      <p:sp>
        <p:nvSpPr>
          <p:cNvPr id="7" name="TextBox 6">
            <a:extLst>
              <a:ext uri="{FF2B5EF4-FFF2-40B4-BE49-F238E27FC236}">
                <a16:creationId xmlns:a16="http://schemas.microsoft.com/office/drawing/2014/main" id="{D418E01C-5403-CA5C-5C6F-01CF1B8563D5}"/>
              </a:ext>
            </a:extLst>
          </p:cNvPr>
          <p:cNvSpPr txBox="1"/>
          <p:nvPr/>
        </p:nvSpPr>
        <p:spPr>
          <a:xfrm>
            <a:off x="343288" y="1051517"/>
            <a:ext cx="11271067" cy="400110"/>
          </a:xfrm>
          <a:prstGeom prst="rect">
            <a:avLst/>
          </a:prstGeom>
          <a:noFill/>
        </p:spPr>
        <p:txBody>
          <a:bodyPr wrap="square" rtlCol="0">
            <a:spAutoFit/>
          </a:bodyPr>
          <a:lstStyle/>
          <a:p>
            <a:r>
              <a:rPr lang="en-US" sz="2000" dirty="0"/>
              <a:t>The </a:t>
            </a:r>
            <a:r>
              <a:rPr lang="en-US" sz="2000" i="1" dirty="0" err="1"/>
              <a:t>get_dummies</a:t>
            </a:r>
            <a:r>
              <a:rPr lang="en-US" sz="2000" i="1" dirty="0"/>
              <a:t>() </a:t>
            </a:r>
            <a:r>
              <a:rPr lang="en-US" sz="2000" dirty="0"/>
              <a:t>function from the </a:t>
            </a:r>
            <a:r>
              <a:rPr lang="en-US" sz="2000" i="1" dirty="0"/>
              <a:t>pandas</a:t>
            </a:r>
            <a:r>
              <a:rPr lang="en-US" sz="2000" dirty="0"/>
              <a:t> library is the easiest way to one-hot encode categorical data:</a:t>
            </a:r>
          </a:p>
        </p:txBody>
      </p:sp>
      <p:pic>
        <p:nvPicPr>
          <p:cNvPr id="9" name="Picture 8">
            <a:extLst>
              <a:ext uri="{FF2B5EF4-FFF2-40B4-BE49-F238E27FC236}">
                <a16:creationId xmlns:a16="http://schemas.microsoft.com/office/drawing/2014/main" id="{EA69125D-0794-4C62-1B1F-82B2293F7130}"/>
              </a:ext>
            </a:extLst>
          </p:cNvPr>
          <p:cNvPicPr>
            <a:picLocks noChangeAspect="1"/>
          </p:cNvPicPr>
          <p:nvPr/>
        </p:nvPicPr>
        <p:blipFill>
          <a:blip r:embed="rId3"/>
          <a:stretch>
            <a:fillRect/>
          </a:stretch>
        </p:blipFill>
        <p:spPr>
          <a:xfrm>
            <a:off x="2744152" y="1928379"/>
            <a:ext cx="7238048" cy="3878104"/>
          </a:xfrm>
          <a:prstGeom prst="rect">
            <a:avLst/>
          </a:prstGeom>
          <a:ln>
            <a:solidFill>
              <a:schemeClr val="tx1"/>
            </a:solidFill>
          </a:ln>
        </p:spPr>
      </p:pic>
      <p:sp>
        <p:nvSpPr>
          <p:cNvPr id="10" name="Rectangle 9">
            <a:extLst>
              <a:ext uri="{FF2B5EF4-FFF2-40B4-BE49-F238E27FC236}">
                <a16:creationId xmlns:a16="http://schemas.microsoft.com/office/drawing/2014/main" id="{9A5C552E-B90F-EFA3-F2D0-3673636152CC}"/>
              </a:ext>
            </a:extLst>
          </p:cNvPr>
          <p:cNvSpPr/>
          <p:nvPr/>
        </p:nvSpPr>
        <p:spPr>
          <a:xfrm>
            <a:off x="3045542" y="3266768"/>
            <a:ext cx="693174" cy="27592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8B99D6B-F61C-C37F-6A58-89DEAC4E564C}"/>
              </a:ext>
            </a:extLst>
          </p:cNvPr>
          <p:cNvSpPr txBox="1"/>
          <p:nvPr/>
        </p:nvSpPr>
        <p:spPr>
          <a:xfrm>
            <a:off x="4551074" y="3207972"/>
            <a:ext cx="4618767" cy="369332"/>
          </a:xfrm>
          <a:prstGeom prst="rect">
            <a:avLst/>
          </a:prstGeom>
          <a:noFill/>
        </p:spPr>
        <p:txBody>
          <a:bodyPr wrap="square" rtlCol="0">
            <a:spAutoFit/>
          </a:bodyPr>
          <a:lstStyle/>
          <a:p>
            <a:r>
              <a:rPr lang="en-US" b="1" dirty="0">
                <a:solidFill>
                  <a:srgbClr val="00B050"/>
                </a:solidFill>
              </a:rPr>
              <a:t>What do you think of these feature names?</a:t>
            </a:r>
          </a:p>
        </p:txBody>
      </p:sp>
      <p:cxnSp>
        <p:nvCxnSpPr>
          <p:cNvPr id="12" name="Straight Arrow Connector 11">
            <a:extLst>
              <a:ext uri="{FF2B5EF4-FFF2-40B4-BE49-F238E27FC236}">
                <a16:creationId xmlns:a16="http://schemas.microsoft.com/office/drawing/2014/main" id="{A81769CB-7E1F-5A7D-E834-C0E82FC84932}"/>
              </a:ext>
            </a:extLst>
          </p:cNvPr>
          <p:cNvCxnSpPr>
            <a:cxnSpLocks/>
          </p:cNvCxnSpPr>
          <p:nvPr/>
        </p:nvCxnSpPr>
        <p:spPr>
          <a:xfrm flipH="1">
            <a:off x="3830541" y="3392638"/>
            <a:ext cx="675091"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44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One-Hot Encoding with Python</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143</a:t>
            </a:fld>
            <a:endParaRPr lang="en-US"/>
          </a:p>
        </p:txBody>
      </p:sp>
      <p:pic>
        <p:nvPicPr>
          <p:cNvPr id="6" name="Picture 5">
            <a:extLst>
              <a:ext uri="{FF2B5EF4-FFF2-40B4-BE49-F238E27FC236}">
                <a16:creationId xmlns:a16="http://schemas.microsoft.com/office/drawing/2014/main" id="{330A7CEC-4435-FB93-849A-4809902BABB6}"/>
              </a:ext>
            </a:extLst>
          </p:cNvPr>
          <p:cNvPicPr>
            <a:picLocks noChangeAspect="1"/>
          </p:cNvPicPr>
          <p:nvPr/>
        </p:nvPicPr>
        <p:blipFill>
          <a:blip r:embed="rId3"/>
          <a:stretch>
            <a:fillRect/>
          </a:stretch>
        </p:blipFill>
        <p:spPr>
          <a:xfrm>
            <a:off x="1991201" y="1701263"/>
            <a:ext cx="8209598" cy="3861911"/>
          </a:xfrm>
          <a:prstGeom prst="rect">
            <a:avLst/>
          </a:prstGeom>
          <a:ln>
            <a:solidFill>
              <a:schemeClr val="tx1"/>
            </a:solidFill>
          </a:ln>
        </p:spPr>
      </p:pic>
      <p:sp>
        <p:nvSpPr>
          <p:cNvPr id="8" name="Rectangle 7">
            <a:extLst>
              <a:ext uri="{FF2B5EF4-FFF2-40B4-BE49-F238E27FC236}">
                <a16:creationId xmlns:a16="http://schemas.microsoft.com/office/drawing/2014/main" id="{81CBE2B3-E71B-0444-8E37-94F9F8DD6BE1}"/>
              </a:ext>
            </a:extLst>
          </p:cNvPr>
          <p:cNvSpPr/>
          <p:nvPr/>
        </p:nvSpPr>
        <p:spPr>
          <a:xfrm>
            <a:off x="2343058" y="3035087"/>
            <a:ext cx="1695541" cy="27592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3D1E8E3-A4E5-1631-361B-19C889706AA3}"/>
              </a:ext>
            </a:extLst>
          </p:cNvPr>
          <p:cNvSpPr txBox="1"/>
          <p:nvPr/>
        </p:nvSpPr>
        <p:spPr>
          <a:xfrm>
            <a:off x="4810315" y="2978550"/>
            <a:ext cx="4618767" cy="369332"/>
          </a:xfrm>
          <a:prstGeom prst="rect">
            <a:avLst/>
          </a:prstGeom>
          <a:noFill/>
        </p:spPr>
        <p:txBody>
          <a:bodyPr wrap="square" rtlCol="0">
            <a:spAutoFit/>
          </a:bodyPr>
          <a:lstStyle/>
          <a:p>
            <a:r>
              <a:rPr lang="en-US" b="1" dirty="0">
                <a:solidFill>
                  <a:srgbClr val="00B050"/>
                </a:solidFill>
              </a:rPr>
              <a:t>Better names!</a:t>
            </a:r>
          </a:p>
        </p:txBody>
      </p:sp>
      <p:cxnSp>
        <p:nvCxnSpPr>
          <p:cNvPr id="11" name="Straight Arrow Connector 10">
            <a:extLst>
              <a:ext uri="{FF2B5EF4-FFF2-40B4-BE49-F238E27FC236}">
                <a16:creationId xmlns:a16="http://schemas.microsoft.com/office/drawing/2014/main" id="{D4C472E2-D66F-2B4B-390F-9AB763572523}"/>
              </a:ext>
            </a:extLst>
          </p:cNvPr>
          <p:cNvCxnSpPr>
            <a:cxnSpLocks/>
          </p:cNvCxnSpPr>
          <p:nvPr/>
        </p:nvCxnSpPr>
        <p:spPr>
          <a:xfrm flipH="1">
            <a:off x="4089782" y="3163216"/>
            <a:ext cx="675091"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1388081-EBEE-9F15-D7F4-3B0862DB7108}"/>
              </a:ext>
            </a:extLst>
          </p:cNvPr>
          <p:cNvSpPr txBox="1"/>
          <p:nvPr/>
        </p:nvSpPr>
        <p:spPr>
          <a:xfrm>
            <a:off x="5737006" y="3894813"/>
            <a:ext cx="4107543" cy="923330"/>
          </a:xfrm>
          <a:prstGeom prst="rect">
            <a:avLst/>
          </a:prstGeom>
          <a:noFill/>
        </p:spPr>
        <p:txBody>
          <a:bodyPr wrap="square" rtlCol="0">
            <a:spAutoFit/>
          </a:bodyPr>
          <a:lstStyle/>
          <a:p>
            <a:r>
              <a:rPr lang="en-US" b="1" dirty="0">
                <a:solidFill>
                  <a:srgbClr val="00B050"/>
                </a:solidFill>
              </a:rPr>
              <a:t>NOTE – The default separator is an underscore, but you can specify the separator you want used.</a:t>
            </a:r>
          </a:p>
        </p:txBody>
      </p:sp>
    </p:spTree>
    <p:extLst>
      <p:ext uri="{BB962C8B-B14F-4D97-AF65-F5344CB8AC3E}">
        <p14:creationId xmlns:p14="http://schemas.microsoft.com/office/powerpoint/2010/main" val="398561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E9A3F86-AA9E-C4D6-7EFE-DE402F0B072B}"/>
              </a:ext>
            </a:extLst>
          </p:cNvPr>
          <p:cNvPicPr>
            <a:picLocks noChangeAspect="1"/>
          </p:cNvPicPr>
          <p:nvPr/>
        </p:nvPicPr>
        <p:blipFill>
          <a:blip r:embed="rId3"/>
          <a:stretch>
            <a:fillRect/>
          </a:stretch>
        </p:blipFill>
        <p:spPr>
          <a:xfrm>
            <a:off x="205739" y="3671114"/>
            <a:ext cx="11780520" cy="2590800"/>
          </a:xfrm>
          <a:prstGeom prst="rect">
            <a:avLst/>
          </a:prstGeom>
          <a:ln>
            <a:solidFill>
              <a:schemeClr val="tx1"/>
            </a:solidFill>
          </a:ln>
        </p:spPr>
      </p:pic>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One-Hot Encoding with Python</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144</a:t>
            </a:fld>
            <a:endParaRPr lang="en-US"/>
          </a:p>
        </p:txBody>
      </p:sp>
      <p:sp>
        <p:nvSpPr>
          <p:cNvPr id="9" name="Rectangle 8">
            <a:extLst>
              <a:ext uri="{FF2B5EF4-FFF2-40B4-BE49-F238E27FC236}">
                <a16:creationId xmlns:a16="http://schemas.microsoft.com/office/drawing/2014/main" id="{2A68E052-61D8-7786-E2D3-08587D151B6F}"/>
              </a:ext>
            </a:extLst>
          </p:cNvPr>
          <p:cNvSpPr/>
          <p:nvPr/>
        </p:nvSpPr>
        <p:spPr>
          <a:xfrm>
            <a:off x="742858" y="3671114"/>
            <a:ext cx="11151716" cy="27592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84566E6-AF22-402A-2669-87D51192C6C9}"/>
              </a:ext>
            </a:extLst>
          </p:cNvPr>
          <p:cNvSpPr txBox="1"/>
          <p:nvPr/>
        </p:nvSpPr>
        <p:spPr>
          <a:xfrm>
            <a:off x="742858" y="3301782"/>
            <a:ext cx="11151716" cy="369332"/>
          </a:xfrm>
          <a:prstGeom prst="rect">
            <a:avLst/>
          </a:prstGeom>
          <a:noFill/>
        </p:spPr>
        <p:txBody>
          <a:bodyPr wrap="square" rtlCol="0">
            <a:spAutoFit/>
          </a:bodyPr>
          <a:lstStyle/>
          <a:p>
            <a:pPr algn="ctr"/>
            <a:r>
              <a:rPr lang="en-US" b="1" dirty="0">
                <a:solidFill>
                  <a:srgbClr val="00B050"/>
                </a:solidFill>
              </a:rPr>
              <a:t>Original features removed and one-hot encodings added to the end of the </a:t>
            </a:r>
            <a:r>
              <a:rPr lang="en-US" b="1" dirty="0" err="1">
                <a:solidFill>
                  <a:srgbClr val="00B050"/>
                </a:solidFill>
              </a:rPr>
              <a:t>dataframe</a:t>
            </a:r>
            <a:endParaRPr lang="en-US" b="1" dirty="0">
              <a:solidFill>
                <a:srgbClr val="00B050"/>
              </a:solidFill>
            </a:endParaRPr>
          </a:p>
        </p:txBody>
      </p:sp>
      <p:pic>
        <p:nvPicPr>
          <p:cNvPr id="17" name="Picture 16">
            <a:extLst>
              <a:ext uri="{FF2B5EF4-FFF2-40B4-BE49-F238E27FC236}">
                <a16:creationId xmlns:a16="http://schemas.microsoft.com/office/drawing/2014/main" id="{8DCBF465-8EE4-E11A-E30A-24135101D8FE}"/>
              </a:ext>
            </a:extLst>
          </p:cNvPr>
          <p:cNvPicPr>
            <a:picLocks noChangeAspect="1"/>
          </p:cNvPicPr>
          <p:nvPr/>
        </p:nvPicPr>
        <p:blipFill>
          <a:blip r:embed="rId4"/>
          <a:stretch>
            <a:fillRect/>
          </a:stretch>
        </p:blipFill>
        <p:spPr>
          <a:xfrm>
            <a:off x="827817" y="1194578"/>
            <a:ext cx="10536365" cy="1687068"/>
          </a:xfrm>
          <a:prstGeom prst="rect">
            <a:avLst/>
          </a:prstGeom>
          <a:ln>
            <a:solidFill>
              <a:schemeClr val="tx1"/>
            </a:solidFill>
          </a:ln>
        </p:spPr>
      </p:pic>
    </p:spTree>
    <p:extLst>
      <p:ext uri="{BB962C8B-B14F-4D97-AF65-F5344CB8AC3E}">
        <p14:creationId xmlns:p14="http://schemas.microsoft.com/office/powerpoint/2010/main" val="168243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Working with Mixed Data</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145</a:t>
            </a:fld>
            <a:endParaRPr lang="en-US"/>
          </a:p>
        </p:txBody>
      </p:sp>
      <p:sp>
        <p:nvSpPr>
          <p:cNvPr id="3" name="TextBox 2">
            <a:extLst>
              <a:ext uri="{FF2B5EF4-FFF2-40B4-BE49-F238E27FC236}">
                <a16:creationId xmlns:a16="http://schemas.microsoft.com/office/drawing/2014/main" id="{FB214E17-6D84-3CDC-8C7A-D57F1D2B02CC}"/>
              </a:ext>
            </a:extLst>
          </p:cNvPr>
          <p:cNvSpPr txBox="1"/>
          <p:nvPr/>
        </p:nvSpPr>
        <p:spPr>
          <a:xfrm>
            <a:off x="343289" y="1051517"/>
            <a:ext cx="10915758" cy="5016758"/>
          </a:xfrm>
          <a:prstGeom prst="rect">
            <a:avLst/>
          </a:prstGeom>
          <a:noFill/>
        </p:spPr>
        <p:txBody>
          <a:bodyPr wrap="square" rtlCol="0">
            <a:spAutoFit/>
          </a:bodyPr>
          <a:lstStyle/>
          <a:p>
            <a:r>
              <a:rPr lang="en-US" sz="2000" dirty="0"/>
              <a:t>When a dataset has both numeric and categorical features, it is known as </a:t>
            </a:r>
            <a:r>
              <a:rPr lang="en-US" sz="2000" b="1" dirty="0"/>
              <a:t>mixed data</a:t>
            </a:r>
            <a:r>
              <a:rPr lang="en-US" sz="2000" dirty="0"/>
              <a:t>.</a:t>
            </a:r>
          </a:p>
          <a:p>
            <a:endParaRPr lang="en-US" sz="2000" dirty="0"/>
          </a:p>
          <a:p>
            <a:r>
              <a:rPr lang="en-US" sz="2000" dirty="0"/>
              <a:t>Mixed data is very common in analytics. Take, for example, the </a:t>
            </a:r>
            <a:r>
              <a:rPr lang="en-US" sz="2000" i="1" dirty="0"/>
              <a:t>heart</a:t>
            </a:r>
            <a:r>
              <a:rPr lang="en-US" sz="2000" dirty="0"/>
              <a:t> dataset: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While it is possible to one-hot encode categorical data, making the data numeric, technically the data is not applicable for most distance calculations used. </a:t>
            </a:r>
          </a:p>
          <a:p>
            <a:endParaRPr lang="en-US" sz="2000" dirty="0"/>
          </a:p>
          <a:p>
            <a:r>
              <a:rPr lang="en-US" sz="2000" dirty="0"/>
              <a:t>For example, one-hot encoded data shouldn’t be used with Euclidian distance.</a:t>
            </a:r>
          </a:p>
        </p:txBody>
      </p:sp>
      <p:pic>
        <p:nvPicPr>
          <p:cNvPr id="8" name="Picture 7">
            <a:extLst>
              <a:ext uri="{FF2B5EF4-FFF2-40B4-BE49-F238E27FC236}">
                <a16:creationId xmlns:a16="http://schemas.microsoft.com/office/drawing/2014/main" id="{0B470E99-4CE3-5E5A-C45D-EB64E34B4D36}"/>
              </a:ext>
            </a:extLst>
          </p:cNvPr>
          <p:cNvPicPr>
            <a:picLocks noChangeAspect="1"/>
          </p:cNvPicPr>
          <p:nvPr/>
        </p:nvPicPr>
        <p:blipFill>
          <a:blip r:embed="rId3"/>
          <a:stretch>
            <a:fillRect/>
          </a:stretch>
        </p:blipFill>
        <p:spPr>
          <a:xfrm>
            <a:off x="208597" y="2219784"/>
            <a:ext cx="11774805" cy="2080260"/>
          </a:xfrm>
          <a:prstGeom prst="rect">
            <a:avLst/>
          </a:prstGeom>
          <a:ln>
            <a:solidFill>
              <a:schemeClr val="tx1"/>
            </a:solidFill>
          </a:ln>
        </p:spPr>
      </p:pic>
    </p:spTree>
    <p:extLst>
      <p:ext uri="{BB962C8B-B14F-4D97-AF65-F5344CB8AC3E}">
        <p14:creationId xmlns:p14="http://schemas.microsoft.com/office/powerpoint/2010/main" val="232109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animEffect transition="in" filter="fade">
                                      <p:cBhvr>
                                        <p:cTn id="15" dur="500"/>
                                        <p:tgtEl>
                                          <p:spTgt spid="3">
                                            <p:txEl>
                                              <p:pRg st="12" end="1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4" end="14"/>
                                            </p:txEl>
                                          </p:spTgt>
                                        </p:tgtEl>
                                        <p:attrNameLst>
                                          <p:attrName>style.visibility</p:attrName>
                                        </p:attrNameLst>
                                      </p:cBhvr>
                                      <p:to>
                                        <p:strVal val="visible"/>
                                      </p:to>
                                    </p:set>
                                    <p:animEffect transition="in" filter="fade">
                                      <p:cBhvr>
                                        <p:cTn id="20"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Factor Analysis of Mixed Data</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146</a:t>
            </a:fld>
            <a:endParaRPr lang="en-US"/>
          </a:p>
        </p:txBody>
      </p:sp>
      <p:sp>
        <p:nvSpPr>
          <p:cNvPr id="3" name="TextBox 2">
            <a:extLst>
              <a:ext uri="{FF2B5EF4-FFF2-40B4-BE49-F238E27FC236}">
                <a16:creationId xmlns:a16="http://schemas.microsoft.com/office/drawing/2014/main" id="{FB214E17-6D84-3CDC-8C7A-D57F1D2B02CC}"/>
              </a:ext>
            </a:extLst>
          </p:cNvPr>
          <p:cNvSpPr txBox="1"/>
          <p:nvPr/>
        </p:nvSpPr>
        <p:spPr>
          <a:xfrm>
            <a:off x="343289" y="1051517"/>
            <a:ext cx="10915758" cy="3170099"/>
          </a:xfrm>
          <a:prstGeom prst="rect">
            <a:avLst/>
          </a:prstGeom>
          <a:noFill/>
        </p:spPr>
        <p:txBody>
          <a:bodyPr wrap="square" rtlCol="0">
            <a:spAutoFit/>
          </a:bodyPr>
          <a:lstStyle/>
          <a:p>
            <a:r>
              <a:rPr lang="en-US" sz="2000" dirty="0"/>
              <a:t>A popular technique when clustering mixed data is </a:t>
            </a:r>
            <a:r>
              <a:rPr lang="en-US" sz="2000" b="1" dirty="0"/>
              <a:t>factor analysis of mixed data (FAMD)</a:t>
            </a:r>
            <a:r>
              <a:rPr lang="en-US" sz="2000" dirty="0"/>
              <a:t>.</a:t>
            </a:r>
          </a:p>
          <a:p>
            <a:endParaRPr lang="en-US" sz="2000" dirty="0"/>
          </a:p>
          <a:p>
            <a:r>
              <a:rPr lang="en-US" sz="2000" dirty="0"/>
              <a:t>Think of FAMD as a mix of principal component analysis (PCA) for numeric data and a technique called </a:t>
            </a:r>
            <a:r>
              <a:rPr lang="en-US" sz="2000" b="1" dirty="0"/>
              <a:t>multiple correspondence analysis (MCA)</a:t>
            </a:r>
            <a:r>
              <a:rPr lang="en-US" sz="2000" dirty="0"/>
              <a:t> for the categorical data.</a:t>
            </a:r>
          </a:p>
          <a:p>
            <a:endParaRPr lang="en-US" sz="2000" dirty="0"/>
          </a:p>
          <a:p>
            <a:r>
              <a:rPr lang="en-US" sz="2000" dirty="0"/>
              <a:t>Conceptually, MCA is very much like PCA in terms of what it does. MCA is also like PCA in that the mathematics are beyond the scope of this course.</a:t>
            </a:r>
          </a:p>
          <a:p>
            <a:endParaRPr lang="en-US" sz="2000" dirty="0"/>
          </a:p>
          <a:p>
            <a:r>
              <a:rPr lang="en-US" sz="2000" dirty="0"/>
              <a:t>As with PCA, we’ll build an intuitive understanding of what MCA does.</a:t>
            </a:r>
          </a:p>
          <a:p>
            <a:endParaRPr lang="en-US" sz="2000" dirty="0"/>
          </a:p>
        </p:txBody>
      </p:sp>
    </p:spTree>
    <p:extLst>
      <p:ext uri="{BB962C8B-B14F-4D97-AF65-F5344CB8AC3E}">
        <p14:creationId xmlns:p14="http://schemas.microsoft.com/office/powerpoint/2010/main" val="378700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Contingency Tables</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147</a:t>
            </a:fld>
            <a:endParaRPr lang="en-US"/>
          </a:p>
        </p:txBody>
      </p:sp>
      <p:sp>
        <p:nvSpPr>
          <p:cNvPr id="3" name="TextBox 2">
            <a:extLst>
              <a:ext uri="{FF2B5EF4-FFF2-40B4-BE49-F238E27FC236}">
                <a16:creationId xmlns:a16="http://schemas.microsoft.com/office/drawing/2014/main" id="{FB214E17-6D84-3CDC-8C7A-D57F1D2B02CC}"/>
              </a:ext>
            </a:extLst>
          </p:cNvPr>
          <p:cNvSpPr txBox="1"/>
          <p:nvPr/>
        </p:nvSpPr>
        <p:spPr>
          <a:xfrm>
            <a:off x="343288" y="1051517"/>
            <a:ext cx="11145705" cy="400110"/>
          </a:xfrm>
          <a:prstGeom prst="rect">
            <a:avLst/>
          </a:prstGeom>
          <a:noFill/>
        </p:spPr>
        <p:txBody>
          <a:bodyPr wrap="square" rtlCol="0">
            <a:spAutoFit/>
          </a:bodyPr>
          <a:lstStyle/>
          <a:p>
            <a:r>
              <a:rPr lang="en-US" sz="2000" dirty="0"/>
              <a:t>MCA makes use of </a:t>
            </a:r>
            <a:r>
              <a:rPr lang="en-US" sz="2000" b="1" dirty="0"/>
              <a:t>contingency tables</a:t>
            </a:r>
            <a:r>
              <a:rPr lang="en-US" sz="2000" dirty="0"/>
              <a:t>. Think of contingency tables as being like spreadsheet pivot tables.</a:t>
            </a:r>
          </a:p>
        </p:txBody>
      </p:sp>
      <p:graphicFrame>
        <p:nvGraphicFramePr>
          <p:cNvPr id="6" name="Table 6">
            <a:extLst>
              <a:ext uri="{FF2B5EF4-FFF2-40B4-BE49-F238E27FC236}">
                <a16:creationId xmlns:a16="http://schemas.microsoft.com/office/drawing/2014/main" id="{10065047-C5F5-D0BF-F027-A891550261BB}"/>
              </a:ext>
            </a:extLst>
          </p:cNvPr>
          <p:cNvGraphicFramePr>
            <a:graphicFrameLocks noGrp="1"/>
          </p:cNvGraphicFramePr>
          <p:nvPr>
            <p:extLst>
              <p:ext uri="{D42A27DB-BD31-4B8C-83A1-F6EECF244321}">
                <p14:modId xmlns:p14="http://schemas.microsoft.com/office/powerpoint/2010/main" val="1080422083"/>
              </p:ext>
            </p:extLst>
          </p:nvPr>
        </p:nvGraphicFramePr>
        <p:xfrm>
          <a:off x="5729884" y="1728702"/>
          <a:ext cx="6282812" cy="1854200"/>
        </p:xfrm>
        <a:graphic>
          <a:graphicData uri="http://schemas.openxmlformats.org/drawingml/2006/table">
            <a:tbl>
              <a:tblPr firstRow="1" firstCol="1" bandRow="1">
                <a:tableStyleId>{5C22544A-7EE6-4342-B048-85BDC9FD1C3A}</a:tableStyleId>
              </a:tblPr>
              <a:tblGrid>
                <a:gridCol w="2160638">
                  <a:extLst>
                    <a:ext uri="{9D8B030D-6E8A-4147-A177-3AD203B41FA5}">
                      <a16:colId xmlns:a16="http://schemas.microsoft.com/office/drawing/2014/main" val="2551205346"/>
                    </a:ext>
                  </a:extLst>
                </a:gridCol>
                <a:gridCol w="966020">
                  <a:extLst>
                    <a:ext uri="{9D8B030D-6E8A-4147-A177-3AD203B41FA5}">
                      <a16:colId xmlns:a16="http://schemas.microsoft.com/office/drawing/2014/main" val="3710989288"/>
                    </a:ext>
                  </a:extLst>
                </a:gridCol>
                <a:gridCol w="943896">
                  <a:extLst>
                    <a:ext uri="{9D8B030D-6E8A-4147-A177-3AD203B41FA5}">
                      <a16:colId xmlns:a16="http://schemas.microsoft.com/office/drawing/2014/main" val="573928040"/>
                    </a:ext>
                  </a:extLst>
                </a:gridCol>
                <a:gridCol w="955695">
                  <a:extLst>
                    <a:ext uri="{9D8B030D-6E8A-4147-A177-3AD203B41FA5}">
                      <a16:colId xmlns:a16="http://schemas.microsoft.com/office/drawing/2014/main" val="2154981172"/>
                    </a:ext>
                  </a:extLst>
                </a:gridCol>
                <a:gridCol w="1256563">
                  <a:extLst>
                    <a:ext uri="{9D8B030D-6E8A-4147-A177-3AD203B41FA5}">
                      <a16:colId xmlns:a16="http://schemas.microsoft.com/office/drawing/2014/main" val="2597777169"/>
                    </a:ext>
                  </a:extLst>
                </a:gridCol>
              </a:tblGrid>
              <a:tr h="370840">
                <a:tc>
                  <a:txBody>
                    <a:bodyPr/>
                    <a:lstStyle/>
                    <a:p>
                      <a:endParaRPr lang="en-US" dirty="0"/>
                    </a:p>
                  </a:txBody>
                  <a:tcPr/>
                </a:tc>
                <a:tc>
                  <a:txBody>
                    <a:bodyPr/>
                    <a:lstStyle/>
                    <a:p>
                      <a:pPr algn="ctr"/>
                      <a:r>
                        <a:rPr lang="en-US" dirty="0"/>
                        <a:t>EEG = 0</a:t>
                      </a:r>
                    </a:p>
                  </a:txBody>
                  <a:tcPr/>
                </a:tc>
                <a:tc>
                  <a:txBody>
                    <a:bodyPr/>
                    <a:lstStyle/>
                    <a:p>
                      <a:pPr algn="ctr"/>
                      <a:r>
                        <a:rPr lang="en-US" dirty="0"/>
                        <a:t>EEG = 1</a:t>
                      </a:r>
                    </a:p>
                  </a:txBody>
                  <a:tcPr/>
                </a:tc>
                <a:tc>
                  <a:txBody>
                    <a:bodyPr/>
                    <a:lstStyle/>
                    <a:p>
                      <a:pPr algn="ctr"/>
                      <a:r>
                        <a:rPr lang="en-US" dirty="0"/>
                        <a:t>EEG = 2</a:t>
                      </a:r>
                    </a:p>
                  </a:txBody>
                  <a:tcPr/>
                </a:tc>
                <a:tc>
                  <a:txBody>
                    <a:bodyPr/>
                    <a:lstStyle/>
                    <a:p>
                      <a:pPr algn="ctr"/>
                      <a:r>
                        <a:rPr lang="en-US" dirty="0"/>
                        <a:t>Row Total</a:t>
                      </a:r>
                    </a:p>
                  </a:txBody>
                  <a:tcPr/>
                </a:tc>
                <a:extLst>
                  <a:ext uri="{0D108BD9-81ED-4DB2-BD59-A6C34878D82A}">
                    <a16:rowId xmlns:a16="http://schemas.microsoft.com/office/drawing/2014/main" val="1900986925"/>
                  </a:ext>
                </a:extLst>
              </a:tr>
              <a:tr h="370840">
                <a:tc>
                  <a:txBody>
                    <a:bodyPr/>
                    <a:lstStyle/>
                    <a:p>
                      <a:r>
                        <a:rPr lang="en-US" dirty="0"/>
                        <a:t>ChestPainType = 1</a:t>
                      </a:r>
                    </a:p>
                  </a:txBody>
                  <a:tcPr/>
                </a:tc>
                <a:tc>
                  <a:txBody>
                    <a:bodyPr/>
                    <a:lstStyle/>
                    <a:p>
                      <a:pPr algn="ctr"/>
                      <a:r>
                        <a:rPr lang="en-US" dirty="0"/>
                        <a:t>7</a:t>
                      </a:r>
                    </a:p>
                  </a:txBody>
                  <a:tcPr/>
                </a:tc>
                <a:tc>
                  <a:txBody>
                    <a:bodyPr/>
                    <a:lstStyle/>
                    <a:p>
                      <a:pPr algn="ctr"/>
                      <a:r>
                        <a:rPr lang="en-US" dirty="0"/>
                        <a:t>0</a:t>
                      </a:r>
                    </a:p>
                  </a:txBody>
                  <a:tcPr/>
                </a:tc>
                <a:tc>
                  <a:txBody>
                    <a:bodyPr/>
                    <a:lstStyle/>
                    <a:p>
                      <a:pPr algn="ctr"/>
                      <a:r>
                        <a:rPr lang="en-US" dirty="0"/>
                        <a:t>13</a:t>
                      </a:r>
                    </a:p>
                  </a:txBody>
                  <a:tcPr/>
                </a:tc>
                <a:tc>
                  <a:txBody>
                    <a:bodyPr/>
                    <a:lstStyle/>
                    <a:p>
                      <a:pPr algn="ctr"/>
                      <a:r>
                        <a:rPr lang="en-US" dirty="0"/>
                        <a:t>20</a:t>
                      </a:r>
                    </a:p>
                  </a:txBody>
                  <a:tcPr/>
                </a:tc>
                <a:extLst>
                  <a:ext uri="{0D108BD9-81ED-4DB2-BD59-A6C34878D82A}">
                    <a16:rowId xmlns:a16="http://schemas.microsoft.com/office/drawing/2014/main" val="3932846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ChestPainType = 2</a:t>
                      </a:r>
                    </a:p>
                  </a:txBody>
                  <a:tcPr/>
                </a:tc>
                <a:tc>
                  <a:txBody>
                    <a:bodyPr/>
                    <a:lstStyle/>
                    <a:p>
                      <a:pPr algn="ctr"/>
                      <a:r>
                        <a:rPr lang="en-US" dirty="0"/>
                        <a:t>52</a:t>
                      </a:r>
                    </a:p>
                  </a:txBody>
                  <a:tcPr/>
                </a:tc>
                <a:tc>
                  <a:txBody>
                    <a:bodyPr/>
                    <a:lstStyle/>
                    <a:p>
                      <a:pPr algn="ctr"/>
                      <a:r>
                        <a:rPr lang="en-US" dirty="0"/>
                        <a:t>0</a:t>
                      </a:r>
                    </a:p>
                  </a:txBody>
                  <a:tcPr/>
                </a:tc>
                <a:tc>
                  <a:txBody>
                    <a:bodyPr/>
                    <a:lstStyle/>
                    <a:p>
                      <a:pPr algn="ctr"/>
                      <a:r>
                        <a:rPr lang="en-US" dirty="0"/>
                        <a:t>32</a:t>
                      </a:r>
                    </a:p>
                  </a:txBody>
                  <a:tcPr/>
                </a:tc>
                <a:tc>
                  <a:txBody>
                    <a:bodyPr/>
                    <a:lstStyle/>
                    <a:p>
                      <a:pPr algn="ctr"/>
                      <a:r>
                        <a:rPr lang="en-US" dirty="0"/>
                        <a:t>84</a:t>
                      </a:r>
                    </a:p>
                  </a:txBody>
                  <a:tcPr/>
                </a:tc>
                <a:extLst>
                  <a:ext uri="{0D108BD9-81ED-4DB2-BD59-A6C34878D82A}">
                    <a16:rowId xmlns:a16="http://schemas.microsoft.com/office/drawing/2014/main" val="41014248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ChestPainType = 3</a:t>
                      </a:r>
                    </a:p>
                  </a:txBody>
                  <a:tcPr/>
                </a:tc>
                <a:tc>
                  <a:txBody>
                    <a:bodyPr/>
                    <a:lstStyle/>
                    <a:p>
                      <a:pPr algn="ctr"/>
                      <a:r>
                        <a:rPr lang="en-US" dirty="0"/>
                        <a:t>135</a:t>
                      </a:r>
                    </a:p>
                  </a:txBody>
                  <a:tcPr/>
                </a:tc>
                <a:tc>
                  <a:txBody>
                    <a:bodyPr/>
                    <a:lstStyle/>
                    <a:p>
                      <a:pPr algn="ctr"/>
                      <a:r>
                        <a:rPr lang="en-US" dirty="0"/>
                        <a:t>3</a:t>
                      </a:r>
                    </a:p>
                  </a:txBody>
                  <a:tcPr/>
                </a:tc>
                <a:tc>
                  <a:txBody>
                    <a:bodyPr/>
                    <a:lstStyle/>
                    <a:p>
                      <a:pPr algn="ctr"/>
                      <a:r>
                        <a:rPr lang="en-US" dirty="0"/>
                        <a:t>99</a:t>
                      </a:r>
                    </a:p>
                  </a:txBody>
                  <a:tcPr/>
                </a:tc>
                <a:tc>
                  <a:txBody>
                    <a:bodyPr/>
                    <a:lstStyle/>
                    <a:p>
                      <a:pPr algn="ctr"/>
                      <a:r>
                        <a:rPr lang="en-US" dirty="0"/>
                        <a:t>237</a:t>
                      </a:r>
                    </a:p>
                  </a:txBody>
                  <a:tcPr/>
                </a:tc>
                <a:extLst>
                  <a:ext uri="{0D108BD9-81ED-4DB2-BD59-A6C34878D82A}">
                    <a16:rowId xmlns:a16="http://schemas.microsoft.com/office/drawing/2014/main" val="244192109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ChestPainType = 4</a:t>
                      </a:r>
                    </a:p>
                  </a:txBody>
                  <a:tcPr/>
                </a:tc>
                <a:tc>
                  <a:txBody>
                    <a:bodyPr/>
                    <a:lstStyle/>
                    <a:p>
                      <a:pPr algn="ctr"/>
                      <a:r>
                        <a:rPr lang="en-US" dirty="0"/>
                        <a:t>212</a:t>
                      </a:r>
                    </a:p>
                  </a:txBody>
                  <a:tcPr/>
                </a:tc>
                <a:tc>
                  <a:txBody>
                    <a:bodyPr/>
                    <a:lstStyle/>
                    <a:p>
                      <a:pPr algn="ctr"/>
                      <a:r>
                        <a:rPr lang="en-US" dirty="0"/>
                        <a:t>4</a:t>
                      </a:r>
                    </a:p>
                  </a:txBody>
                  <a:tcPr/>
                </a:tc>
                <a:tc>
                  <a:txBody>
                    <a:bodyPr/>
                    <a:lstStyle/>
                    <a:p>
                      <a:pPr algn="ctr"/>
                      <a:r>
                        <a:rPr lang="en-US" dirty="0"/>
                        <a:t>300</a:t>
                      </a:r>
                    </a:p>
                  </a:txBody>
                  <a:tcPr/>
                </a:tc>
                <a:tc>
                  <a:txBody>
                    <a:bodyPr/>
                    <a:lstStyle/>
                    <a:p>
                      <a:pPr algn="ctr"/>
                      <a:r>
                        <a:rPr lang="en-US" dirty="0"/>
                        <a:t>516</a:t>
                      </a:r>
                    </a:p>
                  </a:txBody>
                  <a:tcPr/>
                </a:tc>
                <a:extLst>
                  <a:ext uri="{0D108BD9-81ED-4DB2-BD59-A6C34878D82A}">
                    <a16:rowId xmlns:a16="http://schemas.microsoft.com/office/drawing/2014/main" val="1790795131"/>
                  </a:ext>
                </a:extLst>
              </a:tr>
            </a:tbl>
          </a:graphicData>
        </a:graphic>
      </p:graphicFrame>
      <p:sp>
        <p:nvSpPr>
          <p:cNvPr id="7" name="TextBox 6">
            <a:extLst>
              <a:ext uri="{FF2B5EF4-FFF2-40B4-BE49-F238E27FC236}">
                <a16:creationId xmlns:a16="http://schemas.microsoft.com/office/drawing/2014/main" id="{58E788C3-2447-9A2C-CB60-152EB3C2DB60}"/>
              </a:ext>
            </a:extLst>
          </p:cNvPr>
          <p:cNvSpPr txBox="1"/>
          <p:nvPr/>
        </p:nvSpPr>
        <p:spPr>
          <a:xfrm>
            <a:off x="343288" y="1728702"/>
            <a:ext cx="5003002" cy="2862322"/>
          </a:xfrm>
          <a:prstGeom prst="rect">
            <a:avLst/>
          </a:prstGeom>
          <a:noFill/>
        </p:spPr>
        <p:txBody>
          <a:bodyPr wrap="square" rtlCol="0">
            <a:spAutoFit/>
          </a:bodyPr>
          <a:lstStyle/>
          <a:p>
            <a:r>
              <a:rPr lang="en-US" sz="2000" dirty="0"/>
              <a:t>Consider the following contingency table of the </a:t>
            </a:r>
            <a:r>
              <a:rPr lang="en-US" sz="2000" i="1" dirty="0"/>
              <a:t>ChestPainType</a:t>
            </a:r>
            <a:r>
              <a:rPr lang="en-US" sz="2000" dirty="0"/>
              <a:t> and </a:t>
            </a:r>
            <a:r>
              <a:rPr lang="en-US" sz="2000" i="1" dirty="0"/>
              <a:t>EEG</a:t>
            </a:r>
            <a:r>
              <a:rPr lang="en-US" sz="2000" dirty="0"/>
              <a:t> features of the heart dataset: </a:t>
            </a:r>
          </a:p>
          <a:p>
            <a:endParaRPr lang="en-US" sz="2000" dirty="0"/>
          </a:p>
          <a:p>
            <a:endParaRPr lang="en-US" sz="2000" dirty="0"/>
          </a:p>
          <a:p>
            <a:endParaRPr lang="en-US" sz="2000" dirty="0"/>
          </a:p>
          <a:p>
            <a:endParaRPr lang="en-US" sz="2000" dirty="0"/>
          </a:p>
          <a:p>
            <a:r>
              <a:rPr lang="en-US" sz="2000" dirty="0"/>
              <a:t>We can turn these into probabilities by dividing every row cell by the row total:</a:t>
            </a:r>
          </a:p>
        </p:txBody>
      </p:sp>
      <p:graphicFrame>
        <p:nvGraphicFramePr>
          <p:cNvPr id="8" name="Table 6">
            <a:extLst>
              <a:ext uri="{FF2B5EF4-FFF2-40B4-BE49-F238E27FC236}">
                <a16:creationId xmlns:a16="http://schemas.microsoft.com/office/drawing/2014/main" id="{B1361633-E227-0358-4AA6-3CC0616803C4}"/>
              </a:ext>
            </a:extLst>
          </p:cNvPr>
          <p:cNvGraphicFramePr>
            <a:graphicFrameLocks noGrp="1"/>
          </p:cNvGraphicFramePr>
          <p:nvPr>
            <p:extLst>
              <p:ext uri="{D42A27DB-BD31-4B8C-83A1-F6EECF244321}">
                <p14:modId xmlns:p14="http://schemas.microsoft.com/office/powerpoint/2010/main" val="1017433162"/>
              </p:ext>
            </p:extLst>
          </p:nvPr>
        </p:nvGraphicFramePr>
        <p:xfrm>
          <a:off x="5729884" y="3859977"/>
          <a:ext cx="6282812" cy="1854200"/>
        </p:xfrm>
        <a:graphic>
          <a:graphicData uri="http://schemas.openxmlformats.org/drawingml/2006/table">
            <a:tbl>
              <a:tblPr firstRow="1" firstCol="1" bandRow="1">
                <a:tableStyleId>{5C22544A-7EE6-4342-B048-85BDC9FD1C3A}</a:tableStyleId>
              </a:tblPr>
              <a:tblGrid>
                <a:gridCol w="2160638">
                  <a:extLst>
                    <a:ext uri="{9D8B030D-6E8A-4147-A177-3AD203B41FA5}">
                      <a16:colId xmlns:a16="http://schemas.microsoft.com/office/drawing/2014/main" val="2551205346"/>
                    </a:ext>
                  </a:extLst>
                </a:gridCol>
                <a:gridCol w="966020">
                  <a:extLst>
                    <a:ext uri="{9D8B030D-6E8A-4147-A177-3AD203B41FA5}">
                      <a16:colId xmlns:a16="http://schemas.microsoft.com/office/drawing/2014/main" val="3710989288"/>
                    </a:ext>
                  </a:extLst>
                </a:gridCol>
                <a:gridCol w="943896">
                  <a:extLst>
                    <a:ext uri="{9D8B030D-6E8A-4147-A177-3AD203B41FA5}">
                      <a16:colId xmlns:a16="http://schemas.microsoft.com/office/drawing/2014/main" val="573928040"/>
                    </a:ext>
                  </a:extLst>
                </a:gridCol>
                <a:gridCol w="955695">
                  <a:extLst>
                    <a:ext uri="{9D8B030D-6E8A-4147-A177-3AD203B41FA5}">
                      <a16:colId xmlns:a16="http://schemas.microsoft.com/office/drawing/2014/main" val="2154981172"/>
                    </a:ext>
                  </a:extLst>
                </a:gridCol>
                <a:gridCol w="1256563">
                  <a:extLst>
                    <a:ext uri="{9D8B030D-6E8A-4147-A177-3AD203B41FA5}">
                      <a16:colId xmlns:a16="http://schemas.microsoft.com/office/drawing/2014/main" val="2597777169"/>
                    </a:ext>
                  </a:extLst>
                </a:gridCol>
              </a:tblGrid>
              <a:tr h="370840">
                <a:tc>
                  <a:txBody>
                    <a:bodyPr/>
                    <a:lstStyle/>
                    <a:p>
                      <a:endParaRPr lang="en-US" dirty="0"/>
                    </a:p>
                  </a:txBody>
                  <a:tcPr/>
                </a:tc>
                <a:tc>
                  <a:txBody>
                    <a:bodyPr/>
                    <a:lstStyle/>
                    <a:p>
                      <a:pPr algn="ctr"/>
                      <a:r>
                        <a:rPr lang="en-US" dirty="0"/>
                        <a:t>EEG = 0</a:t>
                      </a:r>
                    </a:p>
                  </a:txBody>
                  <a:tcPr/>
                </a:tc>
                <a:tc>
                  <a:txBody>
                    <a:bodyPr/>
                    <a:lstStyle/>
                    <a:p>
                      <a:pPr algn="ctr"/>
                      <a:r>
                        <a:rPr lang="en-US" dirty="0"/>
                        <a:t>EEG = 1</a:t>
                      </a:r>
                    </a:p>
                  </a:txBody>
                  <a:tcPr/>
                </a:tc>
                <a:tc>
                  <a:txBody>
                    <a:bodyPr/>
                    <a:lstStyle/>
                    <a:p>
                      <a:pPr algn="ctr"/>
                      <a:r>
                        <a:rPr lang="en-US" dirty="0"/>
                        <a:t>EEG = 2</a:t>
                      </a:r>
                    </a:p>
                  </a:txBody>
                  <a:tcPr/>
                </a:tc>
                <a:tc>
                  <a:txBody>
                    <a:bodyPr/>
                    <a:lstStyle/>
                    <a:p>
                      <a:pPr algn="ctr"/>
                      <a:r>
                        <a:rPr lang="en-US" dirty="0"/>
                        <a:t>Row Total</a:t>
                      </a:r>
                    </a:p>
                  </a:txBody>
                  <a:tcPr/>
                </a:tc>
                <a:extLst>
                  <a:ext uri="{0D108BD9-81ED-4DB2-BD59-A6C34878D82A}">
                    <a16:rowId xmlns:a16="http://schemas.microsoft.com/office/drawing/2014/main" val="1900986925"/>
                  </a:ext>
                </a:extLst>
              </a:tr>
              <a:tr h="370840">
                <a:tc>
                  <a:txBody>
                    <a:bodyPr/>
                    <a:lstStyle/>
                    <a:p>
                      <a:r>
                        <a:rPr lang="en-US" dirty="0"/>
                        <a:t>ChestPainType = 1</a:t>
                      </a:r>
                    </a:p>
                  </a:txBody>
                  <a:tcPr/>
                </a:tc>
                <a:tc>
                  <a:txBody>
                    <a:bodyPr/>
                    <a:lstStyle/>
                    <a:p>
                      <a:pPr algn="ctr"/>
                      <a:r>
                        <a:rPr lang="en-US" dirty="0"/>
                        <a:t>0.35</a:t>
                      </a:r>
                    </a:p>
                  </a:txBody>
                  <a:tcPr/>
                </a:tc>
                <a:tc>
                  <a:txBody>
                    <a:bodyPr/>
                    <a:lstStyle/>
                    <a:p>
                      <a:pPr algn="ctr"/>
                      <a:r>
                        <a:rPr lang="en-US" dirty="0"/>
                        <a:t>0</a:t>
                      </a:r>
                    </a:p>
                  </a:txBody>
                  <a:tcPr/>
                </a:tc>
                <a:tc>
                  <a:txBody>
                    <a:bodyPr/>
                    <a:lstStyle/>
                    <a:p>
                      <a:pPr algn="ctr"/>
                      <a:r>
                        <a:rPr lang="en-US" dirty="0"/>
                        <a:t>0.65</a:t>
                      </a:r>
                    </a:p>
                  </a:txBody>
                  <a:tcPr/>
                </a:tc>
                <a:tc>
                  <a:txBody>
                    <a:bodyPr/>
                    <a:lstStyle/>
                    <a:p>
                      <a:pPr algn="ctr"/>
                      <a:r>
                        <a:rPr lang="en-US" dirty="0"/>
                        <a:t>1.0</a:t>
                      </a:r>
                    </a:p>
                  </a:txBody>
                  <a:tcPr/>
                </a:tc>
                <a:extLst>
                  <a:ext uri="{0D108BD9-81ED-4DB2-BD59-A6C34878D82A}">
                    <a16:rowId xmlns:a16="http://schemas.microsoft.com/office/drawing/2014/main" val="3932846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ChestPainType = 2</a:t>
                      </a:r>
                    </a:p>
                  </a:txBody>
                  <a:tcPr/>
                </a:tc>
                <a:tc>
                  <a:txBody>
                    <a:bodyPr/>
                    <a:lstStyle/>
                    <a:p>
                      <a:pPr algn="ctr"/>
                      <a:r>
                        <a:rPr lang="en-US" dirty="0"/>
                        <a:t>0.619</a:t>
                      </a:r>
                    </a:p>
                  </a:txBody>
                  <a:tcPr/>
                </a:tc>
                <a:tc>
                  <a:txBody>
                    <a:bodyPr/>
                    <a:lstStyle/>
                    <a:p>
                      <a:pPr algn="ctr"/>
                      <a:r>
                        <a:rPr lang="en-US" dirty="0"/>
                        <a:t>0</a:t>
                      </a:r>
                    </a:p>
                  </a:txBody>
                  <a:tcPr/>
                </a:tc>
                <a:tc>
                  <a:txBody>
                    <a:bodyPr/>
                    <a:lstStyle/>
                    <a:p>
                      <a:pPr algn="ctr"/>
                      <a:r>
                        <a:rPr lang="en-US" dirty="0"/>
                        <a:t>0.381</a:t>
                      </a:r>
                    </a:p>
                  </a:txBody>
                  <a:tcPr/>
                </a:tc>
                <a:tc>
                  <a:txBody>
                    <a:bodyPr/>
                    <a:lstStyle/>
                    <a:p>
                      <a:pPr algn="ctr"/>
                      <a:r>
                        <a:rPr lang="en-US" dirty="0"/>
                        <a:t>1.0</a:t>
                      </a:r>
                    </a:p>
                  </a:txBody>
                  <a:tcPr/>
                </a:tc>
                <a:extLst>
                  <a:ext uri="{0D108BD9-81ED-4DB2-BD59-A6C34878D82A}">
                    <a16:rowId xmlns:a16="http://schemas.microsoft.com/office/drawing/2014/main" val="41014248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ChestPainType = 3</a:t>
                      </a:r>
                    </a:p>
                  </a:txBody>
                  <a:tcPr/>
                </a:tc>
                <a:tc>
                  <a:txBody>
                    <a:bodyPr/>
                    <a:lstStyle/>
                    <a:p>
                      <a:pPr algn="ctr"/>
                      <a:r>
                        <a:rPr lang="en-US" dirty="0"/>
                        <a:t>0.5696</a:t>
                      </a:r>
                    </a:p>
                  </a:txBody>
                  <a:tcPr/>
                </a:tc>
                <a:tc>
                  <a:txBody>
                    <a:bodyPr/>
                    <a:lstStyle/>
                    <a:p>
                      <a:pPr algn="ctr"/>
                      <a:r>
                        <a:rPr lang="en-US" dirty="0"/>
                        <a:t>0.0127</a:t>
                      </a:r>
                    </a:p>
                  </a:txBody>
                  <a:tcPr/>
                </a:tc>
                <a:tc>
                  <a:txBody>
                    <a:bodyPr/>
                    <a:lstStyle/>
                    <a:p>
                      <a:pPr algn="ctr"/>
                      <a:r>
                        <a:rPr lang="en-US" dirty="0"/>
                        <a:t>0.4178</a:t>
                      </a:r>
                    </a:p>
                  </a:txBody>
                  <a:tcPr/>
                </a:tc>
                <a:tc>
                  <a:txBody>
                    <a:bodyPr/>
                    <a:lstStyle/>
                    <a:p>
                      <a:pPr algn="ctr"/>
                      <a:r>
                        <a:rPr lang="en-US" dirty="0"/>
                        <a:t>1.0</a:t>
                      </a:r>
                    </a:p>
                  </a:txBody>
                  <a:tcPr/>
                </a:tc>
                <a:extLst>
                  <a:ext uri="{0D108BD9-81ED-4DB2-BD59-A6C34878D82A}">
                    <a16:rowId xmlns:a16="http://schemas.microsoft.com/office/drawing/2014/main" val="244192109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ChestPainType = 4</a:t>
                      </a:r>
                    </a:p>
                  </a:txBody>
                  <a:tcPr/>
                </a:tc>
                <a:tc>
                  <a:txBody>
                    <a:bodyPr/>
                    <a:lstStyle/>
                    <a:p>
                      <a:pPr algn="ctr"/>
                      <a:r>
                        <a:rPr lang="en-US" dirty="0"/>
                        <a:t>0.4109</a:t>
                      </a:r>
                    </a:p>
                  </a:txBody>
                  <a:tcPr/>
                </a:tc>
                <a:tc>
                  <a:txBody>
                    <a:bodyPr/>
                    <a:lstStyle/>
                    <a:p>
                      <a:pPr algn="ctr"/>
                      <a:r>
                        <a:rPr lang="en-US" dirty="0"/>
                        <a:t>0.0078</a:t>
                      </a:r>
                    </a:p>
                  </a:txBody>
                  <a:tcPr/>
                </a:tc>
                <a:tc>
                  <a:txBody>
                    <a:bodyPr/>
                    <a:lstStyle/>
                    <a:p>
                      <a:pPr algn="ctr"/>
                      <a:r>
                        <a:rPr lang="en-US" dirty="0"/>
                        <a:t>0.5813</a:t>
                      </a:r>
                    </a:p>
                  </a:txBody>
                  <a:tcPr/>
                </a:tc>
                <a:tc>
                  <a:txBody>
                    <a:bodyPr/>
                    <a:lstStyle/>
                    <a:p>
                      <a:pPr algn="ctr"/>
                      <a:r>
                        <a:rPr lang="en-US" dirty="0"/>
                        <a:t>1.0</a:t>
                      </a:r>
                    </a:p>
                  </a:txBody>
                  <a:tcPr/>
                </a:tc>
                <a:extLst>
                  <a:ext uri="{0D108BD9-81ED-4DB2-BD59-A6C34878D82A}">
                    <a16:rowId xmlns:a16="http://schemas.microsoft.com/office/drawing/2014/main" val="1790795131"/>
                  </a:ext>
                </a:extLst>
              </a:tr>
            </a:tbl>
          </a:graphicData>
        </a:graphic>
      </p:graphicFrame>
    </p:spTree>
    <p:extLst>
      <p:ext uri="{BB962C8B-B14F-4D97-AF65-F5344CB8AC3E}">
        <p14:creationId xmlns:p14="http://schemas.microsoft.com/office/powerpoint/2010/main" val="185113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5" end="5"/>
                                            </p:txEl>
                                          </p:spTgt>
                                        </p:tgtEl>
                                        <p:attrNameLst>
                                          <p:attrName>style.visibility</p:attrName>
                                        </p:attrNameLst>
                                      </p:cBhvr>
                                      <p:to>
                                        <p:strVal val="visible"/>
                                      </p:to>
                                    </p:set>
                                    <p:animEffect transition="in" filter="fade">
                                      <p:cBhvr>
                                        <p:cTn id="20" dur="500"/>
                                        <p:tgtEl>
                                          <p:spTgt spid="7">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MCA Geometry</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148</a:t>
            </a:fld>
            <a:endParaRPr lang="en-US"/>
          </a:p>
        </p:txBody>
      </p:sp>
      <p:sp>
        <p:nvSpPr>
          <p:cNvPr id="3" name="TextBox 2">
            <a:extLst>
              <a:ext uri="{FF2B5EF4-FFF2-40B4-BE49-F238E27FC236}">
                <a16:creationId xmlns:a16="http://schemas.microsoft.com/office/drawing/2014/main" id="{FB214E17-6D84-3CDC-8C7A-D57F1D2B02CC}"/>
              </a:ext>
            </a:extLst>
          </p:cNvPr>
          <p:cNvSpPr txBox="1"/>
          <p:nvPr/>
        </p:nvSpPr>
        <p:spPr>
          <a:xfrm>
            <a:off x="343288" y="1051517"/>
            <a:ext cx="11145705" cy="400110"/>
          </a:xfrm>
          <a:prstGeom prst="rect">
            <a:avLst/>
          </a:prstGeom>
          <a:noFill/>
        </p:spPr>
        <p:txBody>
          <a:bodyPr wrap="square" rtlCol="0">
            <a:spAutoFit/>
          </a:bodyPr>
          <a:lstStyle/>
          <a:p>
            <a:r>
              <a:rPr lang="en-US" sz="2000" dirty="0"/>
              <a:t>The probabilities of the contingency table can be mapped geometrically to a 3D space.</a:t>
            </a:r>
          </a:p>
        </p:txBody>
      </p:sp>
      <p:cxnSp>
        <p:nvCxnSpPr>
          <p:cNvPr id="10" name="Straight Arrow Connector 9">
            <a:extLst>
              <a:ext uri="{FF2B5EF4-FFF2-40B4-BE49-F238E27FC236}">
                <a16:creationId xmlns:a16="http://schemas.microsoft.com/office/drawing/2014/main" id="{B8450E15-AE56-EBE9-6887-12B233677E54}"/>
              </a:ext>
            </a:extLst>
          </p:cNvPr>
          <p:cNvCxnSpPr>
            <a:cxnSpLocks/>
          </p:cNvCxnSpPr>
          <p:nvPr/>
        </p:nvCxnSpPr>
        <p:spPr>
          <a:xfrm flipV="1">
            <a:off x="9766592" y="1571012"/>
            <a:ext cx="0" cy="333375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1622ED0-490F-2D0F-E6AC-77D64162F619}"/>
              </a:ext>
            </a:extLst>
          </p:cNvPr>
          <p:cNvCxnSpPr>
            <a:cxnSpLocks/>
          </p:cNvCxnSpPr>
          <p:nvPr/>
        </p:nvCxnSpPr>
        <p:spPr>
          <a:xfrm rot="780000">
            <a:off x="7569957" y="3403859"/>
            <a:ext cx="4323742"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498C0C4-2354-C90B-E04D-40E3229AFDC8}"/>
              </a:ext>
            </a:extLst>
          </p:cNvPr>
          <p:cNvCxnSpPr>
            <a:cxnSpLocks/>
          </p:cNvCxnSpPr>
          <p:nvPr/>
        </p:nvCxnSpPr>
        <p:spPr>
          <a:xfrm rot="2700000" flipV="1">
            <a:off x="9667695" y="1844051"/>
            <a:ext cx="0" cy="333375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6D87515-8DBD-585B-7175-B102DDC231D1}"/>
              </a:ext>
            </a:extLst>
          </p:cNvPr>
          <p:cNvSpPr txBox="1"/>
          <p:nvPr/>
        </p:nvSpPr>
        <p:spPr>
          <a:xfrm>
            <a:off x="10816882" y="2414449"/>
            <a:ext cx="893143" cy="369332"/>
          </a:xfrm>
          <a:prstGeom prst="rect">
            <a:avLst/>
          </a:prstGeom>
          <a:noFill/>
        </p:spPr>
        <p:txBody>
          <a:bodyPr wrap="square" rtlCol="0">
            <a:spAutoFit/>
          </a:bodyPr>
          <a:lstStyle/>
          <a:p>
            <a:r>
              <a:rPr lang="en-US" b="1" dirty="0"/>
              <a:t>EEG = 0</a:t>
            </a:r>
          </a:p>
        </p:txBody>
      </p:sp>
      <p:sp>
        <p:nvSpPr>
          <p:cNvPr id="18" name="TextBox 17">
            <a:extLst>
              <a:ext uri="{FF2B5EF4-FFF2-40B4-BE49-F238E27FC236}">
                <a16:creationId xmlns:a16="http://schemas.microsoft.com/office/drawing/2014/main" id="{7DB405C7-6530-0369-5682-BFD01CF62E1C}"/>
              </a:ext>
            </a:extLst>
          </p:cNvPr>
          <p:cNvSpPr txBox="1"/>
          <p:nvPr/>
        </p:nvSpPr>
        <p:spPr>
          <a:xfrm>
            <a:off x="7243051" y="3059898"/>
            <a:ext cx="893143" cy="369332"/>
          </a:xfrm>
          <a:prstGeom prst="rect">
            <a:avLst/>
          </a:prstGeom>
          <a:noFill/>
        </p:spPr>
        <p:txBody>
          <a:bodyPr wrap="square" rtlCol="0">
            <a:spAutoFit/>
          </a:bodyPr>
          <a:lstStyle/>
          <a:p>
            <a:r>
              <a:rPr lang="en-US" b="1" dirty="0"/>
              <a:t>EEG = 1</a:t>
            </a:r>
          </a:p>
        </p:txBody>
      </p:sp>
      <p:sp>
        <p:nvSpPr>
          <p:cNvPr id="19" name="TextBox 18">
            <a:extLst>
              <a:ext uri="{FF2B5EF4-FFF2-40B4-BE49-F238E27FC236}">
                <a16:creationId xmlns:a16="http://schemas.microsoft.com/office/drawing/2014/main" id="{6B84B86E-CA82-AE90-4B56-5E49CFE33C23}"/>
              </a:ext>
            </a:extLst>
          </p:cNvPr>
          <p:cNvSpPr txBox="1"/>
          <p:nvPr/>
        </p:nvSpPr>
        <p:spPr>
          <a:xfrm>
            <a:off x="9883895" y="4475451"/>
            <a:ext cx="1379558" cy="369332"/>
          </a:xfrm>
          <a:prstGeom prst="rect">
            <a:avLst/>
          </a:prstGeom>
          <a:noFill/>
        </p:spPr>
        <p:txBody>
          <a:bodyPr wrap="square" rtlCol="0">
            <a:spAutoFit/>
          </a:bodyPr>
          <a:lstStyle/>
          <a:p>
            <a:r>
              <a:rPr lang="en-US" b="1" dirty="0"/>
              <a:t>EEG = 2</a:t>
            </a:r>
          </a:p>
        </p:txBody>
      </p:sp>
      <p:graphicFrame>
        <p:nvGraphicFramePr>
          <p:cNvPr id="20" name="Table 6">
            <a:extLst>
              <a:ext uri="{FF2B5EF4-FFF2-40B4-BE49-F238E27FC236}">
                <a16:creationId xmlns:a16="http://schemas.microsoft.com/office/drawing/2014/main" id="{FEB46F30-98CB-51DA-92D7-3B1C6C8C5140}"/>
              </a:ext>
            </a:extLst>
          </p:cNvPr>
          <p:cNvGraphicFramePr>
            <a:graphicFrameLocks noGrp="1"/>
          </p:cNvGraphicFramePr>
          <p:nvPr/>
        </p:nvGraphicFramePr>
        <p:xfrm>
          <a:off x="262792" y="1863431"/>
          <a:ext cx="6282812" cy="1854200"/>
        </p:xfrm>
        <a:graphic>
          <a:graphicData uri="http://schemas.openxmlformats.org/drawingml/2006/table">
            <a:tbl>
              <a:tblPr firstRow="1" firstCol="1" bandRow="1">
                <a:tableStyleId>{5C22544A-7EE6-4342-B048-85BDC9FD1C3A}</a:tableStyleId>
              </a:tblPr>
              <a:tblGrid>
                <a:gridCol w="2160638">
                  <a:extLst>
                    <a:ext uri="{9D8B030D-6E8A-4147-A177-3AD203B41FA5}">
                      <a16:colId xmlns:a16="http://schemas.microsoft.com/office/drawing/2014/main" val="2551205346"/>
                    </a:ext>
                  </a:extLst>
                </a:gridCol>
                <a:gridCol w="966020">
                  <a:extLst>
                    <a:ext uri="{9D8B030D-6E8A-4147-A177-3AD203B41FA5}">
                      <a16:colId xmlns:a16="http://schemas.microsoft.com/office/drawing/2014/main" val="3710989288"/>
                    </a:ext>
                  </a:extLst>
                </a:gridCol>
                <a:gridCol w="943896">
                  <a:extLst>
                    <a:ext uri="{9D8B030D-6E8A-4147-A177-3AD203B41FA5}">
                      <a16:colId xmlns:a16="http://schemas.microsoft.com/office/drawing/2014/main" val="573928040"/>
                    </a:ext>
                  </a:extLst>
                </a:gridCol>
                <a:gridCol w="955695">
                  <a:extLst>
                    <a:ext uri="{9D8B030D-6E8A-4147-A177-3AD203B41FA5}">
                      <a16:colId xmlns:a16="http://schemas.microsoft.com/office/drawing/2014/main" val="2154981172"/>
                    </a:ext>
                  </a:extLst>
                </a:gridCol>
                <a:gridCol w="1256563">
                  <a:extLst>
                    <a:ext uri="{9D8B030D-6E8A-4147-A177-3AD203B41FA5}">
                      <a16:colId xmlns:a16="http://schemas.microsoft.com/office/drawing/2014/main" val="2597777169"/>
                    </a:ext>
                  </a:extLst>
                </a:gridCol>
              </a:tblGrid>
              <a:tr h="370840">
                <a:tc>
                  <a:txBody>
                    <a:bodyPr/>
                    <a:lstStyle/>
                    <a:p>
                      <a:endParaRPr lang="en-US" dirty="0"/>
                    </a:p>
                  </a:txBody>
                  <a:tcPr/>
                </a:tc>
                <a:tc>
                  <a:txBody>
                    <a:bodyPr/>
                    <a:lstStyle/>
                    <a:p>
                      <a:pPr algn="ctr"/>
                      <a:r>
                        <a:rPr lang="en-US" dirty="0"/>
                        <a:t>EEG = 0</a:t>
                      </a:r>
                    </a:p>
                  </a:txBody>
                  <a:tcPr/>
                </a:tc>
                <a:tc>
                  <a:txBody>
                    <a:bodyPr/>
                    <a:lstStyle/>
                    <a:p>
                      <a:pPr algn="ctr"/>
                      <a:r>
                        <a:rPr lang="en-US" dirty="0"/>
                        <a:t>EEG = 1</a:t>
                      </a:r>
                    </a:p>
                  </a:txBody>
                  <a:tcPr/>
                </a:tc>
                <a:tc>
                  <a:txBody>
                    <a:bodyPr/>
                    <a:lstStyle/>
                    <a:p>
                      <a:pPr algn="ctr"/>
                      <a:r>
                        <a:rPr lang="en-US" dirty="0"/>
                        <a:t>EEG = 2</a:t>
                      </a:r>
                    </a:p>
                  </a:txBody>
                  <a:tcPr/>
                </a:tc>
                <a:tc>
                  <a:txBody>
                    <a:bodyPr/>
                    <a:lstStyle/>
                    <a:p>
                      <a:pPr algn="ctr"/>
                      <a:r>
                        <a:rPr lang="en-US" dirty="0"/>
                        <a:t>Row Total</a:t>
                      </a:r>
                    </a:p>
                  </a:txBody>
                  <a:tcPr/>
                </a:tc>
                <a:extLst>
                  <a:ext uri="{0D108BD9-81ED-4DB2-BD59-A6C34878D82A}">
                    <a16:rowId xmlns:a16="http://schemas.microsoft.com/office/drawing/2014/main" val="1900986925"/>
                  </a:ext>
                </a:extLst>
              </a:tr>
              <a:tr h="370840">
                <a:tc>
                  <a:txBody>
                    <a:bodyPr/>
                    <a:lstStyle/>
                    <a:p>
                      <a:r>
                        <a:rPr lang="en-US" dirty="0"/>
                        <a:t>ChestPainType = 1</a:t>
                      </a:r>
                    </a:p>
                  </a:txBody>
                  <a:tcPr/>
                </a:tc>
                <a:tc>
                  <a:txBody>
                    <a:bodyPr/>
                    <a:lstStyle/>
                    <a:p>
                      <a:pPr algn="ctr"/>
                      <a:r>
                        <a:rPr lang="en-US" dirty="0"/>
                        <a:t>0.35</a:t>
                      </a:r>
                    </a:p>
                  </a:txBody>
                  <a:tcPr/>
                </a:tc>
                <a:tc>
                  <a:txBody>
                    <a:bodyPr/>
                    <a:lstStyle/>
                    <a:p>
                      <a:pPr algn="ctr"/>
                      <a:r>
                        <a:rPr lang="en-US" dirty="0"/>
                        <a:t>0</a:t>
                      </a:r>
                    </a:p>
                  </a:txBody>
                  <a:tcPr/>
                </a:tc>
                <a:tc>
                  <a:txBody>
                    <a:bodyPr/>
                    <a:lstStyle/>
                    <a:p>
                      <a:pPr algn="ctr"/>
                      <a:r>
                        <a:rPr lang="en-US" dirty="0"/>
                        <a:t>0.65</a:t>
                      </a:r>
                    </a:p>
                  </a:txBody>
                  <a:tcPr/>
                </a:tc>
                <a:tc>
                  <a:txBody>
                    <a:bodyPr/>
                    <a:lstStyle/>
                    <a:p>
                      <a:pPr algn="ctr"/>
                      <a:r>
                        <a:rPr lang="en-US" dirty="0"/>
                        <a:t>1.0</a:t>
                      </a:r>
                    </a:p>
                  </a:txBody>
                  <a:tcPr/>
                </a:tc>
                <a:extLst>
                  <a:ext uri="{0D108BD9-81ED-4DB2-BD59-A6C34878D82A}">
                    <a16:rowId xmlns:a16="http://schemas.microsoft.com/office/drawing/2014/main" val="3932846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ChestPainType = 2</a:t>
                      </a:r>
                    </a:p>
                  </a:txBody>
                  <a:tcPr/>
                </a:tc>
                <a:tc>
                  <a:txBody>
                    <a:bodyPr/>
                    <a:lstStyle/>
                    <a:p>
                      <a:pPr algn="ctr"/>
                      <a:r>
                        <a:rPr lang="en-US" dirty="0"/>
                        <a:t>0.619</a:t>
                      </a:r>
                    </a:p>
                  </a:txBody>
                  <a:tcPr/>
                </a:tc>
                <a:tc>
                  <a:txBody>
                    <a:bodyPr/>
                    <a:lstStyle/>
                    <a:p>
                      <a:pPr algn="ctr"/>
                      <a:r>
                        <a:rPr lang="en-US" dirty="0"/>
                        <a:t>0</a:t>
                      </a:r>
                    </a:p>
                  </a:txBody>
                  <a:tcPr/>
                </a:tc>
                <a:tc>
                  <a:txBody>
                    <a:bodyPr/>
                    <a:lstStyle/>
                    <a:p>
                      <a:pPr algn="ctr"/>
                      <a:r>
                        <a:rPr lang="en-US" dirty="0"/>
                        <a:t>0.381</a:t>
                      </a:r>
                    </a:p>
                  </a:txBody>
                  <a:tcPr/>
                </a:tc>
                <a:tc>
                  <a:txBody>
                    <a:bodyPr/>
                    <a:lstStyle/>
                    <a:p>
                      <a:pPr algn="ctr"/>
                      <a:r>
                        <a:rPr lang="en-US" dirty="0"/>
                        <a:t>1.0</a:t>
                      </a:r>
                    </a:p>
                  </a:txBody>
                  <a:tcPr/>
                </a:tc>
                <a:extLst>
                  <a:ext uri="{0D108BD9-81ED-4DB2-BD59-A6C34878D82A}">
                    <a16:rowId xmlns:a16="http://schemas.microsoft.com/office/drawing/2014/main" val="41014248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ChestPainType = 3</a:t>
                      </a:r>
                    </a:p>
                  </a:txBody>
                  <a:tcPr/>
                </a:tc>
                <a:tc>
                  <a:txBody>
                    <a:bodyPr/>
                    <a:lstStyle/>
                    <a:p>
                      <a:pPr algn="ctr"/>
                      <a:r>
                        <a:rPr lang="en-US" dirty="0"/>
                        <a:t>0.5696</a:t>
                      </a:r>
                    </a:p>
                  </a:txBody>
                  <a:tcPr/>
                </a:tc>
                <a:tc>
                  <a:txBody>
                    <a:bodyPr/>
                    <a:lstStyle/>
                    <a:p>
                      <a:pPr algn="ctr"/>
                      <a:r>
                        <a:rPr lang="en-US" dirty="0"/>
                        <a:t>0.0127</a:t>
                      </a:r>
                    </a:p>
                  </a:txBody>
                  <a:tcPr/>
                </a:tc>
                <a:tc>
                  <a:txBody>
                    <a:bodyPr/>
                    <a:lstStyle/>
                    <a:p>
                      <a:pPr algn="ctr"/>
                      <a:r>
                        <a:rPr lang="en-US" dirty="0"/>
                        <a:t>0.4178</a:t>
                      </a:r>
                    </a:p>
                  </a:txBody>
                  <a:tcPr/>
                </a:tc>
                <a:tc>
                  <a:txBody>
                    <a:bodyPr/>
                    <a:lstStyle/>
                    <a:p>
                      <a:pPr algn="ctr"/>
                      <a:r>
                        <a:rPr lang="en-US" dirty="0"/>
                        <a:t>1.0</a:t>
                      </a:r>
                    </a:p>
                  </a:txBody>
                  <a:tcPr/>
                </a:tc>
                <a:extLst>
                  <a:ext uri="{0D108BD9-81ED-4DB2-BD59-A6C34878D82A}">
                    <a16:rowId xmlns:a16="http://schemas.microsoft.com/office/drawing/2014/main" val="244192109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ChestPainType = 4</a:t>
                      </a:r>
                    </a:p>
                  </a:txBody>
                  <a:tcPr/>
                </a:tc>
                <a:tc>
                  <a:txBody>
                    <a:bodyPr/>
                    <a:lstStyle/>
                    <a:p>
                      <a:pPr algn="ctr"/>
                      <a:r>
                        <a:rPr lang="en-US" dirty="0"/>
                        <a:t>0.4109</a:t>
                      </a:r>
                    </a:p>
                  </a:txBody>
                  <a:tcPr/>
                </a:tc>
                <a:tc>
                  <a:txBody>
                    <a:bodyPr/>
                    <a:lstStyle/>
                    <a:p>
                      <a:pPr algn="ctr"/>
                      <a:r>
                        <a:rPr lang="en-US" dirty="0"/>
                        <a:t>0.0078</a:t>
                      </a:r>
                    </a:p>
                  </a:txBody>
                  <a:tcPr/>
                </a:tc>
                <a:tc>
                  <a:txBody>
                    <a:bodyPr/>
                    <a:lstStyle/>
                    <a:p>
                      <a:pPr algn="ctr"/>
                      <a:r>
                        <a:rPr lang="en-US" dirty="0"/>
                        <a:t>0.5813</a:t>
                      </a:r>
                    </a:p>
                  </a:txBody>
                  <a:tcPr/>
                </a:tc>
                <a:tc>
                  <a:txBody>
                    <a:bodyPr/>
                    <a:lstStyle/>
                    <a:p>
                      <a:pPr algn="ctr"/>
                      <a:r>
                        <a:rPr lang="en-US" dirty="0"/>
                        <a:t>1.0</a:t>
                      </a:r>
                    </a:p>
                  </a:txBody>
                  <a:tcPr/>
                </a:tc>
                <a:extLst>
                  <a:ext uri="{0D108BD9-81ED-4DB2-BD59-A6C34878D82A}">
                    <a16:rowId xmlns:a16="http://schemas.microsoft.com/office/drawing/2014/main" val="1790795131"/>
                  </a:ext>
                </a:extLst>
              </a:tr>
            </a:tbl>
          </a:graphicData>
        </a:graphic>
      </p:graphicFrame>
      <p:sp>
        <p:nvSpPr>
          <p:cNvPr id="21" name="Rectangle 20">
            <a:extLst>
              <a:ext uri="{FF2B5EF4-FFF2-40B4-BE49-F238E27FC236}">
                <a16:creationId xmlns:a16="http://schemas.microsoft.com/office/drawing/2014/main" id="{0CC7F5AB-7795-0930-A21C-6B16B4807C5F}"/>
              </a:ext>
            </a:extLst>
          </p:cNvPr>
          <p:cNvSpPr/>
          <p:nvPr/>
        </p:nvSpPr>
        <p:spPr>
          <a:xfrm>
            <a:off x="2420328" y="2228727"/>
            <a:ext cx="4114801" cy="38345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CB7F4BF-DB19-7A20-60F7-927B02D30A6D}"/>
              </a:ext>
            </a:extLst>
          </p:cNvPr>
          <p:cNvSpPr/>
          <p:nvPr/>
        </p:nvSpPr>
        <p:spPr>
          <a:xfrm>
            <a:off x="11197747" y="2953965"/>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1345613-9B2D-76D1-C6D1-895E458C3010}"/>
              </a:ext>
            </a:extLst>
          </p:cNvPr>
          <p:cNvSpPr txBox="1"/>
          <p:nvPr/>
        </p:nvSpPr>
        <p:spPr>
          <a:xfrm>
            <a:off x="10477698" y="3063054"/>
            <a:ext cx="1536289" cy="369332"/>
          </a:xfrm>
          <a:prstGeom prst="rect">
            <a:avLst/>
          </a:prstGeom>
          <a:noFill/>
        </p:spPr>
        <p:txBody>
          <a:bodyPr wrap="square" rtlCol="0">
            <a:spAutoFit/>
          </a:bodyPr>
          <a:lstStyle/>
          <a:p>
            <a:pPr algn="r"/>
            <a:r>
              <a:rPr lang="en-US" b="1" dirty="0">
                <a:solidFill>
                  <a:srgbClr val="00B050"/>
                </a:solidFill>
              </a:rPr>
              <a:t>(0.35, 0, 0.65)</a:t>
            </a:r>
          </a:p>
        </p:txBody>
      </p:sp>
      <p:sp>
        <p:nvSpPr>
          <p:cNvPr id="24" name="Oval 23">
            <a:extLst>
              <a:ext uri="{FF2B5EF4-FFF2-40B4-BE49-F238E27FC236}">
                <a16:creationId xmlns:a16="http://schemas.microsoft.com/office/drawing/2014/main" id="{79AC31F8-7DE9-7630-50FE-1C5E3A0C13A8}"/>
              </a:ext>
            </a:extLst>
          </p:cNvPr>
          <p:cNvSpPr/>
          <p:nvPr/>
        </p:nvSpPr>
        <p:spPr>
          <a:xfrm>
            <a:off x="10630264" y="2588759"/>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F52A39B-1439-DCE6-A801-688D30485E78}"/>
              </a:ext>
            </a:extLst>
          </p:cNvPr>
          <p:cNvSpPr/>
          <p:nvPr/>
        </p:nvSpPr>
        <p:spPr>
          <a:xfrm>
            <a:off x="10636607" y="2817653"/>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3E6485B-D852-E7D4-22D6-F9DD972B69A4}"/>
              </a:ext>
            </a:extLst>
          </p:cNvPr>
          <p:cNvSpPr/>
          <p:nvPr/>
        </p:nvSpPr>
        <p:spPr>
          <a:xfrm>
            <a:off x="10407843" y="2863290"/>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F59674C2-3375-72CE-47B7-423F35BA9A90}"/>
              </a:ext>
            </a:extLst>
          </p:cNvPr>
          <p:cNvSpPr txBox="1"/>
          <p:nvPr/>
        </p:nvSpPr>
        <p:spPr>
          <a:xfrm>
            <a:off x="343288" y="4125230"/>
            <a:ext cx="6899763" cy="1015663"/>
          </a:xfrm>
          <a:prstGeom prst="rect">
            <a:avLst/>
          </a:prstGeom>
          <a:noFill/>
        </p:spPr>
        <p:txBody>
          <a:bodyPr wrap="square" rtlCol="0">
            <a:spAutoFit/>
          </a:bodyPr>
          <a:lstStyle/>
          <a:p>
            <a:r>
              <a:rPr lang="en-US" sz="2000" dirty="0"/>
              <a:t>With all the points plotted in the space, like PCA, MCA projects the data points to a new origin and finds principal components for the data:</a:t>
            </a:r>
          </a:p>
        </p:txBody>
      </p:sp>
      <p:grpSp>
        <p:nvGrpSpPr>
          <p:cNvPr id="7" name="Group 6">
            <a:extLst>
              <a:ext uri="{FF2B5EF4-FFF2-40B4-BE49-F238E27FC236}">
                <a16:creationId xmlns:a16="http://schemas.microsoft.com/office/drawing/2014/main" id="{9332582D-37C3-33CA-7EFA-5664A6A41A37}"/>
              </a:ext>
            </a:extLst>
          </p:cNvPr>
          <p:cNvGrpSpPr/>
          <p:nvPr/>
        </p:nvGrpSpPr>
        <p:grpSpPr>
          <a:xfrm>
            <a:off x="1932039" y="4879101"/>
            <a:ext cx="3689561" cy="1850954"/>
            <a:chOff x="1932039" y="4879101"/>
            <a:chExt cx="3689561" cy="1850954"/>
          </a:xfrm>
        </p:grpSpPr>
        <p:cxnSp>
          <p:nvCxnSpPr>
            <p:cNvPr id="32" name="Straight Arrow Connector 31">
              <a:extLst>
                <a:ext uri="{FF2B5EF4-FFF2-40B4-BE49-F238E27FC236}">
                  <a16:creationId xmlns:a16="http://schemas.microsoft.com/office/drawing/2014/main" id="{6D02804D-C396-08D0-6E8F-E440D022D4B0}"/>
                </a:ext>
              </a:extLst>
            </p:cNvPr>
            <p:cNvCxnSpPr>
              <a:cxnSpLocks/>
            </p:cNvCxnSpPr>
            <p:nvPr/>
          </p:nvCxnSpPr>
          <p:spPr>
            <a:xfrm>
              <a:off x="1932039" y="5913665"/>
              <a:ext cx="231000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1452A8D7-089A-763A-5C1B-1B05BB8A0122}"/>
                </a:ext>
              </a:extLst>
            </p:cNvPr>
            <p:cNvSpPr/>
            <p:nvPr/>
          </p:nvSpPr>
          <p:spPr>
            <a:xfrm rot="20760000">
              <a:off x="3588914" y="5810915"/>
              <a:ext cx="157597" cy="18182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F336AAE-8099-F1BC-BB65-18A0275467C4}"/>
                </a:ext>
              </a:extLst>
            </p:cNvPr>
            <p:cNvSpPr/>
            <p:nvPr/>
          </p:nvSpPr>
          <p:spPr>
            <a:xfrm rot="20760000">
              <a:off x="2640124" y="5488595"/>
              <a:ext cx="157597" cy="18182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C19FD54-F51F-2D0C-3942-38FB6F42DF89}"/>
                </a:ext>
              </a:extLst>
            </p:cNvPr>
            <p:cNvSpPr/>
            <p:nvPr/>
          </p:nvSpPr>
          <p:spPr>
            <a:xfrm rot="20760000">
              <a:off x="2731486" y="5816097"/>
              <a:ext cx="157597" cy="18182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BC7422D-1E1D-177F-D35D-E4592169C788}"/>
                </a:ext>
              </a:extLst>
            </p:cNvPr>
            <p:cNvSpPr/>
            <p:nvPr/>
          </p:nvSpPr>
          <p:spPr>
            <a:xfrm rot="20760000">
              <a:off x="2418288" y="5964024"/>
              <a:ext cx="157597" cy="18182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469276AF-2974-5A65-6ABF-0D343D0FC103}"/>
                </a:ext>
              </a:extLst>
            </p:cNvPr>
            <p:cNvCxnSpPr>
              <a:cxnSpLocks/>
            </p:cNvCxnSpPr>
            <p:nvPr/>
          </p:nvCxnSpPr>
          <p:spPr>
            <a:xfrm>
              <a:off x="3065460" y="5023741"/>
              <a:ext cx="0" cy="170631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0AFAE0A-2E31-DBCA-2C52-14AF6BCFA52D}"/>
                </a:ext>
              </a:extLst>
            </p:cNvPr>
            <p:cNvSpPr txBox="1"/>
            <p:nvPr/>
          </p:nvSpPr>
          <p:spPr>
            <a:xfrm>
              <a:off x="4242042" y="5722343"/>
              <a:ext cx="1379558" cy="369332"/>
            </a:xfrm>
            <a:prstGeom prst="rect">
              <a:avLst/>
            </a:prstGeom>
            <a:noFill/>
          </p:spPr>
          <p:txBody>
            <a:bodyPr wrap="square" rtlCol="0">
              <a:spAutoFit/>
            </a:bodyPr>
            <a:lstStyle/>
            <a:p>
              <a:r>
                <a:rPr lang="en-US" b="1" dirty="0"/>
                <a:t>PC1</a:t>
              </a:r>
            </a:p>
          </p:txBody>
        </p:sp>
        <p:sp>
          <p:nvSpPr>
            <p:cNvPr id="50" name="TextBox 49">
              <a:extLst>
                <a:ext uri="{FF2B5EF4-FFF2-40B4-BE49-F238E27FC236}">
                  <a16:creationId xmlns:a16="http://schemas.microsoft.com/office/drawing/2014/main" id="{73C3BF9D-3BAF-3B6F-AC8A-DF3B13CDAB04}"/>
                </a:ext>
              </a:extLst>
            </p:cNvPr>
            <p:cNvSpPr txBox="1"/>
            <p:nvPr/>
          </p:nvSpPr>
          <p:spPr>
            <a:xfrm>
              <a:off x="3162347" y="4879101"/>
              <a:ext cx="1379558" cy="369332"/>
            </a:xfrm>
            <a:prstGeom prst="rect">
              <a:avLst/>
            </a:prstGeom>
            <a:noFill/>
          </p:spPr>
          <p:txBody>
            <a:bodyPr wrap="square" rtlCol="0">
              <a:spAutoFit/>
            </a:bodyPr>
            <a:lstStyle/>
            <a:p>
              <a:r>
                <a:rPr lang="en-US" b="1" dirty="0"/>
                <a:t>PC2</a:t>
              </a:r>
            </a:p>
          </p:txBody>
        </p:sp>
      </p:grpSp>
    </p:spTree>
    <p:extLst>
      <p:ext uri="{BB962C8B-B14F-4D97-AF65-F5344CB8AC3E}">
        <p14:creationId xmlns:p14="http://schemas.microsoft.com/office/powerpoint/2010/main" val="281437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Setting Categorical Features</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149</a:t>
            </a:fld>
            <a:endParaRPr lang="en-US"/>
          </a:p>
        </p:txBody>
      </p:sp>
      <p:sp>
        <p:nvSpPr>
          <p:cNvPr id="7" name="TextBox 6">
            <a:extLst>
              <a:ext uri="{FF2B5EF4-FFF2-40B4-BE49-F238E27FC236}">
                <a16:creationId xmlns:a16="http://schemas.microsoft.com/office/drawing/2014/main" id="{1B51F942-7A8B-8688-615F-27B64099511B}"/>
              </a:ext>
            </a:extLst>
          </p:cNvPr>
          <p:cNvSpPr txBox="1"/>
          <p:nvPr/>
        </p:nvSpPr>
        <p:spPr>
          <a:xfrm>
            <a:off x="343289" y="1051517"/>
            <a:ext cx="10915758" cy="400110"/>
          </a:xfrm>
          <a:prstGeom prst="rect">
            <a:avLst/>
          </a:prstGeom>
          <a:noFill/>
        </p:spPr>
        <p:txBody>
          <a:bodyPr wrap="square" rtlCol="0">
            <a:spAutoFit/>
          </a:bodyPr>
          <a:lstStyle/>
          <a:p>
            <a:r>
              <a:rPr lang="en-US" sz="2000" dirty="0"/>
              <a:t>When using FAMD in Python, string feature types are treated as categorical data:</a:t>
            </a:r>
          </a:p>
        </p:txBody>
      </p:sp>
      <p:pic>
        <p:nvPicPr>
          <p:cNvPr id="9" name="Picture 8">
            <a:extLst>
              <a:ext uri="{FF2B5EF4-FFF2-40B4-BE49-F238E27FC236}">
                <a16:creationId xmlns:a16="http://schemas.microsoft.com/office/drawing/2014/main" id="{39EBC713-C052-A369-E72B-5F8E297223D1}"/>
              </a:ext>
            </a:extLst>
          </p:cNvPr>
          <p:cNvPicPr>
            <a:picLocks noChangeAspect="1"/>
          </p:cNvPicPr>
          <p:nvPr/>
        </p:nvPicPr>
        <p:blipFill>
          <a:blip r:embed="rId3"/>
          <a:stretch>
            <a:fillRect/>
          </a:stretch>
        </p:blipFill>
        <p:spPr>
          <a:xfrm>
            <a:off x="1684225" y="2165347"/>
            <a:ext cx="8233886" cy="3610928"/>
          </a:xfrm>
          <a:prstGeom prst="rect">
            <a:avLst/>
          </a:prstGeom>
          <a:ln>
            <a:solidFill>
              <a:schemeClr val="tx1"/>
            </a:solidFill>
          </a:ln>
        </p:spPr>
      </p:pic>
    </p:spTree>
    <p:extLst>
      <p:ext uri="{BB962C8B-B14F-4D97-AF65-F5344CB8AC3E}">
        <p14:creationId xmlns:p14="http://schemas.microsoft.com/office/powerpoint/2010/main" val="3472747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The Heart Dataset</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15</a:t>
            </a:fld>
            <a:endParaRPr lang="en-US"/>
          </a:p>
        </p:txBody>
      </p:sp>
      <p:pic>
        <p:nvPicPr>
          <p:cNvPr id="8" name="Picture 7">
            <a:extLst>
              <a:ext uri="{FF2B5EF4-FFF2-40B4-BE49-F238E27FC236}">
                <a16:creationId xmlns:a16="http://schemas.microsoft.com/office/drawing/2014/main" id="{861E769F-DB52-D0FF-3422-670F867AFED5}"/>
              </a:ext>
            </a:extLst>
          </p:cNvPr>
          <p:cNvPicPr>
            <a:picLocks noChangeAspect="1"/>
          </p:cNvPicPr>
          <p:nvPr/>
        </p:nvPicPr>
        <p:blipFill>
          <a:blip r:embed="rId3"/>
          <a:stretch>
            <a:fillRect/>
          </a:stretch>
        </p:blipFill>
        <p:spPr>
          <a:xfrm>
            <a:off x="729615" y="1778007"/>
            <a:ext cx="10732770" cy="4354830"/>
          </a:xfrm>
          <a:prstGeom prst="rect">
            <a:avLst/>
          </a:prstGeom>
          <a:ln>
            <a:solidFill>
              <a:schemeClr val="tx1"/>
            </a:solidFill>
          </a:ln>
        </p:spPr>
      </p:pic>
      <p:sp>
        <p:nvSpPr>
          <p:cNvPr id="9" name="TextBox 8">
            <a:extLst>
              <a:ext uri="{FF2B5EF4-FFF2-40B4-BE49-F238E27FC236}">
                <a16:creationId xmlns:a16="http://schemas.microsoft.com/office/drawing/2014/main" id="{AE9B36B1-40F2-6BBE-5761-E0C0A574DFEC}"/>
              </a:ext>
            </a:extLst>
          </p:cNvPr>
          <p:cNvSpPr txBox="1"/>
          <p:nvPr/>
        </p:nvSpPr>
        <p:spPr>
          <a:xfrm>
            <a:off x="343289" y="1051517"/>
            <a:ext cx="11448661" cy="400110"/>
          </a:xfrm>
          <a:prstGeom prst="rect">
            <a:avLst/>
          </a:prstGeom>
          <a:noFill/>
        </p:spPr>
        <p:txBody>
          <a:bodyPr wrap="square" rtlCol="0">
            <a:spAutoFit/>
          </a:bodyPr>
          <a:lstStyle/>
          <a:p>
            <a:r>
              <a:rPr lang="en-US" sz="2000" dirty="0"/>
              <a:t>The </a:t>
            </a:r>
            <a:r>
              <a:rPr lang="en-US" sz="2000" i="1" dirty="0"/>
              <a:t>heart</a:t>
            </a:r>
            <a:r>
              <a:rPr lang="en-US" sz="2000" dirty="0"/>
              <a:t> dataset consists of 270 observations:</a:t>
            </a:r>
          </a:p>
        </p:txBody>
      </p:sp>
    </p:spTree>
    <p:extLst>
      <p:ext uri="{BB962C8B-B14F-4D97-AF65-F5344CB8AC3E}">
        <p14:creationId xmlns:p14="http://schemas.microsoft.com/office/powerpoint/2010/main" val="8133765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Setting Categorical Features</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150</a:t>
            </a:fld>
            <a:endParaRPr lang="en-US"/>
          </a:p>
        </p:txBody>
      </p:sp>
      <p:pic>
        <p:nvPicPr>
          <p:cNvPr id="12" name="Picture 11">
            <a:extLst>
              <a:ext uri="{FF2B5EF4-FFF2-40B4-BE49-F238E27FC236}">
                <a16:creationId xmlns:a16="http://schemas.microsoft.com/office/drawing/2014/main" id="{1BA1DE37-9C08-C0B8-28C3-E1A5C901DD70}"/>
              </a:ext>
            </a:extLst>
          </p:cNvPr>
          <p:cNvPicPr>
            <a:picLocks noChangeAspect="1"/>
          </p:cNvPicPr>
          <p:nvPr/>
        </p:nvPicPr>
        <p:blipFill>
          <a:blip r:embed="rId3"/>
          <a:stretch>
            <a:fillRect/>
          </a:stretch>
        </p:blipFill>
        <p:spPr>
          <a:xfrm>
            <a:off x="3659981" y="1085472"/>
            <a:ext cx="4872038" cy="5093494"/>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34945690-0DF4-6ECB-7BB4-B075C9B6910D}"/>
              </a:ext>
            </a:extLst>
          </p:cNvPr>
          <p:cNvCxnSpPr>
            <a:cxnSpLocks/>
          </p:cNvCxnSpPr>
          <p:nvPr/>
        </p:nvCxnSpPr>
        <p:spPr>
          <a:xfrm flipH="1">
            <a:off x="8375596" y="3386581"/>
            <a:ext cx="675091"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A08449A-9487-1568-CF1C-0B3A19147EFA}"/>
              </a:ext>
            </a:extLst>
          </p:cNvPr>
          <p:cNvCxnSpPr>
            <a:cxnSpLocks/>
          </p:cNvCxnSpPr>
          <p:nvPr/>
        </p:nvCxnSpPr>
        <p:spPr>
          <a:xfrm flipH="1">
            <a:off x="8375596" y="3623907"/>
            <a:ext cx="675091"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CE200A2-127A-B224-4B44-31B2B9EF14AF}"/>
              </a:ext>
            </a:extLst>
          </p:cNvPr>
          <p:cNvCxnSpPr>
            <a:cxnSpLocks/>
          </p:cNvCxnSpPr>
          <p:nvPr/>
        </p:nvCxnSpPr>
        <p:spPr>
          <a:xfrm flipH="1">
            <a:off x="8375596" y="4348679"/>
            <a:ext cx="675091"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AA265AF-675A-2BCD-8672-2B818EB98E38}"/>
              </a:ext>
            </a:extLst>
          </p:cNvPr>
          <p:cNvCxnSpPr>
            <a:cxnSpLocks/>
          </p:cNvCxnSpPr>
          <p:nvPr/>
        </p:nvCxnSpPr>
        <p:spPr>
          <a:xfrm flipH="1">
            <a:off x="8375596" y="4606945"/>
            <a:ext cx="675091"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EE7CE36-193C-A0EF-9BA2-2C2219929044}"/>
              </a:ext>
            </a:extLst>
          </p:cNvPr>
          <p:cNvCxnSpPr>
            <a:cxnSpLocks/>
          </p:cNvCxnSpPr>
          <p:nvPr/>
        </p:nvCxnSpPr>
        <p:spPr>
          <a:xfrm flipH="1">
            <a:off x="8375596" y="5088575"/>
            <a:ext cx="675091"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532EDAE-3D5D-6032-8EFD-806174A04F0A}"/>
              </a:ext>
            </a:extLst>
          </p:cNvPr>
          <p:cNvCxnSpPr>
            <a:cxnSpLocks/>
          </p:cNvCxnSpPr>
          <p:nvPr/>
        </p:nvCxnSpPr>
        <p:spPr>
          <a:xfrm flipH="1">
            <a:off x="8375596" y="6051838"/>
            <a:ext cx="675091"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2286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FAMD with Python</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151</a:t>
            </a:fld>
            <a:endParaRPr lang="en-US"/>
          </a:p>
        </p:txBody>
      </p:sp>
      <p:sp>
        <p:nvSpPr>
          <p:cNvPr id="7" name="TextBox 6">
            <a:extLst>
              <a:ext uri="{FF2B5EF4-FFF2-40B4-BE49-F238E27FC236}">
                <a16:creationId xmlns:a16="http://schemas.microsoft.com/office/drawing/2014/main" id="{FBDF2A56-59B6-5721-7D51-EFF723FD846D}"/>
              </a:ext>
            </a:extLst>
          </p:cNvPr>
          <p:cNvSpPr txBox="1"/>
          <p:nvPr/>
        </p:nvSpPr>
        <p:spPr>
          <a:xfrm>
            <a:off x="343289" y="1051517"/>
            <a:ext cx="10915758" cy="400110"/>
          </a:xfrm>
          <a:prstGeom prst="rect">
            <a:avLst/>
          </a:prstGeom>
          <a:noFill/>
        </p:spPr>
        <p:txBody>
          <a:bodyPr wrap="square" rtlCol="0">
            <a:spAutoFit/>
          </a:bodyPr>
          <a:lstStyle/>
          <a:p>
            <a:r>
              <a:rPr lang="en-US" sz="2000" dirty="0"/>
              <a:t>The </a:t>
            </a:r>
            <a:r>
              <a:rPr lang="en-US" sz="2000" i="1" dirty="0"/>
              <a:t>FAMD</a:t>
            </a:r>
            <a:r>
              <a:rPr lang="en-US" sz="2000" dirty="0"/>
              <a:t> class from the prince library provides the functionality we need:</a:t>
            </a:r>
          </a:p>
        </p:txBody>
      </p:sp>
      <p:pic>
        <p:nvPicPr>
          <p:cNvPr id="9" name="Picture 8">
            <a:extLst>
              <a:ext uri="{FF2B5EF4-FFF2-40B4-BE49-F238E27FC236}">
                <a16:creationId xmlns:a16="http://schemas.microsoft.com/office/drawing/2014/main" id="{2003E173-C38E-F4B0-E968-B2DD4004DA7E}"/>
              </a:ext>
            </a:extLst>
          </p:cNvPr>
          <p:cNvPicPr>
            <a:picLocks noChangeAspect="1"/>
          </p:cNvPicPr>
          <p:nvPr/>
        </p:nvPicPr>
        <p:blipFill>
          <a:blip r:embed="rId3"/>
          <a:stretch>
            <a:fillRect/>
          </a:stretch>
        </p:blipFill>
        <p:spPr>
          <a:xfrm>
            <a:off x="1124902" y="1804435"/>
            <a:ext cx="9942195" cy="4436745"/>
          </a:xfrm>
          <a:prstGeom prst="rect">
            <a:avLst/>
          </a:prstGeom>
          <a:ln>
            <a:solidFill>
              <a:schemeClr val="tx1"/>
            </a:solidFill>
          </a:ln>
        </p:spPr>
      </p:pic>
      <p:sp>
        <p:nvSpPr>
          <p:cNvPr id="11" name="TextBox 10">
            <a:extLst>
              <a:ext uri="{FF2B5EF4-FFF2-40B4-BE49-F238E27FC236}">
                <a16:creationId xmlns:a16="http://schemas.microsoft.com/office/drawing/2014/main" id="{28CF89C9-C763-4C34-73C1-77AEAAEE3960}"/>
              </a:ext>
            </a:extLst>
          </p:cNvPr>
          <p:cNvSpPr txBox="1"/>
          <p:nvPr/>
        </p:nvSpPr>
        <p:spPr>
          <a:xfrm>
            <a:off x="4285776" y="5871848"/>
            <a:ext cx="4618767" cy="369332"/>
          </a:xfrm>
          <a:prstGeom prst="rect">
            <a:avLst/>
          </a:prstGeom>
          <a:noFill/>
        </p:spPr>
        <p:txBody>
          <a:bodyPr wrap="square" rtlCol="0">
            <a:spAutoFit/>
          </a:bodyPr>
          <a:lstStyle/>
          <a:p>
            <a:r>
              <a:rPr lang="en-US" b="1" dirty="0">
                <a:solidFill>
                  <a:srgbClr val="00B050"/>
                </a:solidFill>
              </a:rPr>
              <a:t>89.55% of variance accounted for</a:t>
            </a:r>
          </a:p>
        </p:txBody>
      </p:sp>
      <p:cxnSp>
        <p:nvCxnSpPr>
          <p:cNvPr id="12" name="Straight Arrow Connector 11">
            <a:extLst>
              <a:ext uri="{FF2B5EF4-FFF2-40B4-BE49-F238E27FC236}">
                <a16:creationId xmlns:a16="http://schemas.microsoft.com/office/drawing/2014/main" id="{BE40E409-6309-0ACA-D16A-DE549B69331E}"/>
              </a:ext>
            </a:extLst>
          </p:cNvPr>
          <p:cNvCxnSpPr>
            <a:cxnSpLocks/>
          </p:cNvCxnSpPr>
          <p:nvPr/>
        </p:nvCxnSpPr>
        <p:spPr>
          <a:xfrm flipH="1">
            <a:off x="3565243" y="6056514"/>
            <a:ext cx="675091"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33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FAMD with Python</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152</a:t>
            </a:fld>
            <a:endParaRPr lang="en-US"/>
          </a:p>
        </p:txBody>
      </p:sp>
      <p:pic>
        <p:nvPicPr>
          <p:cNvPr id="14" name="Picture 13">
            <a:extLst>
              <a:ext uri="{FF2B5EF4-FFF2-40B4-BE49-F238E27FC236}">
                <a16:creationId xmlns:a16="http://schemas.microsoft.com/office/drawing/2014/main" id="{8F00DFFA-4E6B-6348-A65A-4B2AC884CB6B}"/>
              </a:ext>
            </a:extLst>
          </p:cNvPr>
          <p:cNvPicPr>
            <a:picLocks noChangeAspect="1"/>
          </p:cNvPicPr>
          <p:nvPr/>
        </p:nvPicPr>
        <p:blipFill>
          <a:blip r:embed="rId3"/>
          <a:stretch>
            <a:fillRect/>
          </a:stretch>
        </p:blipFill>
        <p:spPr>
          <a:xfrm>
            <a:off x="208597" y="1118711"/>
            <a:ext cx="11774805" cy="4620578"/>
          </a:xfrm>
          <a:prstGeom prst="rect">
            <a:avLst/>
          </a:prstGeom>
          <a:ln>
            <a:solidFill>
              <a:schemeClr val="tx1"/>
            </a:solidFill>
          </a:ln>
        </p:spPr>
      </p:pic>
    </p:spTree>
    <p:extLst>
      <p:ext uri="{BB962C8B-B14F-4D97-AF65-F5344CB8AC3E}">
        <p14:creationId xmlns:p14="http://schemas.microsoft.com/office/powerpoint/2010/main" val="24957303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FB5E6-823B-4F95-A6A6-C578670F2A01}"/>
              </a:ext>
            </a:extLst>
          </p:cNvPr>
          <p:cNvSpPr>
            <a:spLocks noGrp="1"/>
          </p:cNvSpPr>
          <p:nvPr>
            <p:ph type="title"/>
          </p:nvPr>
        </p:nvSpPr>
        <p:spPr/>
        <p:txBody>
          <a:bodyPr/>
          <a:lstStyle/>
          <a:p>
            <a:r>
              <a:rPr lang="en-US" dirty="0"/>
              <a:t>Course Wrap-Up</a:t>
            </a:r>
          </a:p>
        </p:txBody>
      </p:sp>
      <p:sp>
        <p:nvSpPr>
          <p:cNvPr id="3" name="Text Placeholder 2">
            <a:extLst>
              <a:ext uri="{FF2B5EF4-FFF2-40B4-BE49-F238E27FC236}">
                <a16:creationId xmlns:a16="http://schemas.microsoft.com/office/drawing/2014/main" id="{7FFF21DB-B710-40D9-8EFE-99A8811BECBC}"/>
              </a:ext>
            </a:extLst>
          </p:cNvPr>
          <p:cNvSpPr>
            <a:spLocks noGrp="1"/>
          </p:cNvSpPr>
          <p:nvPr>
            <p:ph type="body" idx="1"/>
          </p:nvPr>
        </p:nvSpPr>
        <p:spPr/>
        <p:txBody>
          <a:bodyPr/>
          <a:lstStyle/>
          <a:p>
            <a:r>
              <a:rPr lang="en-US" dirty="0"/>
              <a:t>Section 10</a:t>
            </a:r>
          </a:p>
        </p:txBody>
      </p:sp>
      <p:sp>
        <p:nvSpPr>
          <p:cNvPr id="7" name="Slide Number Placeholder 6">
            <a:extLst>
              <a:ext uri="{FF2B5EF4-FFF2-40B4-BE49-F238E27FC236}">
                <a16:creationId xmlns:a16="http://schemas.microsoft.com/office/drawing/2014/main" id="{B32C7673-D65E-E85F-00D5-B570DB8A853B}"/>
              </a:ext>
            </a:extLst>
          </p:cNvPr>
          <p:cNvSpPr>
            <a:spLocks noGrp="1"/>
          </p:cNvSpPr>
          <p:nvPr>
            <p:ph type="sldNum" sz="quarter" idx="12"/>
          </p:nvPr>
        </p:nvSpPr>
        <p:spPr/>
        <p:txBody>
          <a:bodyPr/>
          <a:lstStyle/>
          <a:p>
            <a:fld id="{9F6F4FD3-9CF4-4D5E-9BBF-D453CCF141CE}" type="slidenum">
              <a:rPr lang="en-US" smtClean="0"/>
              <a:t>153</a:t>
            </a:fld>
            <a:endParaRPr lang="en-US"/>
          </a:p>
        </p:txBody>
      </p:sp>
      <p:sp>
        <p:nvSpPr>
          <p:cNvPr id="5" name="Footer Placeholder 3">
            <a:extLst>
              <a:ext uri="{FF2B5EF4-FFF2-40B4-BE49-F238E27FC236}">
                <a16:creationId xmlns:a16="http://schemas.microsoft.com/office/drawing/2014/main" id="{325BE8BA-C8A4-56CD-E0B7-6A46773B4BC1}"/>
              </a:ext>
            </a:extLst>
          </p:cNvPr>
          <p:cNvSpPr>
            <a:spLocks noGrp="1"/>
          </p:cNvSpPr>
          <p:nvPr>
            <p:ph type="ftr" sz="quarter" idx="11"/>
          </p:nvPr>
        </p:nvSpPr>
        <p:spPr>
          <a:xfrm>
            <a:off x="4038600" y="6356350"/>
            <a:ext cx="4114800" cy="365125"/>
          </a:xfrm>
        </p:spPr>
        <p:txBody>
          <a:bodyPr/>
          <a:lstStyle/>
          <a:p>
            <a:r>
              <a:rPr lang="en-US"/>
              <a:t>Langer - Cluster Analysis with Python</a:t>
            </a:r>
            <a:endParaRPr lang="en-US" dirty="0"/>
          </a:p>
        </p:txBody>
      </p:sp>
    </p:spTree>
    <p:extLst>
      <p:ext uri="{BB962C8B-B14F-4D97-AF65-F5344CB8AC3E}">
        <p14:creationId xmlns:p14="http://schemas.microsoft.com/office/powerpoint/2010/main" val="34641766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Continue Your Learning</a:t>
            </a:r>
          </a:p>
        </p:txBody>
      </p:sp>
      <p:sp>
        <p:nvSpPr>
          <p:cNvPr id="30" name="Slide Number Placeholder 29">
            <a:extLst>
              <a:ext uri="{FF2B5EF4-FFF2-40B4-BE49-F238E27FC236}">
                <a16:creationId xmlns:a16="http://schemas.microsoft.com/office/drawing/2014/main" id="{AF951844-DCC0-168E-FACD-754850525162}"/>
              </a:ext>
            </a:extLst>
          </p:cNvPr>
          <p:cNvSpPr>
            <a:spLocks noGrp="1"/>
          </p:cNvSpPr>
          <p:nvPr>
            <p:ph type="sldNum" sz="quarter" idx="12"/>
          </p:nvPr>
        </p:nvSpPr>
        <p:spPr>
          <a:xfrm>
            <a:off x="8610600" y="6498112"/>
            <a:ext cx="2743200" cy="365125"/>
          </a:xfrm>
        </p:spPr>
        <p:txBody>
          <a:bodyPr/>
          <a:lstStyle/>
          <a:p>
            <a:fld id="{9F6F4FD3-9CF4-4D5E-9BBF-D453CCF141CE}" type="slidenum">
              <a:rPr lang="en-US" smtClean="0"/>
              <a:t>154</a:t>
            </a:fld>
            <a:endParaRPr lang="en-US" dirty="0"/>
          </a:p>
        </p:txBody>
      </p:sp>
      <p:sp>
        <p:nvSpPr>
          <p:cNvPr id="3" name="Footer Placeholder 3">
            <a:extLst>
              <a:ext uri="{FF2B5EF4-FFF2-40B4-BE49-F238E27FC236}">
                <a16:creationId xmlns:a16="http://schemas.microsoft.com/office/drawing/2014/main" id="{4896A437-2A13-AB9B-FA41-E9945C3F02A6}"/>
              </a:ext>
            </a:extLst>
          </p:cNvPr>
          <p:cNvSpPr>
            <a:spLocks noGrp="1"/>
          </p:cNvSpPr>
          <p:nvPr>
            <p:ph type="ftr" sz="quarter" idx="11"/>
          </p:nvPr>
        </p:nvSpPr>
        <p:spPr>
          <a:xfrm>
            <a:off x="4038600" y="6498112"/>
            <a:ext cx="4114800" cy="365125"/>
          </a:xfrm>
        </p:spPr>
        <p:txBody>
          <a:bodyPr/>
          <a:lstStyle/>
          <a:p>
            <a:r>
              <a:rPr lang="en-US"/>
              <a:t>Langer - Cluster Analysis with Python</a:t>
            </a:r>
            <a:endParaRPr lang="en-US" dirty="0"/>
          </a:p>
        </p:txBody>
      </p:sp>
      <p:pic>
        <p:nvPicPr>
          <p:cNvPr id="6" name="Picture 5" descr="A picture containing text&#10;&#10;Description automatically generated">
            <a:extLst>
              <a:ext uri="{FF2B5EF4-FFF2-40B4-BE49-F238E27FC236}">
                <a16:creationId xmlns:a16="http://schemas.microsoft.com/office/drawing/2014/main" id="{E2C7431C-085F-88BA-5B86-D3837AAF3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368268" y="1519598"/>
            <a:ext cx="5455462" cy="4091597"/>
          </a:xfrm>
          <a:prstGeom prst="rect">
            <a:avLst/>
          </a:prstGeom>
          <a:ln>
            <a:solidFill>
              <a:schemeClr val="tx1"/>
            </a:solidFill>
          </a:ln>
        </p:spPr>
      </p:pic>
      <p:sp>
        <p:nvSpPr>
          <p:cNvPr id="7" name="TextBox 6">
            <a:extLst>
              <a:ext uri="{FF2B5EF4-FFF2-40B4-BE49-F238E27FC236}">
                <a16:creationId xmlns:a16="http://schemas.microsoft.com/office/drawing/2014/main" id="{84372C77-1D23-E3D6-72BC-E0ED5276A149}"/>
              </a:ext>
            </a:extLst>
          </p:cNvPr>
          <p:cNvSpPr txBox="1"/>
          <p:nvPr/>
        </p:nvSpPr>
        <p:spPr>
          <a:xfrm>
            <a:off x="1900855" y="2071154"/>
            <a:ext cx="1536289" cy="646331"/>
          </a:xfrm>
          <a:prstGeom prst="rect">
            <a:avLst/>
          </a:prstGeom>
          <a:noFill/>
        </p:spPr>
        <p:txBody>
          <a:bodyPr wrap="square" rtlCol="0">
            <a:spAutoFit/>
          </a:bodyPr>
          <a:lstStyle/>
          <a:p>
            <a:pPr algn="r"/>
            <a:r>
              <a:rPr lang="en-US" b="1" dirty="0">
                <a:solidFill>
                  <a:srgbClr val="00B050"/>
                </a:solidFill>
              </a:rPr>
              <a:t>This is the 1</a:t>
            </a:r>
            <a:r>
              <a:rPr lang="en-US" b="1" baseline="30000" dirty="0">
                <a:solidFill>
                  <a:srgbClr val="00B050"/>
                </a:solidFill>
              </a:rPr>
              <a:t>st</a:t>
            </a:r>
            <a:r>
              <a:rPr lang="en-US" b="1" dirty="0">
                <a:solidFill>
                  <a:srgbClr val="00B050"/>
                </a:solidFill>
              </a:rPr>
              <a:t> edition.</a:t>
            </a:r>
          </a:p>
        </p:txBody>
      </p:sp>
      <p:cxnSp>
        <p:nvCxnSpPr>
          <p:cNvPr id="8" name="Straight Arrow Connector 7">
            <a:extLst>
              <a:ext uri="{FF2B5EF4-FFF2-40B4-BE49-F238E27FC236}">
                <a16:creationId xmlns:a16="http://schemas.microsoft.com/office/drawing/2014/main" id="{AD5E617E-5659-BACB-9ECC-526AB7CB9C79}"/>
              </a:ext>
            </a:extLst>
          </p:cNvPr>
          <p:cNvCxnSpPr>
            <a:cxnSpLocks/>
          </p:cNvCxnSpPr>
          <p:nvPr/>
        </p:nvCxnSpPr>
        <p:spPr>
          <a:xfrm>
            <a:off x="3517730" y="2394320"/>
            <a:ext cx="473007"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82382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Let’s Connect!</a:t>
            </a:r>
          </a:p>
        </p:txBody>
      </p:sp>
      <p:sp>
        <p:nvSpPr>
          <p:cNvPr id="6" name="TextBox 5">
            <a:extLst>
              <a:ext uri="{FF2B5EF4-FFF2-40B4-BE49-F238E27FC236}">
                <a16:creationId xmlns:a16="http://schemas.microsoft.com/office/drawing/2014/main" id="{F2D8F9E1-4996-C341-C2C9-FA496FF9AFDC}"/>
              </a:ext>
            </a:extLst>
          </p:cNvPr>
          <p:cNvSpPr txBox="1"/>
          <p:nvPr/>
        </p:nvSpPr>
        <p:spPr>
          <a:xfrm>
            <a:off x="2603691" y="5158204"/>
            <a:ext cx="4180687" cy="646331"/>
          </a:xfrm>
          <a:prstGeom prst="rect">
            <a:avLst/>
          </a:prstGeom>
          <a:noFill/>
        </p:spPr>
        <p:txBody>
          <a:bodyPr wrap="square">
            <a:spAutoFit/>
          </a:bodyPr>
          <a:lstStyle/>
          <a:p>
            <a:r>
              <a:rPr lang="en-US" dirty="0"/>
              <a:t>LinkedIn:</a:t>
            </a:r>
          </a:p>
          <a:p>
            <a:r>
              <a:rPr lang="en-US" dirty="0">
                <a:hlinkClick r:id="rId3"/>
              </a:rPr>
              <a:t>https://www.linkedin.com/in/davelanger/</a:t>
            </a:r>
            <a:r>
              <a:rPr lang="en-US" dirty="0"/>
              <a:t> </a:t>
            </a:r>
          </a:p>
        </p:txBody>
      </p:sp>
      <p:sp>
        <p:nvSpPr>
          <p:cNvPr id="7" name="TextBox 6">
            <a:extLst>
              <a:ext uri="{FF2B5EF4-FFF2-40B4-BE49-F238E27FC236}">
                <a16:creationId xmlns:a16="http://schemas.microsoft.com/office/drawing/2014/main" id="{DCD92CF8-574E-86BE-AD5B-F18E93C0BEDF}"/>
              </a:ext>
            </a:extLst>
          </p:cNvPr>
          <p:cNvSpPr txBox="1"/>
          <p:nvPr/>
        </p:nvSpPr>
        <p:spPr>
          <a:xfrm>
            <a:off x="7469607" y="5158203"/>
            <a:ext cx="2595670" cy="646331"/>
          </a:xfrm>
          <a:prstGeom prst="rect">
            <a:avLst/>
          </a:prstGeom>
          <a:noFill/>
        </p:spPr>
        <p:txBody>
          <a:bodyPr wrap="square">
            <a:spAutoFit/>
          </a:bodyPr>
          <a:lstStyle/>
          <a:p>
            <a:r>
              <a:rPr lang="en-US" dirty="0"/>
              <a:t>Email:</a:t>
            </a:r>
          </a:p>
          <a:p>
            <a:r>
              <a:rPr lang="en-US" dirty="0">
                <a:hlinkClick r:id="rId4"/>
              </a:rPr>
              <a:t>dave@daveondata.com</a:t>
            </a:r>
            <a:r>
              <a:rPr lang="en-US" dirty="0"/>
              <a:t>  </a:t>
            </a:r>
          </a:p>
        </p:txBody>
      </p:sp>
      <p:pic>
        <p:nvPicPr>
          <p:cNvPr id="4" name="Picture 3">
            <a:extLst>
              <a:ext uri="{FF2B5EF4-FFF2-40B4-BE49-F238E27FC236}">
                <a16:creationId xmlns:a16="http://schemas.microsoft.com/office/drawing/2014/main" id="{B3A16827-50AB-2673-F9E8-6F8DBCB416E5}"/>
              </a:ext>
            </a:extLst>
          </p:cNvPr>
          <p:cNvPicPr>
            <a:picLocks noChangeAspect="1"/>
          </p:cNvPicPr>
          <p:nvPr/>
        </p:nvPicPr>
        <p:blipFill>
          <a:blip r:embed="rId5"/>
          <a:stretch>
            <a:fillRect/>
          </a:stretch>
        </p:blipFill>
        <p:spPr>
          <a:xfrm>
            <a:off x="1745456" y="941069"/>
            <a:ext cx="8701088" cy="4050506"/>
          </a:xfrm>
          <a:prstGeom prst="rect">
            <a:avLst/>
          </a:prstGeom>
        </p:spPr>
      </p:pic>
      <p:sp>
        <p:nvSpPr>
          <p:cNvPr id="8" name="Slide Number Placeholder 29">
            <a:extLst>
              <a:ext uri="{FF2B5EF4-FFF2-40B4-BE49-F238E27FC236}">
                <a16:creationId xmlns:a16="http://schemas.microsoft.com/office/drawing/2014/main" id="{7762B270-CC17-3E21-CCB6-0DD264847C94}"/>
              </a:ext>
            </a:extLst>
          </p:cNvPr>
          <p:cNvSpPr>
            <a:spLocks noGrp="1"/>
          </p:cNvSpPr>
          <p:nvPr>
            <p:ph type="sldNum" sz="quarter" idx="12"/>
          </p:nvPr>
        </p:nvSpPr>
        <p:spPr>
          <a:xfrm>
            <a:off x="8610600" y="6498112"/>
            <a:ext cx="2743200" cy="365125"/>
          </a:xfrm>
        </p:spPr>
        <p:txBody>
          <a:bodyPr/>
          <a:lstStyle/>
          <a:p>
            <a:fld id="{9F6F4FD3-9CF4-4D5E-9BBF-D453CCF141CE}" type="slidenum">
              <a:rPr lang="en-US" smtClean="0"/>
              <a:t>155</a:t>
            </a:fld>
            <a:endParaRPr lang="en-US" dirty="0"/>
          </a:p>
        </p:txBody>
      </p:sp>
      <p:sp>
        <p:nvSpPr>
          <p:cNvPr id="9" name="Footer Placeholder 3">
            <a:extLst>
              <a:ext uri="{FF2B5EF4-FFF2-40B4-BE49-F238E27FC236}">
                <a16:creationId xmlns:a16="http://schemas.microsoft.com/office/drawing/2014/main" id="{3EADEDBD-7CB8-D9E6-3EC6-CA1DF108E2E7}"/>
              </a:ext>
            </a:extLst>
          </p:cNvPr>
          <p:cNvSpPr>
            <a:spLocks noGrp="1"/>
          </p:cNvSpPr>
          <p:nvPr>
            <p:ph type="ftr" sz="quarter" idx="11"/>
          </p:nvPr>
        </p:nvSpPr>
        <p:spPr>
          <a:xfrm>
            <a:off x="4038600" y="6498112"/>
            <a:ext cx="4114800" cy="365125"/>
          </a:xfrm>
        </p:spPr>
        <p:txBody>
          <a:bodyPr/>
          <a:lstStyle/>
          <a:p>
            <a:r>
              <a:rPr lang="en-US" dirty="0"/>
              <a:t>Langer - Cluster Analysis with Python</a:t>
            </a:r>
          </a:p>
        </p:txBody>
      </p:sp>
    </p:spTree>
    <p:extLst>
      <p:ext uri="{BB962C8B-B14F-4D97-AF65-F5344CB8AC3E}">
        <p14:creationId xmlns:p14="http://schemas.microsoft.com/office/powerpoint/2010/main" val="863747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Like the Class? Give a Shout-out!</a:t>
            </a:r>
          </a:p>
        </p:txBody>
      </p:sp>
      <p:sp>
        <p:nvSpPr>
          <p:cNvPr id="29" name="Footer Placeholder 28">
            <a:extLst>
              <a:ext uri="{FF2B5EF4-FFF2-40B4-BE49-F238E27FC236}">
                <a16:creationId xmlns:a16="http://schemas.microsoft.com/office/drawing/2014/main" id="{52A54FFB-EED2-C889-60D1-A5884D59C9F6}"/>
              </a:ext>
            </a:extLst>
          </p:cNvPr>
          <p:cNvSpPr>
            <a:spLocks noGrp="1"/>
          </p:cNvSpPr>
          <p:nvPr>
            <p:ph type="ftr" sz="quarter" idx="11"/>
          </p:nvPr>
        </p:nvSpPr>
        <p:spPr>
          <a:xfrm>
            <a:off x="4038600" y="6497022"/>
            <a:ext cx="4114800" cy="365125"/>
          </a:xfrm>
        </p:spPr>
        <p:txBody>
          <a:bodyPr/>
          <a:lstStyle/>
          <a:p>
            <a:r>
              <a:rPr lang="en-US" dirty="0"/>
              <a:t>Langer - Cluster Analysis with Python</a:t>
            </a:r>
          </a:p>
        </p:txBody>
      </p:sp>
      <p:sp>
        <p:nvSpPr>
          <p:cNvPr id="30" name="Slide Number Placeholder 29">
            <a:extLst>
              <a:ext uri="{FF2B5EF4-FFF2-40B4-BE49-F238E27FC236}">
                <a16:creationId xmlns:a16="http://schemas.microsoft.com/office/drawing/2014/main" id="{AF951844-DCC0-168E-FACD-754850525162}"/>
              </a:ext>
            </a:extLst>
          </p:cNvPr>
          <p:cNvSpPr>
            <a:spLocks noGrp="1"/>
          </p:cNvSpPr>
          <p:nvPr>
            <p:ph type="sldNum" sz="quarter" idx="12"/>
          </p:nvPr>
        </p:nvSpPr>
        <p:spPr>
          <a:xfrm>
            <a:off x="8631225" y="6497022"/>
            <a:ext cx="2743200" cy="365125"/>
          </a:xfrm>
        </p:spPr>
        <p:txBody>
          <a:bodyPr/>
          <a:lstStyle/>
          <a:p>
            <a:fld id="{9F6F4FD3-9CF4-4D5E-9BBF-D453CCF141CE}" type="slidenum">
              <a:rPr lang="en-US" smtClean="0"/>
              <a:t>156</a:t>
            </a:fld>
            <a:endParaRPr lang="en-US" dirty="0"/>
          </a:p>
        </p:txBody>
      </p:sp>
      <p:pic>
        <p:nvPicPr>
          <p:cNvPr id="5" name="Picture 4" descr="A screenshot of a video chat&#10;&#10;Description automatically generated">
            <a:extLst>
              <a:ext uri="{FF2B5EF4-FFF2-40B4-BE49-F238E27FC236}">
                <a16:creationId xmlns:a16="http://schemas.microsoft.com/office/drawing/2014/main" id="{A2161A99-E005-A144-9E94-CAF2970D7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7626" y="2106801"/>
            <a:ext cx="6236748" cy="2917189"/>
          </a:xfrm>
          <a:prstGeom prst="rect">
            <a:avLst/>
          </a:prstGeom>
        </p:spPr>
      </p:pic>
    </p:spTree>
    <p:extLst>
      <p:ext uri="{BB962C8B-B14F-4D97-AF65-F5344CB8AC3E}">
        <p14:creationId xmlns:p14="http://schemas.microsoft.com/office/powerpoint/2010/main" val="3225566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Need Team Training?</a:t>
            </a:r>
          </a:p>
        </p:txBody>
      </p:sp>
      <p:sp>
        <p:nvSpPr>
          <p:cNvPr id="3" name="TextBox 2">
            <a:extLst>
              <a:ext uri="{FF2B5EF4-FFF2-40B4-BE49-F238E27FC236}">
                <a16:creationId xmlns:a16="http://schemas.microsoft.com/office/drawing/2014/main" id="{EF0E3B73-A940-DD7A-D5A9-1B6D5976EEDD}"/>
              </a:ext>
            </a:extLst>
          </p:cNvPr>
          <p:cNvSpPr txBox="1"/>
          <p:nvPr/>
        </p:nvSpPr>
        <p:spPr>
          <a:xfrm>
            <a:off x="429014" y="1007705"/>
            <a:ext cx="11241210" cy="4708981"/>
          </a:xfrm>
          <a:prstGeom prst="rect">
            <a:avLst/>
          </a:prstGeom>
          <a:noFill/>
        </p:spPr>
        <p:txBody>
          <a:bodyPr wrap="square" rtlCol="0">
            <a:spAutoFit/>
          </a:bodyPr>
          <a:lstStyle/>
          <a:p>
            <a:r>
              <a:rPr lang="en-US" sz="2000" dirty="0"/>
              <a:t>I am proud to partner with TDWI to provide a catalog of hands-on team training offerings.</a:t>
            </a:r>
          </a:p>
          <a:p>
            <a:endParaRPr lang="en-US" sz="2000" dirty="0"/>
          </a:p>
          <a:p>
            <a:r>
              <a:rPr lang="en-US" sz="2000" dirty="0"/>
              <a:t>Courses can be delivered onsite with your team for a classroom experience or virtually (e.g., via Zoom).</a:t>
            </a:r>
          </a:p>
          <a:p>
            <a:endParaRPr lang="en-US" sz="2000" dirty="0"/>
          </a:p>
          <a:p>
            <a:r>
              <a:rPr lang="en-US" sz="2000" dirty="0"/>
              <a:t>Curriculums can be customized for your team’s specific needs and include:</a:t>
            </a:r>
          </a:p>
          <a:p>
            <a:endParaRPr lang="en-US" dirty="0"/>
          </a:p>
          <a:p>
            <a:pPr marL="800100" lvl="1" indent="-342900">
              <a:buFont typeface="Arial" panose="020B0604020202020204" pitchFamily="34" charset="0"/>
              <a:buChar char="•"/>
            </a:pPr>
            <a:r>
              <a:rPr lang="en-US" dirty="0"/>
              <a:t>*This Course* Cluster Analysis for Data Science with Python (1 day)</a:t>
            </a:r>
          </a:p>
          <a:p>
            <a:pPr marL="800100" lvl="1" indent="-342900">
              <a:buFont typeface="Arial" panose="020B0604020202020204" pitchFamily="34" charset="0"/>
              <a:buChar char="•"/>
            </a:pPr>
            <a:r>
              <a:rPr lang="en-US" dirty="0"/>
              <a:t>Visual Data Analysis with Python (1 day)</a:t>
            </a:r>
          </a:p>
          <a:p>
            <a:pPr marL="800100" lvl="1" indent="-342900">
              <a:buFont typeface="Arial" panose="020B0604020202020204" pitchFamily="34" charset="0"/>
              <a:buChar char="•"/>
            </a:pPr>
            <a:r>
              <a:rPr lang="en-US" dirty="0"/>
              <a:t>Linear Regression with Python (1 day)</a:t>
            </a:r>
          </a:p>
          <a:p>
            <a:pPr marL="800100" lvl="1" indent="-342900">
              <a:buFont typeface="Arial" panose="020B0604020202020204" pitchFamily="34" charset="0"/>
              <a:buChar char="•"/>
            </a:pPr>
            <a:r>
              <a:rPr lang="en-US" dirty="0"/>
              <a:t>Logistic Regression with Python (1 day)</a:t>
            </a:r>
          </a:p>
          <a:p>
            <a:pPr marL="800100" lvl="1" indent="-342900">
              <a:buFont typeface="Arial" panose="020B0604020202020204" pitchFamily="34" charset="0"/>
              <a:buChar char="•"/>
            </a:pPr>
            <a:r>
              <a:rPr lang="en-US" dirty="0"/>
              <a:t>Introduction to Machine Learning with Python (2 days)</a:t>
            </a:r>
          </a:p>
          <a:p>
            <a:pPr marL="800100" lvl="1" indent="-342900">
              <a:buFont typeface="Arial" panose="020B0604020202020204" pitchFamily="34" charset="0"/>
              <a:buChar char="•"/>
            </a:pPr>
            <a:r>
              <a:rPr lang="en-US" dirty="0"/>
              <a:t>Data Wrangling for Machine Learning with Python (1 day)</a:t>
            </a:r>
          </a:p>
          <a:p>
            <a:pPr marL="800100" lvl="1" indent="-342900">
              <a:buFont typeface="Arial" panose="020B0604020202020204" pitchFamily="34" charset="0"/>
              <a:buChar char="•"/>
            </a:pPr>
            <a:r>
              <a:rPr lang="en-US" dirty="0"/>
              <a:t>Text Analytics for Data Science with Python (1 day)</a:t>
            </a:r>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a:p>
            <a:r>
              <a:rPr lang="en-US" sz="2000" dirty="0"/>
              <a:t>For more information, contact Yvonne Baho, TDWI </a:t>
            </a:r>
            <a:r>
              <a:rPr lang="en-US" dirty="0"/>
              <a:t>Director of Enterprise Learning: </a:t>
            </a:r>
            <a:r>
              <a:rPr lang="en-US" dirty="0">
                <a:hlinkClick r:id="rId3" tooltip="Protected by Outlook: https://info.tdwi.org/NjI2LUVNQy01NTcAAAGLyMoxzj5YPrzG9lKq1jho8FcYKDBcEkcTZJmskKBuWO4E_TF0vx3F2jX3NZEGoE0j-u-Xcls=. Click or tap to follow the link."/>
              </a:rPr>
              <a:t>ybaho@tdwi.org</a:t>
            </a:r>
            <a:r>
              <a:rPr lang="en-US" dirty="0"/>
              <a:t> </a:t>
            </a:r>
            <a:endParaRPr lang="en-US" sz="2000" dirty="0"/>
          </a:p>
        </p:txBody>
      </p:sp>
      <p:sp>
        <p:nvSpPr>
          <p:cNvPr id="6" name="Slide Number Placeholder 29">
            <a:extLst>
              <a:ext uri="{FF2B5EF4-FFF2-40B4-BE49-F238E27FC236}">
                <a16:creationId xmlns:a16="http://schemas.microsoft.com/office/drawing/2014/main" id="{04FFECD5-1C2B-04FE-5997-FE9F3DF454C2}"/>
              </a:ext>
            </a:extLst>
          </p:cNvPr>
          <p:cNvSpPr>
            <a:spLocks noGrp="1"/>
          </p:cNvSpPr>
          <p:nvPr>
            <p:ph type="sldNum" sz="quarter" idx="12"/>
          </p:nvPr>
        </p:nvSpPr>
        <p:spPr>
          <a:xfrm>
            <a:off x="8610600" y="6498112"/>
            <a:ext cx="2743200" cy="365125"/>
          </a:xfrm>
        </p:spPr>
        <p:txBody>
          <a:bodyPr/>
          <a:lstStyle/>
          <a:p>
            <a:fld id="{9F6F4FD3-9CF4-4D5E-9BBF-D453CCF141CE}" type="slidenum">
              <a:rPr lang="en-US" smtClean="0"/>
              <a:t>157</a:t>
            </a:fld>
            <a:endParaRPr lang="en-US" dirty="0"/>
          </a:p>
        </p:txBody>
      </p:sp>
      <p:sp>
        <p:nvSpPr>
          <p:cNvPr id="7" name="Footer Placeholder 3">
            <a:extLst>
              <a:ext uri="{FF2B5EF4-FFF2-40B4-BE49-F238E27FC236}">
                <a16:creationId xmlns:a16="http://schemas.microsoft.com/office/drawing/2014/main" id="{F16905BA-FEEA-C856-FDC7-C188AF40AF95}"/>
              </a:ext>
            </a:extLst>
          </p:cNvPr>
          <p:cNvSpPr>
            <a:spLocks noGrp="1"/>
          </p:cNvSpPr>
          <p:nvPr>
            <p:ph type="ftr" sz="quarter" idx="11"/>
          </p:nvPr>
        </p:nvSpPr>
        <p:spPr>
          <a:xfrm>
            <a:off x="4038600" y="6498112"/>
            <a:ext cx="4114800" cy="365125"/>
          </a:xfrm>
        </p:spPr>
        <p:txBody>
          <a:bodyPr/>
          <a:lstStyle/>
          <a:p>
            <a:r>
              <a:rPr lang="en-US"/>
              <a:t>Langer - Cluster Analysis with Python</a:t>
            </a:r>
            <a:endParaRPr lang="en-US" dirty="0"/>
          </a:p>
        </p:txBody>
      </p:sp>
    </p:spTree>
    <p:extLst>
      <p:ext uri="{BB962C8B-B14F-4D97-AF65-F5344CB8AC3E}">
        <p14:creationId xmlns:p14="http://schemas.microsoft.com/office/powerpoint/2010/main" val="240432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0" end="10"/>
                                            </p:txEl>
                                          </p:spTgt>
                                        </p:tgtEl>
                                        <p:attrNameLst>
                                          <p:attrName>style.visibility</p:attrName>
                                        </p:attrNameLst>
                                      </p:cBhvr>
                                      <p:to>
                                        <p:strVal val="visible"/>
                                      </p:to>
                                    </p:set>
                                    <p:animEffect transition="in" filter="fade">
                                      <p:cBhvr>
                                        <p:cTn id="12" dur="500"/>
                                        <p:tgtEl>
                                          <p:spTgt spid="3">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animEffect transition="in" filter="fade">
                                      <p:cBhvr>
                                        <p:cTn id="17" dur="500"/>
                                        <p:tgtEl>
                                          <p:spTgt spid="3">
                                            <p:txEl>
                                              <p:pRg st="11" end="1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2" end="12"/>
                                            </p:txEl>
                                          </p:spTgt>
                                        </p:tgtEl>
                                        <p:attrNameLst>
                                          <p:attrName>style.visibility</p:attrName>
                                        </p:attrNameLst>
                                      </p:cBhvr>
                                      <p:to>
                                        <p:strVal val="visible"/>
                                      </p:to>
                                    </p:set>
                                    <p:animEffect transition="in" filter="fade">
                                      <p:cBhvr>
                                        <p:cTn id="32" dur="500"/>
                                        <p:tgtEl>
                                          <p:spTgt spid="3">
                                            <p:txEl>
                                              <p:pRg st="12" end="1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animEffect transition="in" filter="fade">
                                      <p:cBhvr>
                                        <p:cTn id="37"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A84B5-E1FB-84D3-8E2B-9E43DFD88EBB}"/>
              </a:ext>
            </a:extLst>
          </p:cNvPr>
          <p:cNvSpPr>
            <a:spLocks noGrp="1"/>
          </p:cNvSpPr>
          <p:nvPr>
            <p:ph type="ctrTitle"/>
          </p:nvPr>
        </p:nvSpPr>
        <p:spPr/>
        <p:txBody>
          <a:bodyPr/>
          <a:lstStyle/>
          <a:p>
            <a:r>
              <a:rPr lang="en-US" b="1" dirty="0"/>
              <a:t>THANK YOU!</a:t>
            </a:r>
          </a:p>
        </p:txBody>
      </p:sp>
      <p:sp>
        <p:nvSpPr>
          <p:cNvPr id="3" name="Subtitle 2">
            <a:extLst>
              <a:ext uri="{FF2B5EF4-FFF2-40B4-BE49-F238E27FC236}">
                <a16:creationId xmlns:a16="http://schemas.microsoft.com/office/drawing/2014/main" id="{177CBB6A-0147-B9D2-30EF-15EF650F6EAE}"/>
              </a:ext>
            </a:extLst>
          </p:cNvPr>
          <p:cNvSpPr>
            <a:spLocks noGrp="1"/>
          </p:cNvSpPr>
          <p:nvPr>
            <p:ph type="subTitle" idx="1"/>
          </p:nvPr>
        </p:nvSpPr>
        <p:spPr/>
        <p:txBody>
          <a:bodyPr>
            <a:normAutofit/>
          </a:bodyPr>
          <a:lstStyle/>
          <a:p>
            <a:r>
              <a:rPr lang="en-US" sz="3200" b="1" dirty="0"/>
              <a:t>Happy Data Sleuthing</a:t>
            </a:r>
          </a:p>
        </p:txBody>
      </p:sp>
    </p:spTree>
    <p:extLst>
      <p:ext uri="{BB962C8B-B14F-4D97-AF65-F5344CB8AC3E}">
        <p14:creationId xmlns:p14="http://schemas.microsoft.com/office/powerpoint/2010/main" val="393424299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FB5E6-823B-4F95-A6A6-C578670F2A01}"/>
              </a:ext>
            </a:extLst>
          </p:cNvPr>
          <p:cNvSpPr>
            <a:spLocks noGrp="1"/>
          </p:cNvSpPr>
          <p:nvPr>
            <p:ph type="title"/>
          </p:nvPr>
        </p:nvSpPr>
        <p:spPr/>
        <p:txBody>
          <a:bodyPr/>
          <a:lstStyle/>
          <a:p>
            <a:r>
              <a:rPr lang="en-US" dirty="0"/>
              <a:t>Hands-on Lab #5</a:t>
            </a:r>
          </a:p>
        </p:txBody>
      </p:sp>
      <p:sp>
        <p:nvSpPr>
          <p:cNvPr id="6" name="Slide Number Placeholder 29">
            <a:extLst>
              <a:ext uri="{FF2B5EF4-FFF2-40B4-BE49-F238E27FC236}">
                <a16:creationId xmlns:a16="http://schemas.microsoft.com/office/drawing/2014/main" id="{456CBDA7-695D-5BF6-63A5-8A04B53B9571}"/>
              </a:ext>
            </a:extLst>
          </p:cNvPr>
          <p:cNvSpPr>
            <a:spLocks noGrp="1"/>
          </p:cNvSpPr>
          <p:nvPr>
            <p:ph type="sldNum" sz="quarter" idx="12"/>
          </p:nvPr>
        </p:nvSpPr>
        <p:spPr>
          <a:xfrm>
            <a:off x="8631225" y="6356350"/>
            <a:ext cx="2743200" cy="365125"/>
          </a:xfrm>
        </p:spPr>
        <p:txBody>
          <a:bodyPr/>
          <a:lstStyle/>
          <a:p>
            <a:fld id="{9F6F4FD3-9CF4-4D5E-9BBF-D453CCF141CE}" type="slidenum">
              <a:rPr lang="en-US" smtClean="0"/>
              <a:t>159</a:t>
            </a:fld>
            <a:endParaRPr lang="en-US" dirty="0"/>
          </a:p>
        </p:txBody>
      </p:sp>
      <p:sp>
        <p:nvSpPr>
          <p:cNvPr id="7" name="Footer Placeholder 3">
            <a:extLst>
              <a:ext uri="{FF2B5EF4-FFF2-40B4-BE49-F238E27FC236}">
                <a16:creationId xmlns:a16="http://schemas.microsoft.com/office/drawing/2014/main" id="{BCFB48EA-8A97-FC73-F391-F5BC234FDFF9}"/>
              </a:ext>
            </a:extLst>
          </p:cNvPr>
          <p:cNvSpPr>
            <a:spLocks noGrp="1"/>
          </p:cNvSpPr>
          <p:nvPr>
            <p:ph type="ftr" sz="quarter" idx="11"/>
          </p:nvPr>
        </p:nvSpPr>
        <p:spPr>
          <a:xfrm>
            <a:off x="4038600" y="6356350"/>
            <a:ext cx="4114800" cy="365125"/>
          </a:xfrm>
        </p:spPr>
        <p:txBody>
          <a:bodyPr/>
          <a:lstStyle/>
          <a:p>
            <a:r>
              <a:rPr lang="en-US"/>
              <a:t>Langer - Cluster Analysis with Python</a:t>
            </a:r>
            <a:endParaRPr lang="en-US" dirty="0"/>
          </a:p>
        </p:txBody>
      </p:sp>
    </p:spTree>
    <p:extLst>
      <p:ext uri="{BB962C8B-B14F-4D97-AF65-F5344CB8AC3E}">
        <p14:creationId xmlns:p14="http://schemas.microsoft.com/office/powerpoint/2010/main" val="3922462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FB5E6-823B-4F95-A6A6-C578670F2A01}"/>
              </a:ext>
            </a:extLst>
          </p:cNvPr>
          <p:cNvSpPr>
            <a:spLocks noGrp="1"/>
          </p:cNvSpPr>
          <p:nvPr>
            <p:ph type="title"/>
          </p:nvPr>
        </p:nvSpPr>
        <p:spPr/>
        <p:txBody>
          <a:bodyPr/>
          <a:lstStyle/>
          <a:p>
            <a:r>
              <a:rPr lang="en-US" dirty="0"/>
              <a:t>Types of </a:t>
            </a:r>
            <a:r>
              <a:rPr lang="en-US" dirty="0" err="1"/>
              <a:t>Clusterings</a:t>
            </a:r>
            <a:r>
              <a:rPr lang="en-US" dirty="0"/>
              <a:t> &amp; Clusters</a:t>
            </a:r>
          </a:p>
        </p:txBody>
      </p:sp>
      <p:sp>
        <p:nvSpPr>
          <p:cNvPr id="3" name="Text Placeholder 2">
            <a:extLst>
              <a:ext uri="{FF2B5EF4-FFF2-40B4-BE49-F238E27FC236}">
                <a16:creationId xmlns:a16="http://schemas.microsoft.com/office/drawing/2014/main" id="{7FFF21DB-B710-40D9-8EFE-99A8811BECBC}"/>
              </a:ext>
            </a:extLst>
          </p:cNvPr>
          <p:cNvSpPr>
            <a:spLocks noGrp="1"/>
          </p:cNvSpPr>
          <p:nvPr>
            <p:ph type="body" idx="1"/>
          </p:nvPr>
        </p:nvSpPr>
        <p:spPr/>
        <p:txBody>
          <a:bodyPr/>
          <a:lstStyle/>
          <a:p>
            <a:r>
              <a:rPr lang="en-US" dirty="0"/>
              <a:t>Section 3</a:t>
            </a:r>
          </a:p>
        </p:txBody>
      </p:sp>
      <p:sp>
        <p:nvSpPr>
          <p:cNvPr id="4" name="Footer Placeholder 3">
            <a:extLst>
              <a:ext uri="{FF2B5EF4-FFF2-40B4-BE49-F238E27FC236}">
                <a16:creationId xmlns:a16="http://schemas.microsoft.com/office/drawing/2014/main" id="{4FEE44B9-0B1D-8521-1BB8-952830D90AB9}"/>
              </a:ext>
            </a:extLst>
          </p:cNvPr>
          <p:cNvSpPr>
            <a:spLocks noGrp="1"/>
          </p:cNvSpPr>
          <p:nvPr>
            <p:ph type="ftr" sz="quarter" idx="11"/>
          </p:nvPr>
        </p:nvSpPr>
        <p:spPr/>
        <p:txBody>
          <a:bodyPr/>
          <a:lstStyle/>
          <a:p>
            <a:r>
              <a:rPr lang="en-US"/>
              <a:t>Langer - Cluster Analysis with Python</a:t>
            </a:r>
            <a:endParaRPr lang="en-US" dirty="0"/>
          </a:p>
        </p:txBody>
      </p:sp>
      <p:sp>
        <p:nvSpPr>
          <p:cNvPr id="7" name="Slide Number Placeholder 6">
            <a:extLst>
              <a:ext uri="{FF2B5EF4-FFF2-40B4-BE49-F238E27FC236}">
                <a16:creationId xmlns:a16="http://schemas.microsoft.com/office/drawing/2014/main" id="{4FD02D89-5AC9-A296-358B-0C5E2A7BBFA1}"/>
              </a:ext>
            </a:extLst>
          </p:cNvPr>
          <p:cNvSpPr>
            <a:spLocks noGrp="1"/>
          </p:cNvSpPr>
          <p:nvPr>
            <p:ph type="sldNum" sz="quarter" idx="12"/>
          </p:nvPr>
        </p:nvSpPr>
        <p:spPr/>
        <p:txBody>
          <a:bodyPr/>
          <a:lstStyle/>
          <a:p>
            <a:fld id="{9F6F4FD3-9CF4-4D5E-9BBF-D453CCF141CE}" type="slidenum">
              <a:rPr lang="en-US" smtClean="0"/>
              <a:t>16</a:t>
            </a:fld>
            <a:endParaRPr lang="en-US"/>
          </a:p>
        </p:txBody>
      </p:sp>
    </p:spTree>
    <p:extLst>
      <p:ext uri="{BB962C8B-B14F-4D97-AF65-F5344CB8AC3E}">
        <p14:creationId xmlns:p14="http://schemas.microsoft.com/office/powerpoint/2010/main" val="18777943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160</a:t>
            </a:fld>
            <a:endParaRPr lang="en-US"/>
          </a:p>
        </p:txBody>
      </p:sp>
      <p:pic>
        <p:nvPicPr>
          <p:cNvPr id="3" name="Picture 2">
            <a:extLst>
              <a:ext uri="{FF2B5EF4-FFF2-40B4-BE49-F238E27FC236}">
                <a16:creationId xmlns:a16="http://schemas.microsoft.com/office/drawing/2014/main" id="{DC4CF415-5989-E2C1-780C-B9AC82E76EC9}"/>
              </a:ext>
            </a:extLst>
          </p:cNvPr>
          <p:cNvPicPr>
            <a:picLocks noChangeAspect="1"/>
          </p:cNvPicPr>
          <p:nvPr/>
        </p:nvPicPr>
        <p:blipFill>
          <a:blip r:embed="rId3"/>
          <a:stretch>
            <a:fillRect/>
          </a:stretch>
        </p:blipFill>
        <p:spPr>
          <a:xfrm>
            <a:off x="3462337" y="125253"/>
            <a:ext cx="5267325" cy="6607493"/>
          </a:xfrm>
          <a:prstGeom prst="rect">
            <a:avLst/>
          </a:prstGeom>
          <a:ln>
            <a:solidFill>
              <a:schemeClr val="tx1"/>
            </a:solidFill>
          </a:ln>
        </p:spPr>
      </p:pic>
      <p:sp>
        <p:nvSpPr>
          <p:cNvPr id="2" name="Footer Placeholder 1">
            <a:extLst>
              <a:ext uri="{FF2B5EF4-FFF2-40B4-BE49-F238E27FC236}">
                <a16:creationId xmlns:a16="http://schemas.microsoft.com/office/drawing/2014/main" id="{A3816978-7CD7-3042-BE3D-12117184AF29}"/>
              </a:ext>
            </a:extLst>
          </p:cNvPr>
          <p:cNvSpPr>
            <a:spLocks noGrp="1"/>
          </p:cNvSpPr>
          <p:nvPr>
            <p:ph type="ftr" sz="quarter" idx="11"/>
          </p:nvPr>
        </p:nvSpPr>
        <p:spPr/>
        <p:txBody>
          <a:bodyPr/>
          <a:lstStyle/>
          <a:p>
            <a:r>
              <a:rPr lang="en-US"/>
              <a:t>Langer - Cluster Analysis with Python</a:t>
            </a:r>
          </a:p>
        </p:txBody>
      </p:sp>
    </p:spTree>
    <p:extLst>
      <p:ext uri="{BB962C8B-B14F-4D97-AF65-F5344CB8AC3E}">
        <p14:creationId xmlns:p14="http://schemas.microsoft.com/office/powerpoint/2010/main" val="124776745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161</a:t>
            </a:fld>
            <a:endParaRPr lang="en-US"/>
          </a:p>
        </p:txBody>
      </p:sp>
      <p:sp>
        <p:nvSpPr>
          <p:cNvPr id="7" name="Footer Placeholder 4">
            <a:extLst>
              <a:ext uri="{FF2B5EF4-FFF2-40B4-BE49-F238E27FC236}">
                <a16:creationId xmlns:a16="http://schemas.microsoft.com/office/drawing/2014/main" id="{8526ADEF-09EB-142E-4CA2-9DA5497880DE}"/>
              </a:ext>
            </a:extLst>
          </p:cNvPr>
          <p:cNvSpPr>
            <a:spLocks noGrp="1"/>
          </p:cNvSpPr>
          <p:nvPr>
            <p:ph type="ftr" sz="quarter" idx="11"/>
          </p:nvPr>
        </p:nvSpPr>
        <p:spPr>
          <a:xfrm>
            <a:off x="4038600" y="6496050"/>
            <a:ext cx="4114800" cy="365125"/>
          </a:xfrm>
        </p:spPr>
        <p:txBody>
          <a:bodyPr/>
          <a:lstStyle/>
          <a:p>
            <a:r>
              <a:rPr lang="en-US"/>
              <a:t>Langer - Cluster Analysis with Python</a:t>
            </a:r>
            <a:endParaRPr lang="en-US" dirty="0"/>
          </a:p>
        </p:txBody>
      </p:sp>
      <p:pic>
        <p:nvPicPr>
          <p:cNvPr id="4" name="Picture 3">
            <a:extLst>
              <a:ext uri="{FF2B5EF4-FFF2-40B4-BE49-F238E27FC236}">
                <a16:creationId xmlns:a16="http://schemas.microsoft.com/office/drawing/2014/main" id="{CABD18D1-5036-34A7-FC2B-4A25C20DA4CD}"/>
              </a:ext>
            </a:extLst>
          </p:cNvPr>
          <p:cNvPicPr>
            <a:picLocks noChangeAspect="1"/>
          </p:cNvPicPr>
          <p:nvPr/>
        </p:nvPicPr>
        <p:blipFill>
          <a:blip r:embed="rId3"/>
          <a:stretch>
            <a:fillRect/>
          </a:stretch>
        </p:blipFill>
        <p:spPr>
          <a:xfrm>
            <a:off x="1218009" y="1579007"/>
            <a:ext cx="9755981" cy="3699986"/>
          </a:xfrm>
          <a:prstGeom prst="rect">
            <a:avLst/>
          </a:prstGeom>
          <a:ln>
            <a:solidFill>
              <a:schemeClr val="tx1"/>
            </a:solidFill>
          </a:ln>
        </p:spPr>
      </p:pic>
    </p:spTree>
    <p:extLst>
      <p:ext uri="{BB962C8B-B14F-4D97-AF65-F5344CB8AC3E}">
        <p14:creationId xmlns:p14="http://schemas.microsoft.com/office/powerpoint/2010/main" val="31689107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162</a:t>
            </a:fld>
            <a:endParaRPr lang="en-US"/>
          </a:p>
        </p:txBody>
      </p:sp>
      <p:sp>
        <p:nvSpPr>
          <p:cNvPr id="7" name="Footer Placeholder 4">
            <a:extLst>
              <a:ext uri="{FF2B5EF4-FFF2-40B4-BE49-F238E27FC236}">
                <a16:creationId xmlns:a16="http://schemas.microsoft.com/office/drawing/2014/main" id="{8526ADEF-09EB-142E-4CA2-9DA5497880DE}"/>
              </a:ext>
            </a:extLst>
          </p:cNvPr>
          <p:cNvSpPr>
            <a:spLocks noGrp="1"/>
          </p:cNvSpPr>
          <p:nvPr>
            <p:ph type="ftr" sz="quarter" idx="11"/>
          </p:nvPr>
        </p:nvSpPr>
        <p:spPr>
          <a:xfrm>
            <a:off x="4038600" y="6496050"/>
            <a:ext cx="4114800" cy="365125"/>
          </a:xfrm>
        </p:spPr>
        <p:txBody>
          <a:bodyPr/>
          <a:lstStyle/>
          <a:p>
            <a:r>
              <a:rPr lang="en-US"/>
              <a:t>Langer - Cluster Analysis with Python</a:t>
            </a:r>
            <a:endParaRPr lang="en-US" dirty="0"/>
          </a:p>
        </p:txBody>
      </p:sp>
      <p:pic>
        <p:nvPicPr>
          <p:cNvPr id="3" name="Picture 2">
            <a:extLst>
              <a:ext uri="{FF2B5EF4-FFF2-40B4-BE49-F238E27FC236}">
                <a16:creationId xmlns:a16="http://schemas.microsoft.com/office/drawing/2014/main" id="{1F855BAB-2DFF-8836-02BC-BC65ACE7FE2A}"/>
              </a:ext>
            </a:extLst>
          </p:cNvPr>
          <p:cNvPicPr>
            <a:picLocks noChangeAspect="1"/>
          </p:cNvPicPr>
          <p:nvPr/>
        </p:nvPicPr>
        <p:blipFill>
          <a:blip r:embed="rId3"/>
          <a:stretch>
            <a:fillRect/>
          </a:stretch>
        </p:blipFill>
        <p:spPr>
          <a:xfrm>
            <a:off x="1169432" y="1323975"/>
            <a:ext cx="9853136" cy="4210050"/>
          </a:xfrm>
          <a:prstGeom prst="rect">
            <a:avLst/>
          </a:prstGeom>
          <a:ln>
            <a:solidFill>
              <a:schemeClr val="tx1"/>
            </a:solidFill>
          </a:ln>
        </p:spPr>
      </p:pic>
    </p:spTree>
    <p:extLst>
      <p:ext uri="{BB962C8B-B14F-4D97-AF65-F5344CB8AC3E}">
        <p14:creationId xmlns:p14="http://schemas.microsoft.com/office/powerpoint/2010/main" val="149922261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163</a:t>
            </a:fld>
            <a:endParaRPr lang="en-US"/>
          </a:p>
        </p:txBody>
      </p:sp>
      <p:sp>
        <p:nvSpPr>
          <p:cNvPr id="7" name="Footer Placeholder 4">
            <a:extLst>
              <a:ext uri="{FF2B5EF4-FFF2-40B4-BE49-F238E27FC236}">
                <a16:creationId xmlns:a16="http://schemas.microsoft.com/office/drawing/2014/main" id="{8526ADEF-09EB-142E-4CA2-9DA5497880DE}"/>
              </a:ext>
            </a:extLst>
          </p:cNvPr>
          <p:cNvSpPr>
            <a:spLocks noGrp="1"/>
          </p:cNvSpPr>
          <p:nvPr>
            <p:ph type="ftr" sz="quarter" idx="11"/>
          </p:nvPr>
        </p:nvSpPr>
        <p:spPr>
          <a:xfrm>
            <a:off x="4038600" y="6496050"/>
            <a:ext cx="4114800" cy="365125"/>
          </a:xfrm>
        </p:spPr>
        <p:txBody>
          <a:bodyPr/>
          <a:lstStyle/>
          <a:p>
            <a:r>
              <a:rPr lang="en-US"/>
              <a:t>Langer - Cluster Analysis with Python</a:t>
            </a:r>
            <a:endParaRPr lang="en-US" dirty="0"/>
          </a:p>
        </p:txBody>
      </p:sp>
      <p:pic>
        <p:nvPicPr>
          <p:cNvPr id="3" name="Picture 2">
            <a:extLst>
              <a:ext uri="{FF2B5EF4-FFF2-40B4-BE49-F238E27FC236}">
                <a16:creationId xmlns:a16="http://schemas.microsoft.com/office/drawing/2014/main" id="{3790128D-273D-A2D9-AA23-F1E64E12E205}"/>
              </a:ext>
            </a:extLst>
          </p:cNvPr>
          <p:cNvPicPr>
            <a:picLocks noChangeAspect="1"/>
          </p:cNvPicPr>
          <p:nvPr/>
        </p:nvPicPr>
        <p:blipFill>
          <a:blip r:embed="rId3"/>
          <a:stretch>
            <a:fillRect/>
          </a:stretch>
        </p:blipFill>
        <p:spPr>
          <a:xfrm>
            <a:off x="274986" y="325285"/>
            <a:ext cx="11642027" cy="5913882"/>
          </a:xfrm>
          <a:prstGeom prst="rect">
            <a:avLst/>
          </a:prstGeom>
          <a:ln>
            <a:solidFill>
              <a:schemeClr val="tx1"/>
            </a:solidFill>
          </a:ln>
        </p:spPr>
      </p:pic>
    </p:spTree>
    <p:extLst>
      <p:ext uri="{BB962C8B-B14F-4D97-AF65-F5344CB8AC3E}">
        <p14:creationId xmlns:p14="http://schemas.microsoft.com/office/powerpoint/2010/main" val="188945642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164</a:t>
            </a:fld>
            <a:endParaRPr lang="en-US"/>
          </a:p>
        </p:txBody>
      </p:sp>
      <p:sp>
        <p:nvSpPr>
          <p:cNvPr id="7" name="Footer Placeholder 4">
            <a:extLst>
              <a:ext uri="{FF2B5EF4-FFF2-40B4-BE49-F238E27FC236}">
                <a16:creationId xmlns:a16="http://schemas.microsoft.com/office/drawing/2014/main" id="{8526ADEF-09EB-142E-4CA2-9DA5497880DE}"/>
              </a:ext>
            </a:extLst>
          </p:cNvPr>
          <p:cNvSpPr>
            <a:spLocks noGrp="1"/>
          </p:cNvSpPr>
          <p:nvPr>
            <p:ph type="ftr" sz="quarter" idx="11"/>
          </p:nvPr>
        </p:nvSpPr>
        <p:spPr>
          <a:xfrm>
            <a:off x="4038600" y="6496050"/>
            <a:ext cx="4114800" cy="365125"/>
          </a:xfrm>
        </p:spPr>
        <p:txBody>
          <a:bodyPr/>
          <a:lstStyle/>
          <a:p>
            <a:r>
              <a:rPr lang="en-US"/>
              <a:t>Langer - Cluster Analysis with Python</a:t>
            </a:r>
            <a:endParaRPr lang="en-US" dirty="0"/>
          </a:p>
        </p:txBody>
      </p:sp>
      <p:pic>
        <p:nvPicPr>
          <p:cNvPr id="3" name="Picture 2">
            <a:extLst>
              <a:ext uri="{FF2B5EF4-FFF2-40B4-BE49-F238E27FC236}">
                <a16:creationId xmlns:a16="http://schemas.microsoft.com/office/drawing/2014/main" id="{71E1A37D-3BA5-7933-0D44-B18ED51F5B19}"/>
              </a:ext>
            </a:extLst>
          </p:cNvPr>
          <p:cNvPicPr>
            <a:picLocks noChangeAspect="1"/>
          </p:cNvPicPr>
          <p:nvPr/>
        </p:nvPicPr>
        <p:blipFill>
          <a:blip r:embed="rId3"/>
          <a:stretch>
            <a:fillRect/>
          </a:stretch>
        </p:blipFill>
        <p:spPr>
          <a:xfrm>
            <a:off x="300990" y="426804"/>
            <a:ext cx="11590020" cy="5438394"/>
          </a:xfrm>
          <a:prstGeom prst="rect">
            <a:avLst/>
          </a:prstGeom>
          <a:ln>
            <a:solidFill>
              <a:schemeClr val="tx1"/>
            </a:solidFill>
          </a:ln>
        </p:spPr>
      </p:pic>
    </p:spTree>
    <p:extLst>
      <p:ext uri="{BB962C8B-B14F-4D97-AF65-F5344CB8AC3E}">
        <p14:creationId xmlns:p14="http://schemas.microsoft.com/office/powerpoint/2010/main" val="283723384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165</a:t>
            </a:fld>
            <a:endParaRPr lang="en-US"/>
          </a:p>
        </p:txBody>
      </p:sp>
      <p:sp>
        <p:nvSpPr>
          <p:cNvPr id="7" name="Footer Placeholder 4">
            <a:extLst>
              <a:ext uri="{FF2B5EF4-FFF2-40B4-BE49-F238E27FC236}">
                <a16:creationId xmlns:a16="http://schemas.microsoft.com/office/drawing/2014/main" id="{8526ADEF-09EB-142E-4CA2-9DA5497880DE}"/>
              </a:ext>
            </a:extLst>
          </p:cNvPr>
          <p:cNvSpPr>
            <a:spLocks noGrp="1"/>
          </p:cNvSpPr>
          <p:nvPr>
            <p:ph type="ftr" sz="quarter" idx="11"/>
          </p:nvPr>
        </p:nvSpPr>
        <p:spPr>
          <a:xfrm>
            <a:off x="4038600" y="6496050"/>
            <a:ext cx="4114800" cy="365125"/>
          </a:xfrm>
        </p:spPr>
        <p:txBody>
          <a:bodyPr/>
          <a:lstStyle/>
          <a:p>
            <a:r>
              <a:rPr lang="en-US"/>
              <a:t>Langer - Cluster Analysis with Python</a:t>
            </a:r>
            <a:endParaRPr lang="en-US" dirty="0"/>
          </a:p>
        </p:txBody>
      </p:sp>
      <p:pic>
        <p:nvPicPr>
          <p:cNvPr id="3" name="Picture 2">
            <a:extLst>
              <a:ext uri="{FF2B5EF4-FFF2-40B4-BE49-F238E27FC236}">
                <a16:creationId xmlns:a16="http://schemas.microsoft.com/office/drawing/2014/main" id="{A17F676C-C68A-5765-ECD8-7504E9F80F3F}"/>
              </a:ext>
            </a:extLst>
          </p:cNvPr>
          <p:cNvPicPr>
            <a:picLocks noChangeAspect="1"/>
          </p:cNvPicPr>
          <p:nvPr/>
        </p:nvPicPr>
        <p:blipFill>
          <a:blip r:embed="rId3"/>
          <a:stretch>
            <a:fillRect/>
          </a:stretch>
        </p:blipFill>
        <p:spPr>
          <a:xfrm>
            <a:off x="1189672" y="248647"/>
            <a:ext cx="9812655" cy="5707856"/>
          </a:xfrm>
          <a:prstGeom prst="rect">
            <a:avLst/>
          </a:prstGeom>
          <a:ln>
            <a:solidFill>
              <a:schemeClr val="tx1"/>
            </a:solidFill>
          </a:ln>
        </p:spPr>
      </p:pic>
    </p:spTree>
    <p:extLst>
      <p:ext uri="{BB962C8B-B14F-4D97-AF65-F5344CB8AC3E}">
        <p14:creationId xmlns:p14="http://schemas.microsoft.com/office/powerpoint/2010/main" val="143306750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166</a:t>
            </a:fld>
            <a:endParaRPr lang="en-US"/>
          </a:p>
        </p:txBody>
      </p:sp>
      <p:sp>
        <p:nvSpPr>
          <p:cNvPr id="7" name="Footer Placeholder 4">
            <a:extLst>
              <a:ext uri="{FF2B5EF4-FFF2-40B4-BE49-F238E27FC236}">
                <a16:creationId xmlns:a16="http://schemas.microsoft.com/office/drawing/2014/main" id="{8526ADEF-09EB-142E-4CA2-9DA5497880DE}"/>
              </a:ext>
            </a:extLst>
          </p:cNvPr>
          <p:cNvSpPr>
            <a:spLocks noGrp="1"/>
          </p:cNvSpPr>
          <p:nvPr>
            <p:ph type="ftr" sz="quarter" idx="11"/>
          </p:nvPr>
        </p:nvSpPr>
        <p:spPr>
          <a:xfrm>
            <a:off x="4038600" y="6496050"/>
            <a:ext cx="4114800" cy="365125"/>
          </a:xfrm>
        </p:spPr>
        <p:txBody>
          <a:bodyPr/>
          <a:lstStyle/>
          <a:p>
            <a:r>
              <a:rPr lang="en-US"/>
              <a:t>Langer - Cluster Analysis with Python</a:t>
            </a:r>
            <a:endParaRPr lang="en-US" dirty="0"/>
          </a:p>
        </p:txBody>
      </p:sp>
      <p:pic>
        <p:nvPicPr>
          <p:cNvPr id="3" name="Picture 2">
            <a:extLst>
              <a:ext uri="{FF2B5EF4-FFF2-40B4-BE49-F238E27FC236}">
                <a16:creationId xmlns:a16="http://schemas.microsoft.com/office/drawing/2014/main" id="{A5C8F1DD-5934-7F2D-561B-5E9BE62B6CCB}"/>
              </a:ext>
            </a:extLst>
          </p:cNvPr>
          <p:cNvPicPr>
            <a:picLocks noChangeAspect="1"/>
          </p:cNvPicPr>
          <p:nvPr/>
        </p:nvPicPr>
        <p:blipFill>
          <a:blip r:embed="rId3"/>
          <a:stretch>
            <a:fillRect/>
          </a:stretch>
        </p:blipFill>
        <p:spPr>
          <a:xfrm>
            <a:off x="1347549" y="986501"/>
            <a:ext cx="9496901" cy="4007644"/>
          </a:xfrm>
          <a:prstGeom prst="rect">
            <a:avLst/>
          </a:prstGeom>
          <a:ln>
            <a:solidFill>
              <a:schemeClr val="tx1"/>
            </a:solidFill>
          </a:ln>
        </p:spPr>
      </p:pic>
    </p:spTree>
    <p:extLst>
      <p:ext uri="{BB962C8B-B14F-4D97-AF65-F5344CB8AC3E}">
        <p14:creationId xmlns:p14="http://schemas.microsoft.com/office/powerpoint/2010/main" val="1334654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Hierarchical</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17</a:t>
            </a:fld>
            <a:endParaRPr lang="en-US"/>
          </a:p>
        </p:txBody>
      </p:sp>
      <p:sp>
        <p:nvSpPr>
          <p:cNvPr id="9" name="TextBox 8">
            <a:extLst>
              <a:ext uri="{FF2B5EF4-FFF2-40B4-BE49-F238E27FC236}">
                <a16:creationId xmlns:a16="http://schemas.microsoft.com/office/drawing/2014/main" id="{AE9B36B1-40F2-6BBE-5761-E0C0A574DFEC}"/>
              </a:ext>
            </a:extLst>
          </p:cNvPr>
          <p:cNvSpPr txBox="1"/>
          <p:nvPr/>
        </p:nvSpPr>
        <p:spPr>
          <a:xfrm>
            <a:off x="555487" y="939900"/>
            <a:ext cx="4111987" cy="707886"/>
          </a:xfrm>
          <a:prstGeom prst="rect">
            <a:avLst/>
          </a:prstGeom>
          <a:noFill/>
        </p:spPr>
        <p:txBody>
          <a:bodyPr wrap="square" rtlCol="0">
            <a:spAutoFit/>
          </a:bodyPr>
          <a:lstStyle/>
          <a:p>
            <a:r>
              <a:rPr lang="en-US" sz="2000" b="1" dirty="0"/>
              <a:t>Hierarchical clustering</a:t>
            </a:r>
            <a:r>
              <a:rPr lang="en-US" sz="2000" dirty="0"/>
              <a:t> allows for clusters to be nested: </a:t>
            </a:r>
          </a:p>
        </p:txBody>
      </p:sp>
      <p:grpSp>
        <p:nvGrpSpPr>
          <p:cNvPr id="26" name="Group 25">
            <a:extLst>
              <a:ext uri="{FF2B5EF4-FFF2-40B4-BE49-F238E27FC236}">
                <a16:creationId xmlns:a16="http://schemas.microsoft.com/office/drawing/2014/main" id="{C701FC97-48FA-B554-2C64-48ABAE283C22}"/>
              </a:ext>
            </a:extLst>
          </p:cNvPr>
          <p:cNvGrpSpPr/>
          <p:nvPr/>
        </p:nvGrpSpPr>
        <p:grpSpPr>
          <a:xfrm>
            <a:off x="653147" y="1885441"/>
            <a:ext cx="3712601" cy="2866756"/>
            <a:chOff x="783772" y="2042128"/>
            <a:chExt cx="3712601" cy="2866756"/>
          </a:xfrm>
        </p:grpSpPr>
        <p:sp>
          <p:nvSpPr>
            <p:cNvPr id="7" name="Rectangle 6">
              <a:extLst>
                <a:ext uri="{FF2B5EF4-FFF2-40B4-BE49-F238E27FC236}">
                  <a16:creationId xmlns:a16="http://schemas.microsoft.com/office/drawing/2014/main" id="{4D28CA8D-F4DF-F901-B82F-7C7DCDE233CE}"/>
                </a:ext>
              </a:extLst>
            </p:cNvPr>
            <p:cNvSpPr/>
            <p:nvPr/>
          </p:nvSpPr>
          <p:spPr>
            <a:xfrm>
              <a:off x="783772" y="2392565"/>
              <a:ext cx="3712601" cy="251631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A71DB3C-A7FB-A220-AB13-96CF77D6E4AB}"/>
                </a:ext>
              </a:extLst>
            </p:cNvPr>
            <p:cNvSpPr/>
            <p:nvPr/>
          </p:nvSpPr>
          <p:spPr>
            <a:xfrm>
              <a:off x="935026" y="2966069"/>
              <a:ext cx="1575564" cy="181906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BC61C80-DCA6-7E12-C94D-4FF8EDE544A8}"/>
                </a:ext>
              </a:extLst>
            </p:cNvPr>
            <p:cNvSpPr/>
            <p:nvPr/>
          </p:nvSpPr>
          <p:spPr>
            <a:xfrm>
              <a:off x="1160472" y="3384488"/>
              <a:ext cx="1138417" cy="41251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346C72-BC49-D029-CEDB-5C35FB6C04DF}"/>
                </a:ext>
              </a:extLst>
            </p:cNvPr>
            <p:cNvSpPr/>
            <p:nvPr/>
          </p:nvSpPr>
          <p:spPr>
            <a:xfrm>
              <a:off x="1160472" y="4258606"/>
              <a:ext cx="1138417" cy="41251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E56307F-64E2-B569-C728-53456B2DC4C4}"/>
                </a:ext>
              </a:extLst>
            </p:cNvPr>
            <p:cNvSpPr txBox="1"/>
            <p:nvPr/>
          </p:nvSpPr>
          <p:spPr>
            <a:xfrm>
              <a:off x="2014430" y="2042128"/>
              <a:ext cx="1388788" cy="338554"/>
            </a:xfrm>
            <a:prstGeom prst="rect">
              <a:avLst/>
            </a:prstGeom>
            <a:noFill/>
          </p:spPr>
          <p:txBody>
            <a:bodyPr wrap="square" rtlCol="0">
              <a:spAutoFit/>
            </a:bodyPr>
            <a:lstStyle/>
            <a:p>
              <a:pPr algn="ctr"/>
              <a:r>
                <a:rPr lang="en-US" sz="1600" dirty="0"/>
                <a:t>Cluster 1</a:t>
              </a:r>
            </a:p>
          </p:txBody>
        </p:sp>
        <p:sp>
          <p:nvSpPr>
            <p:cNvPr id="17" name="TextBox 16">
              <a:extLst>
                <a:ext uri="{FF2B5EF4-FFF2-40B4-BE49-F238E27FC236}">
                  <a16:creationId xmlns:a16="http://schemas.microsoft.com/office/drawing/2014/main" id="{4C620976-D7CC-9AD9-9B9C-89DB0F861F6A}"/>
                </a:ext>
              </a:extLst>
            </p:cNvPr>
            <p:cNvSpPr txBox="1"/>
            <p:nvPr/>
          </p:nvSpPr>
          <p:spPr>
            <a:xfrm>
              <a:off x="941898" y="2621575"/>
              <a:ext cx="1575563" cy="338554"/>
            </a:xfrm>
            <a:prstGeom prst="rect">
              <a:avLst/>
            </a:prstGeom>
            <a:noFill/>
          </p:spPr>
          <p:txBody>
            <a:bodyPr wrap="square" rtlCol="0">
              <a:spAutoFit/>
            </a:bodyPr>
            <a:lstStyle/>
            <a:p>
              <a:pPr algn="ctr"/>
              <a:r>
                <a:rPr lang="en-US" sz="1600" dirty="0"/>
                <a:t>Cluster 2</a:t>
              </a:r>
            </a:p>
          </p:txBody>
        </p:sp>
        <p:sp>
          <p:nvSpPr>
            <p:cNvPr id="18" name="Rectangle 17">
              <a:extLst>
                <a:ext uri="{FF2B5EF4-FFF2-40B4-BE49-F238E27FC236}">
                  <a16:creationId xmlns:a16="http://schemas.microsoft.com/office/drawing/2014/main" id="{C93C77E2-DF0D-B776-1119-AEBC9C5E5C79}"/>
                </a:ext>
              </a:extLst>
            </p:cNvPr>
            <p:cNvSpPr/>
            <p:nvPr/>
          </p:nvSpPr>
          <p:spPr>
            <a:xfrm>
              <a:off x="2733456" y="2966070"/>
              <a:ext cx="1575564" cy="181906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ACAC1B0-1408-3C68-3A74-B8CB97C90877}"/>
                </a:ext>
              </a:extLst>
            </p:cNvPr>
            <p:cNvSpPr txBox="1"/>
            <p:nvPr/>
          </p:nvSpPr>
          <p:spPr>
            <a:xfrm>
              <a:off x="2733456" y="2621575"/>
              <a:ext cx="1575563" cy="338554"/>
            </a:xfrm>
            <a:prstGeom prst="rect">
              <a:avLst/>
            </a:prstGeom>
            <a:noFill/>
          </p:spPr>
          <p:txBody>
            <a:bodyPr wrap="square" rtlCol="0">
              <a:spAutoFit/>
            </a:bodyPr>
            <a:lstStyle/>
            <a:p>
              <a:pPr algn="ctr"/>
              <a:r>
                <a:rPr lang="en-US" sz="1600" dirty="0"/>
                <a:t>Cluster 5</a:t>
              </a:r>
            </a:p>
          </p:txBody>
        </p:sp>
        <p:sp>
          <p:nvSpPr>
            <p:cNvPr id="20" name="TextBox 19">
              <a:extLst>
                <a:ext uri="{FF2B5EF4-FFF2-40B4-BE49-F238E27FC236}">
                  <a16:creationId xmlns:a16="http://schemas.microsoft.com/office/drawing/2014/main" id="{4B8FA612-DBF2-6936-5ACD-28324D34C76C}"/>
                </a:ext>
              </a:extLst>
            </p:cNvPr>
            <p:cNvSpPr txBox="1"/>
            <p:nvPr/>
          </p:nvSpPr>
          <p:spPr>
            <a:xfrm>
              <a:off x="1160472" y="3897872"/>
              <a:ext cx="1138418" cy="338554"/>
            </a:xfrm>
            <a:prstGeom prst="rect">
              <a:avLst/>
            </a:prstGeom>
            <a:noFill/>
          </p:spPr>
          <p:txBody>
            <a:bodyPr wrap="square" rtlCol="0">
              <a:spAutoFit/>
            </a:bodyPr>
            <a:lstStyle/>
            <a:p>
              <a:pPr algn="ctr"/>
              <a:r>
                <a:rPr lang="en-US" sz="1600" dirty="0"/>
                <a:t>Cluster 4</a:t>
              </a:r>
            </a:p>
          </p:txBody>
        </p:sp>
        <p:sp>
          <p:nvSpPr>
            <p:cNvPr id="21" name="TextBox 20">
              <a:extLst>
                <a:ext uri="{FF2B5EF4-FFF2-40B4-BE49-F238E27FC236}">
                  <a16:creationId xmlns:a16="http://schemas.microsoft.com/office/drawing/2014/main" id="{EC1FE843-2161-D91C-D8FF-1FCEDA335422}"/>
                </a:ext>
              </a:extLst>
            </p:cNvPr>
            <p:cNvSpPr txBox="1"/>
            <p:nvPr/>
          </p:nvSpPr>
          <p:spPr>
            <a:xfrm>
              <a:off x="1169926" y="3039994"/>
              <a:ext cx="1138418" cy="338554"/>
            </a:xfrm>
            <a:prstGeom prst="rect">
              <a:avLst/>
            </a:prstGeom>
            <a:noFill/>
          </p:spPr>
          <p:txBody>
            <a:bodyPr wrap="square" rtlCol="0">
              <a:spAutoFit/>
            </a:bodyPr>
            <a:lstStyle/>
            <a:p>
              <a:pPr algn="ctr"/>
              <a:r>
                <a:rPr lang="en-US" sz="1600" dirty="0"/>
                <a:t>Cluster 3</a:t>
              </a:r>
            </a:p>
          </p:txBody>
        </p:sp>
        <p:sp>
          <p:nvSpPr>
            <p:cNvPr id="22" name="Rectangle 21">
              <a:extLst>
                <a:ext uri="{FF2B5EF4-FFF2-40B4-BE49-F238E27FC236}">
                  <a16:creationId xmlns:a16="http://schemas.microsoft.com/office/drawing/2014/main" id="{5C382DD0-FD38-FD99-E947-F47B10AB7004}"/>
                </a:ext>
              </a:extLst>
            </p:cNvPr>
            <p:cNvSpPr/>
            <p:nvPr/>
          </p:nvSpPr>
          <p:spPr>
            <a:xfrm>
              <a:off x="2969793" y="3384488"/>
              <a:ext cx="1138417" cy="41251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2CA83B4-1F66-C106-339A-BCD0ADA2E5C4}"/>
                </a:ext>
              </a:extLst>
            </p:cNvPr>
            <p:cNvSpPr/>
            <p:nvPr/>
          </p:nvSpPr>
          <p:spPr>
            <a:xfrm>
              <a:off x="2969793" y="4258606"/>
              <a:ext cx="1138417" cy="41251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58C3C20-FE2F-E590-BAFE-9C2DB4D467DA}"/>
                </a:ext>
              </a:extLst>
            </p:cNvPr>
            <p:cNvSpPr txBox="1"/>
            <p:nvPr/>
          </p:nvSpPr>
          <p:spPr>
            <a:xfrm>
              <a:off x="2969793" y="3897872"/>
              <a:ext cx="1138418" cy="338554"/>
            </a:xfrm>
            <a:prstGeom prst="rect">
              <a:avLst/>
            </a:prstGeom>
            <a:noFill/>
          </p:spPr>
          <p:txBody>
            <a:bodyPr wrap="square" rtlCol="0">
              <a:spAutoFit/>
            </a:bodyPr>
            <a:lstStyle/>
            <a:p>
              <a:pPr algn="ctr"/>
              <a:r>
                <a:rPr lang="en-US" sz="1600" dirty="0"/>
                <a:t>Cluster 7</a:t>
              </a:r>
            </a:p>
          </p:txBody>
        </p:sp>
        <p:sp>
          <p:nvSpPr>
            <p:cNvPr id="25" name="TextBox 24">
              <a:extLst>
                <a:ext uri="{FF2B5EF4-FFF2-40B4-BE49-F238E27FC236}">
                  <a16:creationId xmlns:a16="http://schemas.microsoft.com/office/drawing/2014/main" id="{1D2A51C2-9F4A-33B7-3AAC-4394CF87A2C2}"/>
                </a:ext>
              </a:extLst>
            </p:cNvPr>
            <p:cNvSpPr txBox="1"/>
            <p:nvPr/>
          </p:nvSpPr>
          <p:spPr>
            <a:xfrm>
              <a:off x="2979247" y="3039994"/>
              <a:ext cx="1138418" cy="338554"/>
            </a:xfrm>
            <a:prstGeom prst="rect">
              <a:avLst/>
            </a:prstGeom>
            <a:noFill/>
          </p:spPr>
          <p:txBody>
            <a:bodyPr wrap="square" rtlCol="0">
              <a:spAutoFit/>
            </a:bodyPr>
            <a:lstStyle/>
            <a:p>
              <a:pPr algn="ctr"/>
              <a:r>
                <a:rPr lang="en-US" sz="1600" dirty="0"/>
                <a:t>Cluster 6</a:t>
              </a:r>
            </a:p>
          </p:txBody>
        </p:sp>
      </p:grpSp>
      <p:graphicFrame>
        <p:nvGraphicFramePr>
          <p:cNvPr id="30" name="Diagram 29">
            <a:extLst>
              <a:ext uri="{FF2B5EF4-FFF2-40B4-BE49-F238E27FC236}">
                <a16:creationId xmlns:a16="http://schemas.microsoft.com/office/drawing/2014/main" id="{18474F40-5ED8-0B04-0B6B-0A59C32CA746}"/>
              </a:ext>
            </a:extLst>
          </p:cNvPr>
          <p:cNvGraphicFramePr/>
          <p:nvPr>
            <p:extLst>
              <p:ext uri="{D42A27DB-BD31-4B8C-83A1-F6EECF244321}">
                <p14:modId xmlns:p14="http://schemas.microsoft.com/office/powerpoint/2010/main" val="2673236437"/>
              </p:ext>
            </p:extLst>
          </p:nvPr>
        </p:nvGraphicFramePr>
        <p:xfrm>
          <a:off x="5778981" y="1529856"/>
          <a:ext cx="5953819" cy="35632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TextBox 30">
            <a:extLst>
              <a:ext uri="{FF2B5EF4-FFF2-40B4-BE49-F238E27FC236}">
                <a16:creationId xmlns:a16="http://schemas.microsoft.com/office/drawing/2014/main" id="{08E194F9-3BF5-27AD-6A14-954F62AD90EE}"/>
              </a:ext>
            </a:extLst>
          </p:cNvPr>
          <p:cNvSpPr txBox="1"/>
          <p:nvPr/>
        </p:nvSpPr>
        <p:spPr>
          <a:xfrm>
            <a:off x="5880295" y="939900"/>
            <a:ext cx="5725551" cy="400110"/>
          </a:xfrm>
          <a:prstGeom prst="rect">
            <a:avLst/>
          </a:prstGeom>
          <a:noFill/>
        </p:spPr>
        <p:txBody>
          <a:bodyPr wrap="square" rtlCol="0">
            <a:spAutoFit/>
          </a:bodyPr>
          <a:lstStyle/>
          <a:p>
            <a:r>
              <a:rPr lang="en-US" sz="2000" dirty="0"/>
              <a:t>Hierarchical clusters are often visualized using a tree: </a:t>
            </a:r>
          </a:p>
        </p:txBody>
      </p:sp>
      <p:sp>
        <p:nvSpPr>
          <p:cNvPr id="32" name="TextBox 31">
            <a:extLst>
              <a:ext uri="{FF2B5EF4-FFF2-40B4-BE49-F238E27FC236}">
                <a16:creationId xmlns:a16="http://schemas.microsoft.com/office/drawing/2014/main" id="{6D7A3580-1E40-8B85-11FE-7F5469044B32}"/>
              </a:ext>
            </a:extLst>
          </p:cNvPr>
          <p:cNvSpPr txBox="1"/>
          <p:nvPr/>
        </p:nvSpPr>
        <p:spPr>
          <a:xfrm>
            <a:off x="555487" y="5340289"/>
            <a:ext cx="11754926" cy="1015663"/>
          </a:xfrm>
          <a:prstGeom prst="rect">
            <a:avLst/>
          </a:prstGeom>
          <a:noFill/>
        </p:spPr>
        <p:txBody>
          <a:bodyPr wrap="square" rtlCol="0">
            <a:spAutoFit/>
          </a:bodyPr>
          <a:lstStyle/>
          <a:p>
            <a:r>
              <a:rPr lang="en-US" sz="2000" b="1" dirty="0"/>
              <a:t>Agglomerative clustering</a:t>
            </a:r>
            <a:r>
              <a:rPr lang="en-US" sz="2000" dirty="0"/>
              <a:t> is a bottom-up approach to building the hierarchy.</a:t>
            </a:r>
          </a:p>
          <a:p>
            <a:endParaRPr lang="en-US" sz="2000" dirty="0"/>
          </a:p>
          <a:p>
            <a:r>
              <a:rPr lang="en-US" sz="2000" b="1" dirty="0"/>
              <a:t>Divisive clustering</a:t>
            </a:r>
            <a:r>
              <a:rPr lang="en-US" sz="2000" dirty="0"/>
              <a:t> is a top-down approach to building the hierarchy.</a:t>
            </a:r>
            <a:endParaRPr lang="en-US" sz="2000" i="1" dirty="0"/>
          </a:p>
        </p:txBody>
      </p:sp>
    </p:spTree>
    <p:extLst>
      <p:ext uri="{BB962C8B-B14F-4D97-AF65-F5344CB8AC3E}">
        <p14:creationId xmlns:p14="http://schemas.microsoft.com/office/powerpoint/2010/main" val="1830052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
                                            <p:txEl>
                                              <p:pRg st="0" end="0"/>
                                            </p:txEl>
                                          </p:spTgt>
                                        </p:tgtEl>
                                        <p:attrNameLst>
                                          <p:attrName>style.visibility</p:attrName>
                                        </p:attrNameLst>
                                      </p:cBhvr>
                                      <p:to>
                                        <p:strVal val="visible"/>
                                      </p:to>
                                    </p:set>
                                    <p:animEffect transition="in" filter="fade">
                                      <p:cBhvr>
                                        <p:cTn id="15" dur="500"/>
                                        <p:tgtEl>
                                          <p:spTgt spid="3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xEl>
                                              <p:pRg st="2" end="2"/>
                                            </p:txEl>
                                          </p:spTgt>
                                        </p:tgtEl>
                                        <p:attrNameLst>
                                          <p:attrName>style.visibility</p:attrName>
                                        </p:attrNameLst>
                                      </p:cBhvr>
                                      <p:to>
                                        <p:strVal val="visible"/>
                                      </p:to>
                                    </p:set>
                                    <p:animEffect transition="in" filter="fade">
                                      <p:cBhvr>
                                        <p:cTn id="20" dur="500"/>
                                        <p:tgtEl>
                                          <p:spTgt spid="3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0" grpId="0">
        <p:bldAsOne/>
      </p:bldGraphic>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Partitional</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18</a:t>
            </a:fld>
            <a:endParaRPr lang="en-US"/>
          </a:p>
        </p:txBody>
      </p:sp>
      <p:sp>
        <p:nvSpPr>
          <p:cNvPr id="3" name="TextBox 2">
            <a:extLst>
              <a:ext uri="{FF2B5EF4-FFF2-40B4-BE49-F238E27FC236}">
                <a16:creationId xmlns:a16="http://schemas.microsoft.com/office/drawing/2014/main" id="{B0BA7BC5-01FC-D156-1CD5-EE47D6A3EA3D}"/>
              </a:ext>
            </a:extLst>
          </p:cNvPr>
          <p:cNvSpPr txBox="1"/>
          <p:nvPr/>
        </p:nvSpPr>
        <p:spPr>
          <a:xfrm>
            <a:off x="343289" y="1051517"/>
            <a:ext cx="10735019" cy="4308872"/>
          </a:xfrm>
          <a:prstGeom prst="rect">
            <a:avLst/>
          </a:prstGeom>
          <a:noFill/>
        </p:spPr>
        <p:txBody>
          <a:bodyPr wrap="square" rtlCol="0">
            <a:spAutoFit/>
          </a:bodyPr>
          <a:lstStyle/>
          <a:p>
            <a:r>
              <a:rPr lang="en-US" sz="2000" b="1" dirty="0"/>
              <a:t>Partitional clustering</a:t>
            </a:r>
            <a:r>
              <a:rPr lang="en-US" sz="2000" dirty="0"/>
              <a:t> divides the data into non-overlapping groups (clusters).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2000" dirty="0"/>
              <a:t>The most common applications of cluster analysis use partitional clustering techniques.</a:t>
            </a:r>
          </a:p>
        </p:txBody>
      </p:sp>
      <p:grpSp>
        <p:nvGrpSpPr>
          <p:cNvPr id="12" name="Group 11">
            <a:extLst>
              <a:ext uri="{FF2B5EF4-FFF2-40B4-BE49-F238E27FC236}">
                <a16:creationId xmlns:a16="http://schemas.microsoft.com/office/drawing/2014/main" id="{BE9F4863-669E-7E8F-05C0-76406C2F1B8C}"/>
              </a:ext>
            </a:extLst>
          </p:cNvPr>
          <p:cNvGrpSpPr/>
          <p:nvPr/>
        </p:nvGrpSpPr>
        <p:grpSpPr>
          <a:xfrm>
            <a:off x="3560061" y="1892379"/>
            <a:ext cx="5071878" cy="2565592"/>
            <a:chOff x="3636502" y="1671814"/>
            <a:chExt cx="5071878" cy="2565592"/>
          </a:xfrm>
        </p:grpSpPr>
        <p:sp>
          <p:nvSpPr>
            <p:cNvPr id="6" name="Oval 5">
              <a:extLst>
                <a:ext uri="{FF2B5EF4-FFF2-40B4-BE49-F238E27FC236}">
                  <a16:creationId xmlns:a16="http://schemas.microsoft.com/office/drawing/2014/main" id="{4F88ECE5-F735-E125-AF96-4A5FF6328354}"/>
                </a:ext>
              </a:extLst>
            </p:cNvPr>
            <p:cNvSpPr/>
            <p:nvPr/>
          </p:nvSpPr>
          <p:spPr>
            <a:xfrm>
              <a:off x="3636502" y="2260215"/>
              <a:ext cx="1925053" cy="12512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Cluster 1</a:t>
              </a:r>
            </a:p>
          </p:txBody>
        </p:sp>
        <p:sp>
          <p:nvSpPr>
            <p:cNvPr id="8" name="Oval 7">
              <a:extLst>
                <a:ext uri="{FF2B5EF4-FFF2-40B4-BE49-F238E27FC236}">
                  <a16:creationId xmlns:a16="http://schemas.microsoft.com/office/drawing/2014/main" id="{9C074544-26B3-9670-C872-26E8E36BDF6A}"/>
                </a:ext>
              </a:extLst>
            </p:cNvPr>
            <p:cNvSpPr/>
            <p:nvPr/>
          </p:nvSpPr>
          <p:spPr>
            <a:xfrm>
              <a:off x="6968957" y="1671814"/>
              <a:ext cx="1739423" cy="111378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Cluster 2</a:t>
              </a:r>
            </a:p>
          </p:txBody>
        </p:sp>
        <p:sp>
          <p:nvSpPr>
            <p:cNvPr id="11" name="Oval 10">
              <a:extLst>
                <a:ext uri="{FF2B5EF4-FFF2-40B4-BE49-F238E27FC236}">
                  <a16:creationId xmlns:a16="http://schemas.microsoft.com/office/drawing/2014/main" id="{C29DDA9D-0F1B-8826-33E1-9F1FD48482DE}"/>
                </a:ext>
              </a:extLst>
            </p:cNvPr>
            <p:cNvSpPr/>
            <p:nvPr/>
          </p:nvSpPr>
          <p:spPr>
            <a:xfrm>
              <a:off x="6096000" y="3123625"/>
              <a:ext cx="1739423" cy="111378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Cluster 3</a:t>
              </a:r>
            </a:p>
          </p:txBody>
        </p:sp>
      </p:grpSp>
    </p:spTree>
    <p:extLst>
      <p:ext uri="{BB962C8B-B14F-4D97-AF65-F5344CB8AC3E}">
        <p14:creationId xmlns:p14="http://schemas.microsoft.com/office/powerpoint/2010/main" val="2038368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Overlapping</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19</a:t>
            </a:fld>
            <a:endParaRPr lang="en-US"/>
          </a:p>
        </p:txBody>
      </p:sp>
      <p:sp>
        <p:nvSpPr>
          <p:cNvPr id="3" name="TextBox 2">
            <a:extLst>
              <a:ext uri="{FF2B5EF4-FFF2-40B4-BE49-F238E27FC236}">
                <a16:creationId xmlns:a16="http://schemas.microsoft.com/office/drawing/2014/main" id="{B0BA7BC5-01FC-D156-1CD5-EE47D6A3EA3D}"/>
              </a:ext>
            </a:extLst>
          </p:cNvPr>
          <p:cNvSpPr txBox="1"/>
          <p:nvPr/>
        </p:nvSpPr>
        <p:spPr>
          <a:xfrm>
            <a:off x="343289" y="1051517"/>
            <a:ext cx="11079677" cy="5016758"/>
          </a:xfrm>
          <a:prstGeom prst="rect">
            <a:avLst/>
          </a:prstGeom>
          <a:noFill/>
        </p:spPr>
        <p:txBody>
          <a:bodyPr wrap="square" rtlCol="0">
            <a:spAutoFit/>
          </a:bodyPr>
          <a:lstStyle/>
          <a:p>
            <a:r>
              <a:rPr lang="en-US" sz="2000" b="1" dirty="0"/>
              <a:t>Overlapping clustering</a:t>
            </a:r>
            <a:r>
              <a:rPr lang="en-US" sz="2000" dirty="0"/>
              <a:t> allows data points to be part of one or more groups (clusters).</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Overlapping clustering allows for many real-world scenarios.</a:t>
            </a:r>
          </a:p>
          <a:p>
            <a:endParaRPr lang="en-US" sz="2000" dirty="0"/>
          </a:p>
          <a:p>
            <a:r>
              <a:rPr lang="en-US" sz="2000" dirty="0"/>
              <a:t>For example, David Langer was once simultaneously a Microsoft employee, shareholder, and customer.</a:t>
            </a:r>
          </a:p>
        </p:txBody>
      </p:sp>
      <p:grpSp>
        <p:nvGrpSpPr>
          <p:cNvPr id="10" name="Group 9">
            <a:extLst>
              <a:ext uri="{FF2B5EF4-FFF2-40B4-BE49-F238E27FC236}">
                <a16:creationId xmlns:a16="http://schemas.microsoft.com/office/drawing/2014/main" id="{DE8D2DC3-7E12-45B7-0AAB-57822A30028B}"/>
              </a:ext>
            </a:extLst>
          </p:cNvPr>
          <p:cNvGrpSpPr/>
          <p:nvPr/>
        </p:nvGrpSpPr>
        <p:grpSpPr>
          <a:xfrm>
            <a:off x="3916756" y="1891371"/>
            <a:ext cx="4358487" cy="2595108"/>
            <a:chOff x="4029242" y="1870273"/>
            <a:chExt cx="4358487" cy="2595108"/>
          </a:xfrm>
        </p:grpSpPr>
        <p:sp>
          <p:nvSpPr>
            <p:cNvPr id="8" name="Oval 7">
              <a:extLst>
                <a:ext uri="{FF2B5EF4-FFF2-40B4-BE49-F238E27FC236}">
                  <a16:creationId xmlns:a16="http://schemas.microsoft.com/office/drawing/2014/main" id="{9C074544-26B3-9670-C872-26E8E36BDF6A}"/>
                </a:ext>
              </a:extLst>
            </p:cNvPr>
            <p:cNvSpPr/>
            <p:nvPr/>
          </p:nvSpPr>
          <p:spPr>
            <a:xfrm>
              <a:off x="5539772" y="1870273"/>
              <a:ext cx="2847957" cy="195920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Cluster 2</a:t>
              </a:r>
            </a:p>
          </p:txBody>
        </p:sp>
        <p:sp>
          <p:nvSpPr>
            <p:cNvPr id="6" name="Oval 5">
              <a:extLst>
                <a:ext uri="{FF2B5EF4-FFF2-40B4-BE49-F238E27FC236}">
                  <a16:creationId xmlns:a16="http://schemas.microsoft.com/office/drawing/2014/main" id="{4F88ECE5-F735-E125-AF96-4A5FF6328354}"/>
                </a:ext>
              </a:extLst>
            </p:cNvPr>
            <p:cNvSpPr/>
            <p:nvPr/>
          </p:nvSpPr>
          <p:spPr>
            <a:xfrm>
              <a:off x="4029242" y="1930207"/>
              <a:ext cx="1925053" cy="12512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Cluster 1</a:t>
              </a:r>
            </a:p>
          </p:txBody>
        </p:sp>
        <p:sp>
          <p:nvSpPr>
            <p:cNvPr id="9" name="Oval 8">
              <a:extLst>
                <a:ext uri="{FF2B5EF4-FFF2-40B4-BE49-F238E27FC236}">
                  <a16:creationId xmlns:a16="http://schemas.microsoft.com/office/drawing/2014/main" id="{8A4281C9-D3C4-EC7E-1066-F6A0F788C8D8}"/>
                </a:ext>
              </a:extLst>
            </p:cNvPr>
            <p:cNvSpPr/>
            <p:nvPr/>
          </p:nvSpPr>
          <p:spPr>
            <a:xfrm>
              <a:off x="4472112" y="2887636"/>
              <a:ext cx="2135319" cy="157774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Cluster 3</a:t>
              </a:r>
            </a:p>
          </p:txBody>
        </p:sp>
      </p:grpSp>
    </p:spTree>
    <p:extLst>
      <p:ext uri="{BB962C8B-B14F-4D97-AF65-F5344CB8AC3E}">
        <p14:creationId xmlns:p14="http://schemas.microsoft.com/office/powerpoint/2010/main" val="122066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2ED0D29-A3C4-4F03-9181-AC6C5AACC9FF}"/>
              </a:ext>
            </a:extLst>
          </p:cNvPr>
          <p:cNvSpPr>
            <a:spLocks noGrp="1"/>
          </p:cNvSpPr>
          <p:nvPr>
            <p:ph idx="1"/>
          </p:nvPr>
        </p:nvSpPr>
        <p:spPr>
          <a:xfrm>
            <a:off x="4619502" y="293524"/>
            <a:ext cx="7279574" cy="2886968"/>
          </a:xfrm>
        </p:spPr>
        <p:txBody>
          <a:bodyPr anchor="ctr">
            <a:normAutofit/>
          </a:bodyPr>
          <a:lstStyle/>
          <a:p>
            <a:pPr lvl="2"/>
            <a:r>
              <a:rPr lang="en-US" sz="1800" dirty="0"/>
              <a:t>Want to have more impact at work using data</a:t>
            </a:r>
          </a:p>
          <a:p>
            <a:pPr lvl="2"/>
            <a:r>
              <a:rPr lang="en-US" sz="1800" dirty="0"/>
              <a:t>Have basic Python skills (e.g., completed the Quick Start)</a:t>
            </a:r>
          </a:p>
          <a:p>
            <a:pPr lvl="2"/>
            <a:r>
              <a:rPr lang="en-US" sz="1800" dirty="0"/>
              <a:t>Willingness to learn Python code and some math</a:t>
            </a:r>
          </a:p>
          <a:p>
            <a:pPr lvl="2"/>
            <a:r>
              <a:rPr lang="en-US" sz="1800" dirty="0"/>
              <a:t>Download course materials from:</a:t>
            </a:r>
          </a:p>
          <a:p>
            <a:pPr lvl="3"/>
            <a:r>
              <a:rPr lang="en-US" sz="1600" dirty="0">
                <a:hlinkClick r:id="rId3"/>
              </a:rPr>
              <a:t>https://github.com/DaveOnData/TDWIClusterAnalysisWithPython</a:t>
            </a:r>
            <a:endParaRPr lang="en-US" sz="1600" dirty="0"/>
          </a:p>
          <a:p>
            <a:pPr lvl="2"/>
            <a:r>
              <a:rPr lang="en-US" sz="1800" dirty="0"/>
              <a:t>Laptop prep</a:t>
            </a:r>
          </a:p>
          <a:p>
            <a:pPr lvl="2"/>
            <a:r>
              <a:rPr lang="en-US" sz="1800" dirty="0"/>
              <a:t>Have fun!</a:t>
            </a:r>
          </a:p>
        </p:txBody>
      </p:sp>
      <p:sp>
        <p:nvSpPr>
          <p:cNvPr id="2" name="Rectangle 1">
            <a:extLst>
              <a:ext uri="{FF2B5EF4-FFF2-40B4-BE49-F238E27FC236}">
                <a16:creationId xmlns:a16="http://schemas.microsoft.com/office/drawing/2014/main" id="{74C1B6E0-EFCA-42B4-8E1C-73D959FD9408}"/>
              </a:ext>
            </a:extLst>
          </p:cNvPr>
          <p:cNvSpPr/>
          <p:nvPr/>
        </p:nvSpPr>
        <p:spPr>
          <a:xfrm>
            <a:off x="883151" y="4321513"/>
            <a:ext cx="3519810" cy="461665"/>
          </a:xfrm>
          <a:prstGeom prst="rect">
            <a:avLst/>
          </a:prstGeom>
        </p:spPr>
        <p:txBody>
          <a:bodyPr wrap="none">
            <a:spAutoFit/>
          </a:bodyPr>
          <a:lstStyle/>
          <a:p>
            <a:r>
              <a:rPr lang="en-US" sz="2400" dirty="0"/>
              <a:t>Expectations of the Course</a:t>
            </a:r>
          </a:p>
        </p:txBody>
      </p:sp>
      <p:sp>
        <p:nvSpPr>
          <p:cNvPr id="3" name="Rectangle 2">
            <a:extLst>
              <a:ext uri="{FF2B5EF4-FFF2-40B4-BE49-F238E27FC236}">
                <a16:creationId xmlns:a16="http://schemas.microsoft.com/office/drawing/2014/main" id="{6413A04B-15AC-4FB8-B7BE-1B56131034FB}"/>
              </a:ext>
            </a:extLst>
          </p:cNvPr>
          <p:cNvSpPr/>
          <p:nvPr/>
        </p:nvSpPr>
        <p:spPr>
          <a:xfrm>
            <a:off x="1069539" y="1203706"/>
            <a:ext cx="2771080" cy="461665"/>
          </a:xfrm>
          <a:prstGeom prst="rect">
            <a:avLst/>
          </a:prstGeom>
        </p:spPr>
        <p:txBody>
          <a:bodyPr wrap="none">
            <a:spAutoFit/>
          </a:bodyPr>
          <a:lstStyle/>
          <a:p>
            <a:r>
              <a:rPr lang="en-US" sz="2400" dirty="0"/>
              <a:t>Expectations of You </a:t>
            </a:r>
          </a:p>
        </p:txBody>
      </p:sp>
      <p:cxnSp>
        <p:nvCxnSpPr>
          <p:cNvPr id="5" name="Straight Connector 4">
            <a:extLst>
              <a:ext uri="{FF2B5EF4-FFF2-40B4-BE49-F238E27FC236}">
                <a16:creationId xmlns:a16="http://schemas.microsoft.com/office/drawing/2014/main" id="{BEC04AEE-2F5A-4977-B98A-EF6841AF29EA}"/>
              </a:ext>
            </a:extLst>
          </p:cNvPr>
          <p:cNvCxnSpPr/>
          <p:nvPr/>
        </p:nvCxnSpPr>
        <p:spPr>
          <a:xfrm>
            <a:off x="1296140" y="3108858"/>
            <a:ext cx="76791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F2CB267A-5E8E-4C72-A490-82A0575F3E2E}"/>
              </a:ext>
            </a:extLst>
          </p:cNvPr>
          <p:cNvSpPr txBox="1">
            <a:spLocks/>
          </p:cNvSpPr>
          <p:nvPr/>
        </p:nvSpPr>
        <p:spPr>
          <a:xfrm>
            <a:off x="4619502" y="3281691"/>
            <a:ext cx="7279574" cy="288696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1800" dirty="0"/>
              <a:t>Cluster analysis is a vast topic. We can’t cover it all</a:t>
            </a:r>
          </a:p>
          <a:p>
            <a:pPr marL="914400" lvl="2" indent="0">
              <a:buNone/>
            </a:pPr>
            <a:endParaRPr lang="en-US" sz="1800" dirty="0"/>
          </a:p>
          <a:p>
            <a:pPr lvl="2"/>
            <a:r>
              <a:rPr lang="en-US" sz="1800" dirty="0"/>
              <a:t>We’ll follow the 80/20 Rule </a:t>
            </a:r>
          </a:p>
          <a:p>
            <a:pPr lvl="3"/>
            <a:r>
              <a:rPr lang="en-US" dirty="0"/>
              <a:t>focus on the 20% that is useful 80% of the time</a:t>
            </a:r>
          </a:p>
          <a:p>
            <a:pPr marL="1371600" lvl="3" indent="0">
              <a:buNone/>
            </a:pPr>
            <a:endParaRPr lang="en-US" sz="1600" dirty="0"/>
          </a:p>
          <a:p>
            <a:pPr lvl="2"/>
            <a:r>
              <a:rPr lang="en-US" sz="1800" dirty="0"/>
              <a:t>A practical use of Python to perform cluster analysis</a:t>
            </a:r>
            <a:endParaRPr lang="en-US" dirty="0"/>
          </a:p>
          <a:p>
            <a:pPr marL="1371600" lvl="3" indent="0">
              <a:buNone/>
            </a:pPr>
            <a:endParaRPr lang="en-US" sz="1600" dirty="0"/>
          </a:p>
          <a:p>
            <a:pPr lvl="2"/>
            <a:r>
              <a:rPr lang="en-US" sz="1800" dirty="0"/>
              <a:t>Advanced topics (e.g., dimension reduction) are out of scope</a:t>
            </a:r>
          </a:p>
        </p:txBody>
      </p:sp>
      <p:cxnSp>
        <p:nvCxnSpPr>
          <p:cNvPr id="15" name="Straight Connector 14">
            <a:extLst>
              <a:ext uri="{FF2B5EF4-FFF2-40B4-BE49-F238E27FC236}">
                <a16:creationId xmlns:a16="http://schemas.microsoft.com/office/drawing/2014/main" id="{C6CE55FF-0605-4B8F-BB98-C916732B87DC}"/>
              </a:ext>
            </a:extLst>
          </p:cNvPr>
          <p:cNvCxnSpPr>
            <a:cxnSpLocks/>
          </p:cNvCxnSpPr>
          <p:nvPr/>
        </p:nvCxnSpPr>
        <p:spPr>
          <a:xfrm>
            <a:off x="5022431" y="1665371"/>
            <a:ext cx="0" cy="2890536"/>
          </a:xfrm>
          <a:prstGeom prst="line">
            <a:avLst/>
          </a:prstGeom>
          <a:ln w="12700"/>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91375EFD-D1B3-C8D3-ABE5-ECFA3285AB5D}"/>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7" name="Slide Number Placeholder 6">
            <a:extLst>
              <a:ext uri="{FF2B5EF4-FFF2-40B4-BE49-F238E27FC236}">
                <a16:creationId xmlns:a16="http://schemas.microsoft.com/office/drawing/2014/main" id="{085EED17-FB60-DB9E-5FFF-26CF83FCF16A}"/>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2</a:t>
            </a:fld>
            <a:endParaRPr lang="en-US"/>
          </a:p>
        </p:txBody>
      </p:sp>
    </p:spTree>
    <p:extLst>
      <p:ext uri="{BB962C8B-B14F-4D97-AF65-F5344CB8AC3E}">
        <p14:creationId xmlns:p14="http://schemas.microsoft.com/office/powerpoint/2010/main" val="347316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xEl>
                                              <p:pRg st="0" end="0"/>
                                            </p:txEl>
                                          </p:spTgt>
                                        </p:tgtEl>
                                        <p:attrNameLst>
                                          <p:attrName>style.visibility</p:attrName>
                                        </p:attrNameLst>
                                      </p:cBhvr>
                                      <p:to>
                                        <p:strVal val="visible"/>
                                      </p:to>
                                    </p:set>
                                    <p:animEffect transition="in" filter="fade">
                                      <p:cBhvr>
                                        <p:cTn id="38" dur="500"/>
                                        <p:tgtEl>
                                          <p:spTgt spid="14">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
                                            <p:txEl>
                                              <p:pRg st="2" end="2"/>
                                            </p:txEl>
                                          </p:spTgt>
                                        </p:tgtEl>
                                        <p:attrNameLst>
                                          <p:attrName>style.visibility</p:attrName>
                                        </p:attrNameLst>
                                      </p:cBhvr>
                                      <p:to>
                                        <p:strVal val="visible"/>
                                      </p:to>
                                    </p:set>
                                    <p:animEffect transition="in" filter="fade">
                                      <p:cBhvr>
                                        <p:cTn id="43" dur="500"/>
                                        <p:tgtEl>
                                          <p:spTgt spid="14">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4">
                                            <p:txEl>
                                              <p:pRg st="3" end="3"/>
                                            </p:txEl>
                                          </p:spTgt>
                                        </p:tgtEl>
                                        <p:attrNameLst>
                                          <p:attrName>style.visibility</p:attrName>
                                        </p:attrNameLst>
                                      </p:cBhvr>
                                      <p:to>
                                        <p:strVal val="visible"/>
                                      </p:to>
                                    </p:set>
                                    <p:animEffect transition="in" filter="fade">
                                      <p:cBhvr>
                                        <p:cTn id="46" dur="500"/>
                                        <p:tgtEl>
                                          <p:spTgt spid="14">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4">
                                            <p:txEl>
                                              <p:pRg st="5" end="5"/>
                                            </p:txEl>
                                          </p:spTgt>
                                        </p:tgtEl>
                                        <p:attrNameLst>
                                          <p:attrName>style.visibility</p:attrName>
                                        </p:attrNameLst>
                                      </p:cBhvr>
                                      <p:to>
                                        <p:strVal val="visible"/>
                                      </p:to>
                                    </p:set>
                                    <p:animEffect transition="in" filter="fade">
                                      <p:cBhvr>
                                        <p:cTn id="49" dur="500"/>
                                        <p:tgtEl>
                                          <p:spTgt spid="14">
                                            <p:txEl>
                                              <p:pRg st="5" end="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14">
                                            <p:txEl>
                                              <p:pRg st="7" end="7"/>
                                            </p:txEl>
                                          </p:spTgt>
                                        </p:tgtEl>
                                        <p:attrNameLst>
                                          <p:attrName>style.visibility</p:attrName>
                                        </p:attrNameLst>
                                      </p:cBhvr>
                                      <p:to>
                                        <p:strVal val="visible"/>
                                      </p:to>
                                    </p:set>
                                    <p:animEffect transition="in" filter="fade">
                                      <p:cBhvr>
                                        <p:cTn id="52" dur="500"/>
                                        <p:tgtEl>
                                          <p:spTgt spid="1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Complete vs. Partial</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20</a:t>
            </a:fld>
            <a:endParaRPr lang="en-US"/>
          </a:p>
        </p:txBody>
      </p:sp>
      <p:sp>
        <p:nvSpPr>
          <p:cNvPr id="3" name="TextBox 2">
            <a:extLst>
              <a:ext uri="{FF2B5EF4-FFF2-40B4-BE49-F238E27FC236}">
                <a16:creationId xmlns:a16="http://schemas.microsoft.com/office/drawing/2014/main" id="{B0BA7BC5-01FC-D156-1CD5-EE47D6A3EA3D}"/>
              </a:ext>
            </a:extLst>
          </p:cNvPr>
          <p:cNvSpPr txBox="1"/>
          <p:nvPr/>
        </p:nvSpPr>
        <p:spPr>
          <a:xfrm>
            <a:off x="367148" y="917913"/>
            <a:ext cx="4878652" cy="707886"/>
          </a:xfrm>
          <a:prstGeom prst="rect">
            <a:avLst/>
          </a:prstGeom>
          <a:noFill/>
        </p:spPr>
        <p:txBody>
          <a:bodyPr wrap="square" rtlCol="0">
            <a:spAutoFit/>
          </a:bodyPr>
          <a:lstStyle/>
          <a:p>
            <a:r>
              <a:rPr lang="en-US" sz="2000" b="1" dirty="0"/>
              <a:t>Complete clustering</a:t>
            </a:r>
            <a:r>
              <a:rPr lang="en-US" sz="2000" dirty="0"/>
              <a:t> ensures that every data point is assigned to a cluster:</a:t>
            </a:r>
          </a:p>
        </p:txBody>
      </p:sp>
      <p:grpSp>
        <p:nvGrpSpPr>
          <p:cNvPr id="54" name="Group 53">
            <a:extLst>
              <a:ext uri="{FF2B5EF4-FFF2-40B4-BE49-F238E27FC236}">
                <a16:creationId xmlns:a16="http://schemas.microsoft.com/office/drawing/2014/main" id="{17342EB0-7E48-2E48-14BC-95C16F1903B0}"/>
              </a:ext>
            </a:extLst>
          </p:cNvPr>
          <p:cNvGrpSpPr/>
          <p:nvPr/>
        </p:nvGrpSpPr>
        <p:grpSpPr>
          <a:xfrm>
            <a:off x="367148" y="1558035"/>
            <a:ext cx="4572000" cy="5013763"/>
            <a:chOff x="805545" y="1118286"/>
            <a:chExt cx="4572000" cy="5013763"/>
          </a:xfrm>
        </p:grpSpPr>
        <p:cxnSp>
          <p:nvCxnSpPr>
            <p:cNvPr id="7" name="Straight Arrow Connector 6">
              <a:extLst>
                <a:ext uri="{FF2B5EF4-FFF2-40B4-BE49-F238E27FC236}">
                  <a16:creationId xmlns:a16="http://schemas.microsoft.com/office/drawing/2014/main" id="{757242A9-5475-2C04-6B12-DE779CA67C15}"/>
                </a:ext>
              </a:extLst>
            </p:cNvPr>
            <p:cNvCxnSpPr>
              <a:cxnSpLocks/>
            </p:cNvCxnSpPr>
            <p:nvPr/>
          </p:nvCxnSpPr>
          <p:spPr>
            <a:xfrm flipV="1">
              <a:off x="1038287" y="1560049"/>
              <a:ext cx="0" cy="457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77CD113-0EDF-62BB-CCE5-3DF93840BC8E}"/>
                </a:ext>
              </a:extLst>
            </p:cNvPr>
            <p:cNvCxnSpPr>
              <a:cxnSpLocks/>
            </p:cNvCxnSpPr>
            <p:nvPr/>
          </p:nvCxnSpPr>
          <p:spPr>
            <a:xfrm>
              <a:off x="805545" y="5815380"/>
              <a:ext cx="457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16A89AA2-A286-F109-0AED-72FA5E202629}"/>
                </a:ext>
              </a:extLst>
            </p:cNvPr>
            <p:cNvSpPr/>
            <p:nvPr/>
          </p:nvSpPr>
          <p:spPr>
            <a:xfrm>
              <a:off x="2455817" y="2053277"/>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BC55CB4-1FDF-19B2-38E2-6AB919508FC4}"/>
                </a:ext>
              </a:extLst>
            </p:cNvPr>
            <p:cNvSpPr/>
            <p:nvPr/>
          </p:nvSpPr>
          <p:spPr>
            <a:xfrm>
              <a:off x="2021915" y="2657420"/>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059D168-0B29-20E3-BAA4-3B0810618736}"/>
                </a:ext>
              </a:extLst>
            </p:cNvPr>
            <p:cNvSpPr/>
            <p:nvPr/>
          </p:nvSpPr>
          <p:spPr>
            <a:xfrm>
              <a:off x="2773626" y="210225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04BAC49-5A22-D525-610F-C1856C616857}"/>
                </a:ext>
              </a:extLst>
            </p:cNvPr>
            <p:cNvSpPr/>
            <p:nvPr/>
          </p:nvSpPr>
          <p:spPr>
            <a:xfrm>
              <a:off x="3291840" y="1579970"/>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CD0DF76-39D7-0E99-EC2E-0BB2D90FEB71}"/>
                </a:ext>
              </a:extLst>
            </p:cNvPr>
            <p:cNvSpPr/>
            <p:nvPr/>
          </p:nvSpPr>
          <p:spPr>
            <a:xfrm>
              <a:off x="2388221" y="255945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B71E7C2-1F3D-5FD5-113C-F24B7053D6AA}"/>
                </a:ext>
              </a:extLst>
            </p:cNvPr>
            <p:cNvSpPr/>
            <p:nvPr/>
          </p:nvSpPr>
          <p:spPr>
            <a:xfrm>
              <a:off x="1738343" y="2904085"/>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9EB9B81-B56B-14B6-6A45-33D9E40210EF}"/>
                </a:ext>
              </a:extLst>
            </p:cNvPr>
            <p:cNvSpPr/>
            <p:nvPr/>
          </p:nvSpPr>
          <p:spPr>
            <a:xfrm>
              <a:off x="1477034" y="231410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65BFBD9-7B74-74F5-3340-1E0CAA32EFD5}"/>
                </a:ext>
              </a:extLst>
            </p:cNvPr>
            <p:cNvSpPr/>
            <p:nvPr/>
          </p:nvSpPr>
          <p:spPr>
            <a:xfrm>
              <a:off x="2255416" y="2265123"/>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93AE937-02BF-094C-E4D9-7ED727841AAF}"/>
                </a:ext>
              </a:extLst>
            </p:cNvPr>
            <p:cNvSpPr/>
            <p:nvPr/>
          </p:nvSpPr>
          <p:spPr>
            <a:xfrm>
              <a:off x="2870562" y="186236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76BE14B-7B96-5D7A-C25F-4DBF2C4AD909}"/>
                </a:ext>
              </a:extLst>
            </p:cNvPr>
            <p:cNvSpPr/>
            <p:nvPr/>
          </p:nvSpPr>
          <p:spPr>
            <a:xfrm>
              <a:off x="1772089" y="2056437"/>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9228F56-2B33-2150-0EA7-BA3419386315}"/>
                </a:ext>
              </a:extLst>
            </p:cNvPr>
            <p:cNvSpPr/>
            <p:nvPr/>
          </p:nvSpPr>
          <p:spPr>
            <a:xfrm>
              <a:off x="2370908" y="170996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3A9444F-30C9-AB76-2A9B-E56456FB529C}"/>
                </a:ext>
              </a:extLst>
            </p:cNvPr>
            <p:cNvSpPr/>
            <p:nvPr/>
          </p:nvSpPr>
          <p:spPr>
            <a:xfrm>
              <a:off x="2170507" y="2063742"/>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8573723-2A26-EDE7-5AFF-54BD7F37A8C3}"/>
                </a:ext>
              </a:extLst>
            </p:cNvPr>
            <p:cNvSpPr/>
            <p:nvPr/>
          </p:nvSpPr>
          <p:spPr>
            <a:xfrm>
              <a:off x="2085598" y="186236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9BABB54-9C15-6E29-DC8F-B8947F05C754}"/>
                </a:ext>
              </a:extLst>
            </p:cNvPr>
            <p:cNvSpPr/>
            <p:nvPr/>
          </p:nvSpPr>
          <p:spPr>
            <a:xfrm>
              <a:off x="1396479" y="281248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C460C6C-2808-5B92-7824-D69550687E06}"/>
                </a:ext>
              </a:extLst>
            </p:cNvPr>
            <p:cNvSpPr/>
            <p:nvPr/>
          </p:nvSpPr>
          <p:spPr>
            <a:xfrm>
              <a:off x="2122609" y="3077079"/>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F9FC8F0-9939-7502-A454-F4ECCD39CF56}"/>
                </a:ext>
              </a:extLst>
            </p:cNvPr>
            <p:cNvSpPr/>
            <p:nvPr/>
          </p:nvSpPr>
          <p:spPr>
            <a:xfrm>
              <a:off x="1345861" y="357448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7A3DA4B-8F00-A5F4-4305-4E3A5694879E}"/>
                </a:ext>
              </a:extLst>
            </p:cNvPr>
            <p:cNvSpPr/>
            <p:nvPr/>
          </p:nvSpPr>
          <p:spPr>
            <a:xfrm>
              <a:off x="3175362" y="2063742"/>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113762C-793E-1610-3E74-F25CC8EDC27D}"/>
                </a:ext>
              </a:extLst>
            </p:cNvPr>
            <p:cNvSpPr/>
            <p:nvPr/>
          </p:nvSpPr>
          <p:spPr>
            <a:xfrm>
              <a:off x="1438934" y="255945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A909982-7F83-980E-BB72-5D575881E48A}"/>
                </a:ext>
              </a:extLst>
            </p:cNvPr>
            <p:cNvSpPr/>
            <p:nvPr/>
          </p:nvSpPr>
          <p:spPr>
            <a:xfrm>
              <a:off x="1924489" y="240705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E1A8A41-9756-ABE7-18B4-A81A9AE412C4}"/>
                </a:ext>
              </a:extLst>
            </p:cNvPr>
            <p:cNvSpPr/>
            <p:nvPr/>
          </p:nvSpPr>
          <p:spPr>
            <a:xfrm>
              <a:off x="2969622" y="5004399"/>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F6FDDD6-4DA9-2215-CD34-1CC011680EC7}"/>
                </a:ext>
              </a:extLst>
            </p:cNvPr>
            <p:cNvSpPr/>
            <p:nvPr/>
          </p:nvSpPr>
          <p:spPr>
            <a:xfrm>
              <a:off x="2430675" y="4850065"/>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CD4E6E1-6C10-7270-628E-55E2C3FA4920}"/>
                </a:ext>
              </a:extLst>
            </p:cNvPr>
            <p:cNvSpPr/>
            <p:nvPr/>
          </p:nvSpPr>
          <p:spPr>
            <a:xfrm>
              <a:off x="2751800" y="4782846"/>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5BF2CA1-5272-B2A5-F6AA-95B7E3AD41B5}"/>
                </a:ext>
              </a:extLst>
            </p:cNvPr>
            <p:cNvSpPr/>
            <p:nvPr/>
          </p:nvSpPr>
          <p:spPr>
            <a:xfrm>
              <a:off x="2913017" y="2510477"/>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AF4C3C5-34AB-9AA1-6E69-94BC221216F3}"/>
                </a:ext>
              </a:extLst>
            </p:cNvPr>
            <p:cNvSpPr/>
            <p:nvPr/>
          </p:nvSpPr>
          <p:spPr>
            <a:xfrm>
              <a:off x="3981890" y="466108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DFB73ED-C9F4-E1B6-96B3-045D51BD2277}"/>
                </a:ext>
              </a:extLst>
            </p:cNvPr>
            <p:cNvSpPr/>
            <p:nvPr/>
          </p:nvSpPr>
          <p:spPr>
            <a:xfrm>
              <a:off x="3583577" y="483464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80BEFB9-A3AC-35AA-9FF1-51077D8ABA65}"/>
                </a:ext>
              </a:extLst>
            </p:cNvPr>
            <p:cNvSpPr/>
            <p:nvPr/>
          </p:nvSpPr>
          <p:spPr>
            <a:xfrm>
              <a:off x="3026229" y="4728183"/>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CEFDA3E-B285-2CEB-FC1B-D094E2B291C6}"/>
                </a:ext>
              </a:extLst>
            </p:cNvPr>
            <p:cNvSpPr/>
            <p:nvPr/>
          </p:nvSpPr>
          <p:spPr>
            <a:xfrm>
              <a:off x="2773626" y="5276553"/>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58410D3-86AA-39AD-D554-269A58CEAB1A}"/>
                </a:ext>
              </a:extLst>
            </p:cNvPr>
            <p:cNvSpPr/>
            <p:nvPr/>
          </p:nvSpPr>
          <p:spPr>
            <a:xfrm>
              <a:off x="3426823" y="4568130"/>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4FFFA30-D456-C7DD-690A-59D001AFE88E}"/>
                </a:ext>
              </a:extLst>
            </p:cNvPr>
            <p:cNvSpPr/>
            <p:nvPr/>
          </p:nvSpPr>
          <p:spPr>
            <a:xfrm>
              <a:off x="3285308" y="495541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BD50190-7F5A-2A70-021A-EEDEC4A962A3}"/>
                </a:ext>
              </a:extLst>
            </p:cNvPr>
            <p:cNvSpPr/>
            <p:nvPr/>
          </p:nvSpPr>
          <p:spPr>
            <a:xfrm>
              <a:off x="3206931" y="5360909"/>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66006FF-859E-7820-F69C-30E1844439EE}"/>
                </a:ext>
              </a:extLst>
            </p:cNvPr>
            <p:cNvSpPr/>
            <p:nvPr/>
          </p:nvSpPr>
          <p:spPr>
            <a:xfrm>
              <a:off x="4371702" y="4500947"/>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337E7E49-5252-44A1-09B3-330942592D70}"/>
                </a:ext>
              </a:extLst>
            </p:cNvPr>
            <p:cNvSpPr/>
            <p:nvPr/>
          </p:nvSpPr>
          <p:spPr>
            <a:xfrm>
              <a:off x="4201886" y="531192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DE13E3D-A466-FB7F-4FA4-CFD276F833B6}"/>
                </a:ext>
              </a:extLst>
            </p:cNvPr>
            <p:cNvSpPr/>
            <p:nvPr/>
          </p:nvSpPr>
          <p:spPr>
            <a:xfrm>
              <a:off x="3764279" y="514277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7CBCCE64-ADD1-9315-5729-A627118A53C9}"/>
                </a:ext>
              </a:extLst>
            </p:cNvPr>
            <p:cNvSpPr/>
            <p:nvPr/>
          </p:nvSpPr>
          <p:spPr>
            <a:xfrm>
              <a:off x="4456611" y="495541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2603468-641B-28C1-E7AB-2978509F4DA3}"/>
                </a:ext>
              </a:extLst>
            </p:cNvPr>
            <p:cNvSpPr/>
            <p:nvPr/>
          </p:nvSpPr>
          <p:spPr>
            <a:xfrm rot="18749512">
              <a:off x="867548" y="1693408"/>
              <a:ext cx="2962222" cy="1811977"/>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E478CA2-AE55-91F4-C983-D826A60BF79F}"/>
                </a:ext>
              </a:extLst>
            </p:cNvPr>
            <p:cNvSpPr/>
            <p:nvPr/>
          </p:nvSpPr>
          <p:spPr>
            <a:xfrm rot="20826113">
              <a:off x="2168746" y="4239077"/>
              <a:ext cx="2786196" cy="144566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1D3B113A-C40D-D2AE-16D5-23DD2A571AAA}"/>
              </a:ext>
            </a:extLst>
          </p:cNvPr>
          <p:cNvSpPr txBox="1"/>
          <p:nvPr/>
        </p:nvSpPr>
        <p:spPr>
          <a:xfrm>
            <a:off x="6631589" y="917485"/>
            <a:ext cx="5445517" cy="707886"/>
          </a:xfrm>
          <a:prstGeom prst="rect">
            <a:avLst/>
          </a:prstGeom>
          <a:noFill/>
        </p:spPr>
        <p:txBody>
          <a:bodyPr wrap="square" rtlCol="0">
            <a:spAutoFit/>
          </a:bodyPr>
          <a:lstStyle/>
          <a:p>
            <a:r>
              <a:rPr lang="en-US" sz="2000" b="1" dirty="0"/>
              <a:t>Partial clustering</a:t>
            </a:r>
            <a:r>
              <a:rPr lang="en-US" sz="2000" dirty="0"/>
              <a:t> will leave data points unassigned to clusters – typically to improve the clusters:</a:t>
            </a:r>
          </a:p>
        </p:txBody>
      </p:sp>
      <p:grpSp>
        <p:nvGrpSpPr>
          <p:cNvPr id="56" name="Group 55">
            <a:extLst>
              <a:ext uri="{FF2B5EF4-FFF2-40B4-BE49-F238E27FC236}">
                <a16:creationId xmlns:a16="http://schemas.microsoft.com/office/drawing/2014/main" id="{3B9B9146-4F7A-1E5F-B36A-F7630FA4436E}"/>
              </a:ext>
            </a:extLst>
          </p:cNvPr>
          <p:cNvGrpSpPr/>
          <p:nvPr/>
        </p:nvGrpSpPr>
        <p:grpSpPr>
          <a:xfrm>
            <a:off x="6559103" y="1998095"/>
            <a:ext cx="4572000" cy="4572000"/>
            <a:chOff x="805545" y="1560049"/>
            <a:chExt cx="4572000" cy="4572000"/>
          </a:xfrm>
        </p:grpSpPr>
        <p:cxnSp>
          <p:nvCxnSpPr>
            <p:cNvPr id="57" name="Straight Arrow Connector 56">
              <a:extLst>
                <a:ext uri="{FF2B5EF4-FFF2-40B4-BE49-F238E27FC236}">
                  <a16:creationId xmlns:a16="http://schemas.microsoft.com/office/drawing/2014/main" id="{8A8D9CD0-A9F8-0B8B-A426-70E27345E9F6}"/>
                </a:ext>
              </a:extLst>
            </p:cNvPr>
            <p:cNvCxnSpPr>
              <a:cxnSpLocks/>
            </p:cNvCxnSpPr>
            <p:nvPr/>
          </p:nvCxnSpPr>
          <p:spPr>
            <a:xfrm flipV="1">
              <a:off x="1038287" y="1560049"/>
              <a:ext cx="0" cy="457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BB55210-75DD-080B-4641-BA6F0DFF4206}"/>
                </a:ext>
              </a:extLst>
            </p:cNvPr>
            <p:cNvCxnSpPr>
              <a:cxnSpLocks/>
            </p:cNvCxnSpPr>
            <p:nvPr/>
          </p:nvCxnSpPr>
          <p:spPr>
            <a:xfrm>
              <a:off x="805545" y="5815380"/>
              <a:ext cx="457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62072DA6-A0DE-7B6F-1145-C60A47D4B217}"/>
                </a:ext>
              </a:extLst>
            </p:cNvPr>
            <p:cNvSpPr/>
            <p:nvPr/>
          </p:nvSpPr>
          <p:spPr>
            <a:xfrm>
              <a:off x="2455817" y="2053277"/>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43E03208-F26D-ED9C-E181-645BB7FDA245}"/>
                </a:ext>
              </a:extLst>
            </p:cNvPr>
            <p:cNvSpPr/>
            <p:nvPr/>
          </p:nvSpPr>
          <p:spPr>
            <a:xfrm>
              <a:off x="2021915" y="2657420"/>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0414EF6-E645-B800-36BE-1881ED69E535}"/>
                </a:ext>
              </a:extLst>
            </p:cNvPr>
            <p:cNvSpPr/>
            <p:nvPr/>
          </p:nvSpPr>
          <p:spPr>
            <a:xfrm>
              <a:off x="2773626" y="210225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61DF7CC-FE7C-3C51-D572-F9879E0096D4}"/>
                </a:ext>
              </a:extLst>
            </p:cNvPr>
            <p:cNvSpPr/>
            <p:nvPr/>
          </p:nvSpPr>
          <p:spPr>
            <a:xfrm>
              <a:off x="3291840" y="1579970"/>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8F4122B-B70A-AFA5-EAE4-0E313200050F}"/>
                </a:ext>
              </a:extLst>
            </p:cNvPr>
            <p:cNvSpPr/>
            <p:nvPr/>
          </p:nvSpPr>
          <p:spPr>
            <a:xfrm>
              <a:off x="2388221" y="255945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99DC7D6-FF07-0041-DE1D-2A013258BE10}"/>
                </a:ext>
              </a:extLst>
            </p:cNvPr>
            <p:cNvSpPr/>
            <p:nvPr/>
          </p:nvSpPr>
          <p:spPr>
            <a:xfrm>
              <a:off x="1738343" y="2904085"/>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DA2A911-6BB9-2984-0E50-4FCE8EC602D6}"/>
                </a:ext>
              </a:extLst>
            </p:cNvPr>
            <p:cNvSpPr/>
            <p:nvPr/>
          </p:nvSpPr>
          <p:spPr>
            <a:xfrm>
              <a:off x="1477034" y="231410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D2FAD068-E350-D5B7-F345-9B1335C464EC}"/>
                </a:ext>
              </a:extLst>
            </p:cNvPr>
            <p:cNvSpPr/>
            <p:nvPr/>
          </p:nvSpPr>
          <p:spPr>
            <a:xfrm>
              <a:off x="2255416" y="2265123"/>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8F766D5-D525-6695-57BF-311B2A2F6432}"/>
                </a:ext>
              </a:extLst>
            </p:cNvPr>
            <p:cNvSpPr/>
            <p:nvPr/>
          </p:nvSpPr>
          <p:spPr>
            <a:xfrm>
              <a:off x="2870562" y="186236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B5F3C367-19D1-6D7A-1CBF-BC907F51412B}"/>
                </a:ext>
              </a:extLst>
            </p:cNvPr>
            <p:cNvSpPr/>
            <p:nvPr/>
          </p:nvSpPr>
          <p:spPr>
            <a:xfrm>
              <a:off x="1772089" y="2056437"/>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4C00EEF5-7376-3537-0302-BBD32284BB78}"/>
                </a:ext>
              </a:extLst>
            </p:cNvPr>
            <p:cNvSpPr/>
            <p:nvPr/>
          </p:nvSpPr>
          <p:spPr>
            <a:xfrm>
              <a:off x="2370908" y="170996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22D550C3-35E9-51C1-8404-1EEC6B18A879}"/>
                </a:ext>
              </a:extLst>
            </p:cNvPr>
            <p:cNvSpPr/>
            <p:nvPr/>
          </p:nvSpPr>
          <p:spPr>
            <a:xfrm>
              <a:off x="2170507" y="2063742"/>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5449814-903F-2FF7-2675-6A50680441CC}"/>
                </a:ext>
              </a:extLst>
            </p:cNvPr>
            <p:cNvSpPr/>
            <p:nvPr/>
          </p:nvSpPr>
          <p:spPr>
            <a:xfrm>
              <a:off x="2085598" y="186236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E06A673D-1FE2-B0FB-9B47-B14006FD4E63}"/>
                </a:ext>
              </a:extLst>
            </p:cNvPr>
            <p:cNvSpPr/>
            <p:nvPr/>
          </p:nvSpPr>
          <p:spPr>
            <a:xfrm>
              <a:off x="1396479" y="281248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F623EB-ECB6-A777-542E-01E80AF92A22}"/>
                </a:ext>
              </a:extLst>
            </p:cNvPr>
            <p:cNvSpPr/>
            <p:nvPr/>
          </p:nvSpPr>
          <p:spPr>
            <a:xfrm>
              <a:off x="2122609" y="3077079"/>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828762D3-0172-CD35-D6A2-6BA3C53710DB}"/>
                </a:ext>
              </a:extLst>
            </p:cNvPr>
            <p:cNvSpPr/>
            <p:nvPr/>
          </p:nvSpPr>
          <p:spPr>
            <a:xfrm>
              <a:off x="1345861" y="357448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9A77227-2F53-8AFA-AFDD-3557978820AF}"/>
                </a:ext>
              </a:extLst>
            </p:cNvPr>
            <p:cNvSpPr/>
            <p:nvPr/>
          </p:nvSpPr>
          <p:spPr>
            <a:xfrm>
              <a:off x="3175362" y="2063742"/>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6071230-5A6E-AB5A-D5A4-0A9D690871FE}"/>
                </a:ext>
              </a:extLst>
            </p:cNvPr>
            <p:cNvSpPr/>
            <p:nvPr/>
          </p:nvSpPr>
          <p:spPr>
            <a:xfrm>
              <a:off x="1438934" y="255945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AD6B670A-9210-0A99-18C6-FE0C25C4DC02}"/>
                </a:ext>
              </a:extLst>
            </p:cNvPr>
            <p:cNvSpPr/>
            <p:nvPr/>
          </p:nvSpPr>
          <p:spPr>
            <a:xfrm>
              <a:off x="1924489" y="240705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18B6DB3D-721F-3C4C-2E29-A284FB3DA883}"/>
                </a:ext>
              </a:extLst>
            </p:cNvPr>
            <p:cNvSpPr/>
            <p:nvPr/>
          </p:nvSpPr>
          <p:spPr>
            <a:xfrm>
              <a:off x="2969622" y="5004399"/>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7C4E0C58-FFBE-F588-E766-1BBDAD5792CD}"/>
                </a:ext>
              </a:extLst>
            </p:cNvPr>
            <p:cNvSpPr/>
            <p:nvPr/>
          </p:nvSpPr>
          <p:spPr>
            <a:xfrm>
              <a:off x="2430675" y="4850065"/>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6F163368-EFCC-89BE-C612-556B66637DBE}"/>
                </a:ext>
              </a:extLst>
            </p:cNvPr>
            <p:cNvSpPr/>
            <p:nvPr/>
          </p:nvSpPr>
          <p:spPr>
            <a:xfrm>
              <a:off x="2751800" y="4782846"/>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4B978741-1ED1-2894-1FF2-098F3FD31CAA}"/>
                </a:ext>
              </a:extLst>
            </p:cNvPr>
            <p:cNvSpPr/>
            <p:nvPr/>
          </p:nvSpPr>
          <p:spPr>
            <a:xfrm>
              <a:off x="2913017" y="2510477"/>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1B7D03E-A0DE-6C8B-6617-15E1EE413D8E}"/>
                </a:ext>
              </a:extLst>
            </p:cNvPr>
            <p:cNvSpPr/>
            <p:nvPr/>
          </p:nvSpPr>
          <p:spPr>
            <a:xfrm>
              <a:off x="3981890" y="466108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939024A-2042-1A50-E49A-2E383564DEF5}"/>
                </a:ext>
              </a:extLst>
            </p:cNvPr>
            <p:cNvSpPr/>
            <p:nvPr/>
          </p:nvSpPr>
          <p:spPr>
            <a:xfrm>
              <a:off x="3583577" y="483464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614BD71D-452D-397B-1A74-BF16F2ECA4A2}"/>
                </a:ext>
              </a:extLst>
            </p:cNvPr>
            <p:cNvSpPr/>
            <p:nvPr/>
          </p:nvSpPr>
          <p:spPr>
            <a:xfrm>
              <a:off x="3026229" y="4728183"/>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E6B737B2-7881-3C2B-1BEB-ABD1D5C428B9}"/>
                </a:ext>
              </a:extLst>
            </p:cNvPr>
            <p:cNvSpPr/>
            <p:nvPr/>
          </p:nvSpPr>
          <p:spPr>
            <a:xfrm>
              <a:off x="2773626" y="5276553"/>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D74B40C-DE78-26B6-94AC-25AA963EDCEC}"/>
                </a:ext>
              </a:extLst>
            </p:cNvPr>
            <p:cNvSpPr/>
            <p:nvPr/>
          </p:nvSpPr>
          <p:spPr>
            <a:xfrm>
              <a:off x="3426823" y="4568130"/>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1BF3E53-AE99-53C3-46AE-597607974EC1}"/>
                </a:ext>
              </a:extLst>
            </p:cNvPr>
            <p:cNvSpPr/>
            <p:nvPr/>
          </p:nvSpPr>
          <p:spPr>
            <a:xfrm>
              <a:off x="3285308" y="495541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4035BC4-691C-B1C3-6CDB-0FC673B9F1A5}"/>
                </a:ext>
              </a:extLst>
            </p:cNvPr>
            <p:cNvSpPr/>
            <p:nvPr/>
          </p:nvSpPr>
          <p:spPr>
            <a:xfrm>
              <a:off x="3206931" y="5360909"/>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09AB9F94-EAE5-F89C-C340-C1EC097A1FA8}"/>
                </a:ext>
              </a:extLst>
            </p:cNvPr>
            <p:cNvSpPr/>
            <p:nvPr/>
          </p:nvSpPr>
          <p:spPr>
            <a:xfrm>
              <a:off x="4371702" y="4500947"/>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8816609-3FF4-7782-9E16-B43FC96F6C8F}"/>
                </a:ext>
              </a:extLst>
            </p:cNvPr>
            <p:cNvSpPr/>
            <p:nvPr/>
          </p:nvSpPr>
          <p:spPr>
            <a:xfrm>
              <a:off x="4201886" y="531192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B2FE019C-186D-6FDC-43B1-D72261B5F153}"/>
                </a:ext>
              </a:extLst>
            </p:cNvPr>
            <p:cNvSpPr/>
            <p:nvPr/>
          </p:nvSpPr>
          <p:spPr>
            <a:xfrm>
              <a:off x="3764279" y="514277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3F55CC5-A402-1EB0-F506-6F3A9FC2F5CD}"/>
                </a:ext>
              </a:extLst>
            </p:cNvPr>
            <p:cNvSpPr/>
            <p:nvPr/>
          </p:nvSpPr>
          <p:spPr>
            <a:xfrm>
              <a:off x="4456611" y="495541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02C04D5-9397-2BBA-5A08-890DE47478BF}"/>
                </a:ext>
              </a:extLst>
            </p:cNvPr>
            <p:cNvSpPr/>
            <p:nvPr/>
          </p:nvSpPr>
          <p:spPr>
            <a:xfrm rot="19659117">
              <a:off x="1141405" y="1597648"/>
              <a:ext cx="2595511" cy="1512123"/>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97DD81B8-E216-2A4C-EE73-75F7D5D9A177}"/>
                </a:ext>
              </a:extLst>
            </p:cNvPr>
            <p:cNvSpPr/>
            <p:nvPr/>
          </p:nvSpPr>
          <p:spPr>
            <a:xfrm rot="20826113">
              <a:off x="2168746" y="4239077"/>
              <a:ext cx="2786196" cy="144566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TextBox 94">
            <a:extLst>
              <a:ext uri="{FF2B5EF4-FFF2-40B4-BE49-F238E27FC236}">
                <a16:creationId xmlns:a16="http://schemas.microsoft.com/office/drawing/2014/main" id="{E1EE398E-1D28-F53C-D84A-19BD203FDD6B}"/>
              </a:ext>
            </a:extLst>
          </p:cNvPr>
          <p:cNvSpPr txBox="1"/>
          <p:nvPr/>
        </p:nvSpPr>
        <p:spPr>
          <a:xfrm>
            <a:off x="7977460" y="4163752"/>
            <a:ext cx="1435200" cy="369332"/>
          </a:xfrm>
          <a:prstGeom prst="rect">
            <a:avLst/>
          </a:prstGeom>
          <a:noFill/>
          <a:ln>
            <a:noFill/>
          </a:ln>
        </p:spPr>
        <p:txBody>
          <a:bodyPr wrap="square" rtlCol="0">
            <a:spAutoFit/>
          </a:bodyPr>
          <a:lstStyle/>
          <a:p>
            <a:r>
              <a:rPr lang="en-US" b="1" dirty="0"/>
              <a:t>Unassigned</a:t>
            </a:r>
          </a:p>
        </p:txBody>
      </p:sp>
      <p:cxnSp>
        <p:nvCxnSpPr>
          <p:cNvPr id="96" name="Straight Arrow Connector 95">
            <a:extLst>
              <a:ext uri="{FF2B5EF4-FFF2-40B4-BE49-F238E27FC236}">
                <a16:creationId xmlns:a16="http://schemas.microsoft.com/office/drawing/2014/main" id="{1C4B8FF5-5401-EE36-57F8-123CCE849C9F}"/>
              </a:ext>
            </a:extLst>
          </p:cNvPr>
          <p:cNvCxnSpPr>
            <a:cxnSpLocks/>
          </p:cNvCxnSpPr>
          <p:nvPr/>
        </p:nvCxnSpPr>
        <p:spPr>
          <a:xfrm flipH="1" flipV="1">
            <a:off x="7262509" y="4096938"/>
            <a:ext cx="661556" cy="18938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172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Well-Separated Clusters</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21</a:t>
            </a:fld>
            <a:endParaRPr lang="en-US"/>
          </a:p>
        </p:txBody>
      </p:sp>
      <p:sp>
        <p:nvSpPr>
          <p:cNvPr id="3" name="TextBox 2">
            <a:extLst>
              <a:ext uri="{FF2B5EF4-FFF2-40B4-BE49-F238E27FC236}">
                <a16:creationId xmlns:a16="http://schemas.microsoft.com/office/drawing/2014/main" id="{B0BA7BC5-01FC-D156-1CD5-EE47D6A3EA3D}"/>
              </a:ext>
            </a:extLst>
          </p:cNvPr>
          <p:cNvSpPr txBox="1"/>
          <p:nvPr/>
        </p:nvSpPr>
        <p:spPr>
          <a:xfrm>
            <a:off x="367147" y="917913"/>
            <a:ext cx="10186265" cy="707886"/>
          </a:xfrm>
          <a:prstGeom prst="rect">
            <a:avLst/>
          </a:prstGeom>
          <a:noFill/>
        </p:spPr>
        <p:txBody>
          <a:bodyPr wrap="square" rtlCol="0">
            <a:spAutoFit/>
          </a:bodyPr>
          <a:lstStyle/>
          <a:p>
            <a:r>
              <a:rPr lang="en-US" sz="2000" dirty="0"/>
              <a:t>Clusters are</a:t>
            </a:r>
            <a:r>
              <a:rPr lang="en-US" sz="2000" b="1" dirty="0"/>
              <a:t> well-separated</a:t>
            </a:r>
            <a:r>
              <a:rPr lang="en-US" sz="2000" dirty="0"/>
              <a:t> when a data point within a cluster is closer to all cluster members than any data points that are members of other clusters.</a:t>
            </a:r>
          </a:p>
        </p:txBody>
      </p:sp>
      <p:grpSp>
        <p:nvGrpSpPr>
          <p:cNvPr id="54" name="Group 53">
            <a:extLst>
              <a:ext uri="{FF2B5EF4-FFF2-40B4-BE49-F238E27FC236}">
                <a16:creationId xmlns:a16="http://schemas.microsoft.com/office/drawing/2014/main" id="{17342EB0-7E48-2E48-14BC-95C16F1903B0}"/>
              </a:ext>
            </a:extLst>
          </p:cNvPr>
          <p:cNvGrpSpPr/>
          <p:nvPr/>
        </p:nvGrpSpPr>
        <p:grpSpPr>
          <a:xfrm>
            <a:off x="367148" y="1558035"/>
            <a:ext cx="4572000" cy="5013763"/>
            <a:chOff x="805545" y="1118286"/>
            <a:chExt cx="4572000" cy="5013763"/>
          </a:xfrm>
        </p:grpSpPr>
        <p:cxnSp>
          <p:nvCxnSpPr>
            <p:cNvPr id="7" name="Straight Arrow Connector 6">
              <a:extLst>
                <a:ext uri="{FF2B5EF4-FFF2-40B4-BE49-F238E27FC236}">
                  <a16:creationId xmlns:a16="http://schemas.microsoft.com/office/drawing/2014/main" id="{757242A9-5475-2C04-6B12-DE779CA67C15}"/>
                </a:ext>
              </a:extLst>
            </p:cNvPr>
            <p:cNvCxnSpPr>
              <a:cxnSpLocks/>
            </p:cNvCxnSpPr>
            <p:nvPr/>
          </p:nvCxnSpPr>
          <p:spPr>
            <a:xfrm flipV="1">
              <a:off x="1038287" y="1560049"/>
              <a:ext cx="0" cy="457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77CD113-0EDF-62BB-CCE5-3DF93840BC8E}"/>
                </a:ext>
              </a:extLst>
            </p:cNvPr>
            <p:cNvCxnSpPr>
              <a:cxnSpLocks/>
            </p:cNvCxnSpPr>
            <p:nvPr/>
          </p:nvCxnSpPr>
          <p:spPr>
            <a:xfrm>
              <a:off x="805545" y="5815380"/>
              <a:ext cx="457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16A89AA2-A286-F109-0AED-72FA5E202629}"/>
                </a:ext>
              </a:extLst>
            </p:cNvPr>
            <p:cNvSpPr/>
            <p:nvPr/>
          </p:nvSpPr>
          <p:spPr>
            <a:xfrm>
              <a:off x="2455817" y="2053277"/>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BC55CB4-1FDF-19B2-38E2-6AB919508FC4}"/>
                </a:ext>
              </a:extLst>
            </p:cNvPr>
            <p:cNvSpPr/>
            <p:nvPr/>
          </p:nvSpPr>
          <p:spPr>
            <a:xfrm>
              <a:off x="2021915" y="2657420"/>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059D168-0B29-20E3-BAA4-3B0810618736}"/>
                </a:ext>
              </a:extLst>
            </p:cNvPr>
            <p:cNvSpPr/>
            <p:nvPr/>
          </p:nvSpPr>
          <p:spPr>
            <a:xfrm>
              <a:off x="2773626" y="210225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04BAC49-5A22-D525-610F-C1856C616857}"/>
                </a:ext>
              </a:extLst>
            </p:cNvPr>
            <p:cNvSpPr/>
            <p:nvPr/>
          </p:nvSpPr>
          <p:spPr>
            <a:xfrm>
              <a:off x="3291840" y="1579970"/>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CD0DF76-39D7-0E99-EC2E-0BB2D90FEB71}"/>
                </a:ext>
              </a:extLst>
            </p:cNvPr>
            <p:cNvSpPr/>
            <p:nvPr/>
          </p:nvSpPr>
          <p:spPr>
            <a:xfrm>
              <a:off x="2388221" y="255945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B71E7C2-1F3D-5FD5-113C-F24B7053D6AA}"/>
                </a:ext>
              </a:extLst>
            </p:cNvPr>
            <p:cNvSpPr/>
            <p:nvPr/>
          </p:nvSpPr>
          <p:spPr>
            <a:xfrm>
              <a:off x="1738343" y="2904085"/>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9EB9B81-B56B-14B6-6A45-33D9E40210EF}"/>
                </a:ext>
              </a:extLst>
            </p:cNvPr>
            <p:cNvSpPr/>
            <p:nvPr/>
          </p:nvSpPr>
          <p:spPr>
            <a:xfrm>
              <a:off x="1477034" y="231410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65BFBD9-7B74-74F5-3340-1E0CAA32EFD5}"/>
                </a:ext>
              </a:extLst>
            </p:cNvPr>
            <p:cNvSpPr/>
            <p:nvPr/>
          </p:nvSpPr>
          <p:spPr>
            <a:xfrm>
              <a:off x="2255416" y="2265123"/>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93AE937-02BF-094C-E4D9-7ED727841AAF}"/>
                </a:ext>
              </a:extLst>
            </p:cNvPr>
            <p:cNvSpPr/>
            <p:nvPr/>
          </p:nvSpPr>
          <p:spPr>
            <a:xfrm>
              <a:off x="2870562" y="186236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76BE14B-7B96-5D7A-C25F-4DBF2C4AD909}"/>
                </a:ext>
              </a:extLst>
            </p:cNvPr>
            <p:cNvSpPr/>
            <p:nvPr/>
          </p:nvSpPr>
          <p:spPr>
            <a:xfrm>
              <a:off x="1772089" y="2056437"/>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9228F56-2B33-2150-0EA7-BA3419386315}"/>
                </a:ext>
              </a:extLst>
            </p:cNvPr>
            <p:cNvSpPr/>
            <p:nvPr/>
          </p:nvSpPr>
          <p:spPr>
            <a:xfrm>
              <a:off x="2370908" y="170996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3A9444F-30C9-AB76-2A9B-E56456FB529C}"/>
                </a:ext>
              </a:extLst>
            </p:cNvPr>
            <p:cNvSpPr/>
            <p:nvPr/>
          </p:nvSpPr>
          <p:spPr>
            <a:xfrm>
              <a:off x="2170507" y="2063742"/>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8573723-2A26-EDE7-5AFF-54BD7F37A8C3}"/>
                </a:ext>
              </a:extLst>
            </p:cNvPr>
            <p:cNvSpPr/>
            <p:nvPr/>
          </p:nvSpPr>
          <p:spPr>
            <a:xfrm>
              <a:off x="2085598" y="186236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9BABB54-9C15-6E29-DC8F-B8947F05C754}"/>
                </a:ext>
              </a:extLst>
            </p:cNvPr>
            <p:cNvSpPr/>
            <p:nvPr/>
          </p:nvSpPr>
          <p:spPr>
            <a:xfrm>
              <a:off x="1396479" y="281248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C460C6C-2808-5B92-7824-D69550687E06}"/>
                </a:ext>
              </a:extLst>
            </p:cNvPr>
            <p:cNvSpPr/>
            <p:nvPr/>
          </p:nvSpPr>
          <p:spPr>
            <a:xfrm>
              <a:off x="2122609" y="3077079"/>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F9FC8F0-9939-7502-A454-F4ECCD39CF56}"/>
                </a:ext>
              </a:extLst>
            </p:cNvPr>
            <p:cNvSpPr/>
            <p:nvPr/>
          </p:nvSpPr>
          <p:spPr>
            <a:xfrm>
              <a:off x="1345861" y="357448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7A3DA4B-8F00-A5F4-4305-4E3A5694879E}"/>
                </a:ext>
              </a:extLst>
            </p:cNvPr>
            <p:cNvSpPr/>
            <p:nvPr/>
          </p:nvSpPr>
          <p:spPr>
            <a:xfrm>
              <a:off x="3175362" y="2063742"/>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113762C-793E-1610-3E74-F25CC8EDC27D}"/>
                </a:ext>
              </a:extLst>
            </p:cNvPr>
            <p:cNvSpPr/>
            <p:nvPr/>
          </p:nvSpPr>
          <p:spPr>
            <a:xfrm>
              <a:off x="1438934" y="255945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A909982-7F83-980E-BB72-5D575881E48A}"/>
                </a:ext>
              </a:extLst>
            </p:cNvPr>
            <p:cNvSpPr/>
            <p:nvPr/>
          </p:nvSpPr>
          <p:spPr>
            <a:xfrm>
              <a:off x="1924489" y="240705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E1A8A41-9756-ABE7-18B4-A81A9AE412C4}"/>
                </a:ext>
              </a:extLst>
            </p:cNvPr>
            <p:cNvSpPr/>
            <p:nvPr/>
          </p:nvSpPr>
          <p:spPr>
            <a:xfrm>
              <a:off x="2969622" y="5004399"/>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F6FDDD6-4DA9-2215-CD34-1CC011680EC7}"/>
                </a:ext>
              </a:extLst>
            </p:cNvPr>
            <p:cNvSpPr/>
            <p:nvPr/>
          </p:nvSpPr>
          <p:spPr>
            <a:xfrm>
              <a:off x="2430675" y="4850065"/>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CD4E6E1-6C10-7270-628E-55E2C3FA4920}"/>
                </a:ext>
              </a:extLst>
            </p:cNvPr>
            <p:cNvSpPr/>
            <p:nvPr/>
          </p:nvSpPr>
          <p:spPr>
            <a:xfrm>
              <a:off x="2751800" y="4782846"/>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5BF2CA1-5272-B2A5-F6AA-95B7E3AD41B5}"/>
                </a:ext>
              </a:extLst>
            </p:cNvPr>
            <p:cNvSpPr/>
            <p:nvPr/>
          </p:nvSpPr>
          <p:spPr>
            <a:xfrm>
              <a:off x="2913017" y="2510477"/>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AF4C3C5-34AB-9AA1-6E69-94BC221216F3}"/>
                </a:ext>
              </a:extLst>
            </p:cNvPr>
            <p:cNvSpPr/>
            <p:nvPr/>
          </p:nvSpPr>
          <p:spPr>
            <a:xfrm>
              <a:off x="3981890" y="466108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DFB73ED-C9F4-E1B6-96B3-045D51BD2277}"/>
                </a:ext>
              </a:extLst>
            </p:cNvPr>
            <p:cNvSpPr/>
            <p:nvPr/>
          </p:nvSpPr>
          <p:spPr>
            <a:xfrm>
              <a:off x="3583577" y="483464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80BEFB9-A3AC-35AA-9FF1-51077D8ABA65}"/>
                </a:ext>
              </a:extLst>
            </p:cNvPr>
            <p:cNvSpPr/>
            <p:nvPr/>
          </p:nvSpPr>
          <p:spPr>
            <a:xfrm>
              <a:off x="3026229" y="4728183"/>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CEFDA3E-B285-2CEB-FC1B-D094E2B291C6}"/>
                </a:ext>
              </a:extLst>
            </p:cNvPr>
            <p:cNvSpPr/>
            <p:nvPr/>
          </p:nvSpPr>
          <p:spPr>
            <a:xfrm>
              <a:off x="2773626" y="5276553"/>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58410D3-86AA-39AD-D554-269A58CEAB1A}"/>
                </a:ext>
              </a:extLst>
            </p:cNvPr>
            <p:cNvSpPr/>
            <p:nvPr/>
          </p:nvSpPr>
          <p:spPr>
            <a:xfrm>
              <a:off x="3426823" y="4568130"/>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4FFFA30-D456-C7DD-690A-59D001AFE88E}"/>
                </a:ext>
              </a:extLst>
            </p:cNvPr>
            <p:cNvSpPr/>
            <p:nvPr/>
          </p:nvSpPr>
          <p:spPr>
            <a:xfrm>
              <a:off x="3285308" y="495541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BD50190-7F5A-2A70-021A-EEDEC4A962A3}"/>
                </a:ext>
              </a:extLst>
            </p:cNvPr>
            <p:cNvSpPr/>
            <p:nvPr/>
          </p:nvSpPr>
          <p:spPr>
            <a:xfrm>
              <a:off x="3206931" y="5360909"/>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66006FF-859E-7820-F69C-30E1844439EE}"/>
                </a:ext>
              </a:extLst>
            </p:cNvPr>
            <p:cNvSpPr/>
            <p:nvPr/>
          </p:nvSpPr>
          <p:spPr>
            <a:xfrm>
              <a:off x="4371702" y="4500947"/>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337E7E49-5252-44A1-09B3-330942592D70}"/>
                </a:ext>
              </a:extLst>
            </p:cNvPr>
            <p:cNvSpPr/>
            <p:nvPr/>
          </p:nvSpPr>
          <p:spPr>
            <a:xfrm>
              <a:off x="4201886" y="531192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DE13E3D-A466-FB7F-4FA4-CFD276F833B6}"/>
                </a:ext>
              </a:extLst>
            </p:cNvPr>
            <p:cNvSpPr/>
            <p:nvPr/>
          </p:nvSpPr>
          <p:spPr>
            <a:xfrm>
              <a:off x="3764279" y="514277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7CBCCE64-ADD1-9315-5729-A627118A53C9}"/>
                </a:ext>
              </a:extLst>
            </p:cNvPr>
            <p:cNvSpPr/>
            <p:nvPr/>
          </p:nvSpPr>
          <p:spPr>
            <a:xfrm>
              <a:off x="4456611" y="495541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2603468-641B-28C1-E7AB-2978509F4DA3}"/>
                </a:ext>
              </a:extLst>
            </p:cNvPr>
            <p:cNvSpPr/>
            <p:nvPr/>
          </p:nvSpPr>
          <p:spPr>
            <a:xfrm rot="18749512">
              <a:off x="867548" y="1693408"/>
              <a:ext cx="2962222" cy="1811977"/>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E478CA2-AE55-91F4-C983-D826A60BF79F}"/>
                </a:ext>
              </a:extLst>
            </p:cNvPr>
            <p:cNvSpPr/>
            <p:nvPr/>
          </p:nvSpPr>
          <p:spPr>
            <a:xfrm rot="20826113">
              <a:off x="2168746" y="4239077"/>
              <a:ext cx="2786196" cy="144566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450AF6C9-230F-4FDD-5346-7744EC326191}"/>
              </a:ext>
            </a:extLst>
          </p:cNvPr>
          <p:cNvSpPr txBox="1"/>
          <p:nvPr/>
        </p:nvSpPr>
        <p:spPr>
          <a:xfrm>
            <a:off x="2653148" y="3718758"/>
            <a:ext cx="2073155" cy="400110"/>
          </a:xfrm>
          <a:prstGeom prst="rect">
            <a:avLst/>
          </a:prstGeom>
          <a:noFill/>
        </p:spPr>
        <p:txBody>
          <a:bodyPr wrap="square" rtlCol="0">
            <a:spAutoFit/>
          </a:bodyPr>
          <a:lstStyle/>
          <a:p>
            <a:pPr algn="ctr"/>
            <a:r>
              <a:rPr lang="en-US" sz="2000" b="1" dirty="0">
                <a:solidFill>
                  <a:srgbClr val="00B050"/>
                </a:solidFill>
              </a:rPr>
              <a:t>Well-separated</a:t>
            </a:r>
          </a:p>
        </p:txBody>
      </p:sp>
      <p:grpSp>
        <p:nvGrpSpPr>
          <p:cNvPr id="46" name="Group 45">
            <a:extLst>
              <a:ext uri="{FF2B5EF4-FFF2-40B4-BE49-F238E27FC236}">
                <a16:creationId xmlns:a16="http://schemas.microsoft.com/office/drawing/2014/main" id="{B5F145F5-2A05-B0A6-4EDB-F2859BB59B0C}"/>
              </a:ext>
            </a:extLst>
          </p:cNvPr>
          <p:cNvGrpSpPr/>
          <p:nvPr/>
        </p:nvGrpSpPr>
        <p:grpSpPr>
          <a:xfrm>
            <a:off x="6599923" y="1713966"/>
            <a:ext cx="5449486" cy="4572001"/>
            <a:chOff x="2703913" y="774442"/>
            <a:chExt cx="6946988" cy="5502932"/>
          </a:xfrm>
        </p:grpSpPr>
        <p:pic>
          <p:nvPicPr>
            <p:cNvPr id="8" name="Picture 7" descr="Chart, scatter chart&#10;&#10;Description automatically generated">
              <a:extLst>
                <a:ext uri="{FF2B5EF4-FFF2-40B4-BE49-F238E27FC236}">
                  <a16:creationId xmlns:a16="http://schemas.microsoft.com/office/drawing/2014/main" id="{6A6912B6-A2EC-573E-7917-C16F1B057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3913" y="774442"/>
              <a:ext cx="6784173" cy="5502932"/>
            </a:xfrm>
            <a:prstGeom prst="rect">
              <a:avLst/>
            </a:prstGeom>
            <a:ln>
              <a:solidFill>
                <a:schemeClr val="tx1"/>
              </a:solidFill>
            </a:ln>
          </p:spPr>
        </p:pic>
        <p:sp>
          <p:nvSpPr>
            <p:cNvPr id="9" name="Oval 8">
              <a:extLst>
                <a:ext uri="{FF2B5EF4-FFF2-40B4-BE49-F238E27FC236}">
                  <a16:creationId xmlns:a16="http://schemas.microsoft.com/office/drawing/2014/main" id="{26DA7B97-40FE-1E42-B0B0-516491EC903E}"/>
                </a:ext>
              </a:extLst>
            </p:cNvPr>
            <p:cNvSpPr/>
            <p:nvPr/>
          </p:nvSpPr>
          <p:spPr>
            <a:xfrm rot="845201">
              <a:off x="5637078" y="1306347"/>
              <a:ext cx="4013823" cy="233523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411BB29-9C05-A6D4-86FC-E7431D688BDD}"/>
                </a:ext>
              </a:extLst>
            </p:cNvPr>
            <p:cNvSpPr/>
            <p:nvPr/>
          </p:nvSpPr>
          <p:spPr>
            <a:xfrm rot="1594841">
              <a:off x="3385816" y="3008390"/>
              <a:ext cx="4418141" cy="3184863"/>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2BE2D305-F6F0-A193-65A3-9B024D56141C}"/>
              </a:ext>
            </a:extLst>
          </p:cNvPr>
          <p:cNvSpPr txBox="1"/>
          <p:nvPr/>
        </p:nvSpPr>
        <p:spPr>
          <a:xfrm>
            <a:off x="7236958" y="2182595"/>
            <a:ext cx="1628502" cy="707886"/>
          </a:xfrm>
          <a:prstGeom prst="rect">
            <a:avLst/>
          </a:prstGeom>
          <a:solidFill>
            <a:schemeClr val="bg1"/>
          </a:solidFill>
        </p:spPr>
        <p:txBody>
          <a:bodyPr wrap="square" rtlCol="0">
            <a:spAutoFit/>
          </a:bodyPr>
          <a:lstStyle/>
          <a:p>
            <a:pPr algn="ctr"/>
            <a:r>
              <a:rPr lang="en-US" sz="2000" b="1" dirty="0">
                <a:solidFill>
                  <a:srgbClr val="00B050"/>
                </a:solidFill>
              </a:rPr>
              <a:t>Not well-separated!</a:t>
            </a:r>
          </a:p>
        </p:txBody>
      </p:sp>
    </p:spTree>
    <p:extLst>
      <p:ext uri="{BB962C8B-B14F-4D97-AF65-F5344CB8AC3E}">
        <p14:creationId xmlns:p14="http://schemas.microsoft.com/office/powerpoint/2010/main" val="285219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par>
                                <p:cTn id="16" presetID="10" presetClass="entr" presetSubtype="0" fill="hold"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Prototype Clusters</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22</a:t>
            </a:fld>
            <a:endParaRPr lang="en-US"/>
          </a:p>
        </p:txBody>
      </p:sp>
      <p:sp>
        <p:nvSpPr>
          <p:cNvPr id="3" name="TextBox 2">
            <a:extLst>
              <a:ext uri="{FF2B5EF4-FFF2-40B4-BE49-F238E27FC236}">
                <a16:creationId xmlns:a16="http://schemas.microsoft.com/office/drawing/2014/main" id="{B0BA7BC5-01FC-D156-1CD5-EE47D6A3EA3D}"/>
              </a:ext>
            </a:extLst>
          </p:cNvPr>
          <p:cNvSpPr txBox="1"/>
          <p:nvPr/>
        </p:nvSpPr>
        <p:spPr>
          <a:xfrm>
            <a:off x="362567" y="1101121"/>
            <a:ext cx="5263133" cy="4708981"/>
          </a:xfrm>
          <a:prstGeom prst="rect">
            <a:avLst/>
          </a:prstGeom>
          <a:noFill/>
        </p:spPr>
        <p:txBody>
          <a:bodyPr wrap="square" rtlCol="0">
            <a:spAutoFit/>
          </a:bodyPr>
          <a:lstStyle/>
          <a:p>
            <a:r>
              <a:rPr lang="en-US" sz="2000" dirty="0"/>
              <a:t>A </a:t>
            </a:r>
            <a:r>
              <a:rPr lang="en-US" sz="2000" b="1" dirty="0"/>
              <a:t>prototype cluster</a:t>
            </a:r>
            <a:r>
              <a:rPr lang="en-US" sz="2000" dirty="0"/>
              <a:t> is built around a representative data point that usually does not exist in the original data. </a:t>
            </a:r>
          </a:p>
          <a:p>
            <a:endParaRPr lang="en-US" sz="2000" dirty="0"/>
          </a:p>
          <a:p>
            <a:r>
              <a:rPr lang="en-US" sz="2000" dirty="0"/>
              <a:t>Members of a cluster are closer to the cluster’s prototype than any other cluster prototypes.</a:t>
            </a:r>
          </a:p>
          <a:p>
            <a:endParaRPr lang="en-US" sz="2000" dirty="0"/>
          </a:p>
          <a:p>
            <a:r>
              <a:rPr lang="en-US" sz="2000" dirty="0"/>
              <a:t>When clustering numeric data, the prototype is often calculated using the average (mean) of all cluster member data.</a:t>
            </a:r>
          </a:p>
          <a:p>
            <a:endParaRPr lang="en-US" sz="2000" dirty="0"/>
          </a:p>
          <a:p>
            <a:r>
              <a:rPr lang="en-US" sz="2000" dirty="0"/>
              <a:t>In these cases, the prototype is called a </a:t>
            </a:r>
            <a:r>
              <a:rPr lang="en-US" sz="2000" b="1" dirty="0"/>
              <a:t>centroid</a:t>
            </a:r>
            <a:r>
              <a:rPr lang="en-US" sz="2000" dirty="0"/>
              <a:t>.</a:t>
            </a:r>
          </a:p>
          <a:p>
            <a:endParaRPr lang="en-US" sz="2000" dirty="0"/>
          </a:p>
          <a:p>
            <a:r>
              <a:rPr lang="en-US" sz="2000" dirty="0"/>
              <a:t>Prototype clusters are commonly used when clusters are spherically shaped.</a:t>
            </a:r>
          </a:p>
        </p:txBody>
      </p:sp>
      <p:cxnSp>
        <p:nvCxnSpPr>
          <p:cNvPr id="50" name="Straight Arrow Connector 49">
            <a:extLst>
              <a:ext uri="{FF2B5EF4-FFF2-40B4-BE49-F238E27FC236}">
                <a16:creationId xmlns:a16="http://schemas.microsoft.com/office/drawing/2014/main" id="{70C98DA6-C95C-8085-204A-8E88FDA3D360}"/>
              </a:ext>
            </a:extLst>
          </p:cNvPr>
          <p:cNvCxnSpPr>
            <a:cxnSpLocks/>
          </p:cNvCxnSpPr>
          <p:nvPr/>
        </p:nvCxnSpPr>
        <p:spPr>
          <a:xfrm flipV="1">
            <a:off x="6714601" y="1194289"/>
            <a:ext cx="0" cy="457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9E56A01-46E2-D7A8-B357-84D6327FAFA1}"/>
              </a:ext>
            </a:extLst>
          </p:cNvPr>
          <p:cNvCxnSpPr>
            <a:cxnSpLocks/>
          </p:cNvCxnSpPr>
          <p:nvPr/>
        </p:nvCxnSpPr>
        <p:spPr>
          <a:xfrm>
            <a:off x="6481859" y="5449620"/>
            <a:ext cx="457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4B04818-D790-D1E4-2912-BAA4E6213E25}"/>
              </a:ext>
            </a:extLst>
          </p:cNvPr>
          <p:cNvSpPr/>
          <p:nvPr/>
        </p:nvSpPr>
        <p:spPr>
          <a:xfrm>
            <a:off x="8132131" y="1687517"/>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CAD4D79-C1A5-6041-F8F4-896D52A4D8B2}"/>
              </a:ext>
            </a:extLst>
          </p:cNvPr>
          <p:cNvSpPr/>
          <p:nvPr/>
        </p:nvSpPr>
        <p:spPr>
          <a:xfrm>
            <a:off x="7698229" y="2291660"/>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E371BAE7-7D5E-F1C7-9514-DC7601136320}"/>
              </a:ext>
            </a:extLst>
          </p:cNvPr>
          <p:cNvSpPr/>
          <p:nvPr/>
        </p:nvSpPr>
        <p:spPr>
          <a:xfrm>
            <a:off x="8449940" y="173649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37481F8-F3B4-7E2D-C529-58BF5FEC5659}"/>
              </a:ext>
            </a:extLst>
          </p:cNvPr>
          <p:cNvSpPr/>
          <p:nvPr/>
        </p:nvSpPr>
        <p:spPr>
          <a:xfrm>
            <a:off x="8968154" y="1214210"/>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16781D2-FE99-7E1C-A2F7-B6FE784D78A4}"/>
              </a:ext>
            </a:extLst>
          </p:cNvPr>
          <p:cNvSpPr/>
          <p:nvPr/>
        </p:nvSpPr>
        <p:spPr>
          <a:xfrm>
            <a:off x="8064535" y="219369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B2986C0-CC2C-922F-952D-9C7D7112DEA0}"/>
              </a:ext>
            </a:extLst>
          </p:cNvPr>
          <p:cNvSpPr/>
          <p:nvPr/>
        </p:nvSpPr>
        <p:spPr>
          <a:xfrm>
            <a:off x="7414657" y="2538325"/>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0CFC8A9-648E-2EB8-BC5A-D00AEAB9EDDD}"/>
              </a:ext>
            </a:extLst>
          </p:cNvPr>
          <p:cNvSpPr/>
          <p:nvPr/>
        </p:nvSpPr>
        <p:spPr>
          <a:xfrm>
            <a:off x="7153348" y="194834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E01D612-CBA8-9B2A-1FB1-EE65BC3A3AC4}"/>
              </a:ext>
            </a:extLst>
          </p:cNvPr>
          <p:cNvSpPr/>
          <p:nvPr/>
        </p:nvSpPr>
        <p:spPr>
          <a:xfrm>
            <a:off x="7931730" y="1899363"/>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C0CAFB3-2777-F75A-C84C-E11E46DFD82E}"/>
              </a:ext>
            </a:extLst>
          </p:cNvPr>
          <p:cNvSpPr/>
          <p:nvPr/>
        </p:nvSpPr>
        <p:spPr>
          <a:xfrm>
            <a:off x="8546876" y="149660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19F6F108-6223-EA30-E3D5-C4E76AD4D5C3}"/>
              </a:ext>
            </a:extLst>
          </p:cNvPr>
          <p:cNvSpPr/>
          <p:nvPr/>
        </p:nvSpPr>
        <p:spPr>
          <a:xfrm>
            <a:off x="7448403" y="1690677"/>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3B854CB5-0DA2-7F3D-C01A-7A2F1FBDB9A4}"/>
              </a:ext>
            </a:extLst>
          </p:cNvPr>
          <p:cNvSpPr/>
          <p:nvPr/>
        </p:nvSpPr>
        <p:spPr>
          <a:xfrm>
            <a:off x="8047222" y="134420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3ADD6FFD-4D92-50A7-BF5F-C1B8BB3D8795}"/>
              </a:ext>
            </a:extLst>
          </p:cNvPr>
          <p:cNvSpPr/>
          <p:nvPr/>
        </p:nvSpPr>
        <p:spPr>
          <a:xfrm>
            <a:off x="7846821" y="1697982"/>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72A1059-A2F7-2B82-E606-A9B48B41CFE1}"/>
              </a:ext>
            </a:extLst>
          </p:cNvPr>
          <p:cNvSpPr/>
          <p:nvPr/>
        </p:nvSpPr>
        <p:spPr>
          <a:xfrm>
            <a:off x="7761912" y="149660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67BF37A-6715-5277-9168-279166A52428}"/>
              </a:ext>
            </a:extLst>
          </p:cNvPr>
          <p:cNvSpPr/>
          <p:nvPr/>
        </p:nvSpPr>
        <p:spPr>
          <a:xfrm>
            <a:off x="7072793" y="244672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2E9F03E-BC3E-47D2-38D4-B17E103590D5}"/>
              </a:ext>
            </a:extLst>
          </p:cNvPr>
          <p:cNvSpPr/>
          <p:nvPr/>
        </p:nvSpPr>
        <p:spPr>
          <a:xfrm>
            <a:off x="7798923" y="2711319"/>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A8334150-62B3-3E44-76D6-BDE7E0D921E8}"/>
              </a:ext>
            </a:extLst>
          </p:cNvPr>
          <p:cNvSpPr/>
          <p:nvPr/>
        </p:nvSpPr>
        <p:spPr>
          <a:xfrm>
            <a:off x="8851676" y="1697982"/>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7B58C83-46F7-00BB-DAE2-CEA83FEB346F}"/>
              </a:ext>
            </a:extLst>
          </p:cNvPr>
          <p:cNvSpPr/>
          <p:nvPr/>
        </p:nvSpPr>
        <p:spPr>
          <a:xfrm>
            <a:off x="7115248" y="219369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361477D-63A6-F1E8-E21A-4BD7E2E3D8B2}"/>
              </a:ext>
            </a:extLst>
          </p:cNvPr>
          <p:cNvSpPr/>
          <p:nvPr/>
        </p:nvSpPr>
        <p:spPr>
          <a:xfrm>
            <a:off x="7600803" y="204129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AE39A02C-7DC3-DE26-B6C0-10AE0CB1DE67}"/>
              </a:ext>
            </a:extLst>
          </p:cNvPr>
          <p:cNvSpPr/>
          <p:nvPr/>
        </p:nvSpPr>
        <p:spPr>
          <a:xfrm>
            <a:off x="8645936" y="4638639"/>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C80EB48A-358F-E0D5-AE2F-688369855759}"/>
              </a:ext>
            </a:extLst>
          </p:cNvPr>
          <p:cNvSpPr/>
          <p:nvPr/>
        </p:nvSpPr>
        <p:spPr>
          <a:xfrm>
            <a:off x="8106989" y="4484305"/>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FED11DA-EADE-3CC7-442D-66AFF52BEAF5}"/>
              </a:ext>
            </a:extLst>
          </p:cNvPr>
          <p:cNvSpPr/>
          <p:nvPr/>
        </p:nvSpPr>
        <p:spPr>
          <a:xfrm>
            <a:off x="8428114" y="4417086"/>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E2611E9-03FF-D021-9C15-D4F530F04A82}"/>
              </a:ext>
            </a:extLst>
          </p:cNvPr>
          <p:cNvSpPr/>
          <p:nvPr/>
        </p:nvSpPr>
        <p:spPr>
          <a:xfrm>
            <a:off x="8589331" y="2144717"/>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316C354F-4F1C-F893-B342-789749734B50}"/>
              </a:ext>
            </a:extLst>
          </p:cNvPr>
          <p:cNvSpPr/>
          <p:nvPr/>
        </p:nvSpPr>
        <p:spPr>
          <a:xfrm>
            <a:off x="9658204" y="429532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47518137-33B7-C68A-C810-1E6386B57F99}"/>
              </a:ext>
            </a:extLst>
          </p:cNvPr>
          <p:cNvSpPr/>
          <p:nvPr/>
        </p:nvSpPr>
        <p:spPr>
          <a:xfrm>
            <a:off x="9259891" y="446888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1BC3FC1F-6D68-1D75-D2C9-4FE7F62FF91F}"/>
              </a:ext>
            </a:extLst>
          </p:cNvPr>
          <p:cNvSpPr/>
          <p:nvPr/>
        </p:nvSpPr>
        <p:spPr>
          <a:xfrm>
            <a:off x="8702543" y="4362423"/>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D8FA4DA-D95D-5298-7DA1-E4A5E3ED0E77}"/>
              </a:ext>
            </a:extLst>
          </p:cNvPr>
          <p:cNvSpPr/>
          <p:nvPr/>
        </p:nvSpPr>
        <p:spPr>
          <a:xfrm>
            <a:off x="8449940" y="4910793"/>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BD057E35-E033-4236-5630-A4116B082ADE}"/>
              </a:ext>
            </a:extLst>
          </p:cNvPr>
          <p:cNvSpPr/>
          <p:nvPr/>
        </p:nvSpPr>
        <p:spPr>
          <a:xfrm>
            <a:off x="9103137" y="4202370"/>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2A164E77-DFAD-B9A6-6C7E-D7329D4EF1B8}"/>
              </a:ext>
            </a:extLst>
          </p:cNvPr>
          <p:cNvSpPr/>
          <p:nvPr/>
        </p:nvSpPr>
        <p:spPr>
          <a:xfrm>
            <a:off x="8961622" y="458965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C6B6014-E71D-CA13-406B-56AB42CFFB0A}"/>
              </a:ext>
            </a:extLst>
          </p:cNvPr>
          <p:cNvSpPr/>
          <p:nvPr/>
        </p:nvSpPr>
        <p:spPr>
          <a:xfrm>
            <a:off x="8883245" y="4995149"/>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4904EB3-FFFA-307C-DDC0-626806627215}"/>
              </a:ext>
            </a:extLst>
          </p:cNvPr>
          <p:cNvSpPr/>
          <p:nvPr/>
        </p:nvSpPr>
        <p:spPr>
          <a:xfrm>
            <a:off x="10048016" y="4135187"/>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8740617-A7A3-8D8A-F9F6-594569C354DD}"/>
              </a:ext>
            </a:extLst>
          </p:cNvPr>
          <p:cNvSpPr/>
          <p:nvPr/>
        </p:nvSpPr>
        <p:spPr>
          <a:xfrm>
            <a:off x="9878200" y="494616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F6BA2A8-83BF-F4AE-69DD-1828A5DF37E2}"/>
              </a:ext>
            </a:extLst>
          </p:cNvPr>
          <p:cNvSpPr/>
          <p:nvPr/>
        </p:nvSpPr>
        <p:spPr>
          <a:xfrm>
            <a:off x="9440593" y="477701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9EA06B7-E84C-1468-E1A1-43A2F0969551}"/>
              </a:ext>
            </a:extLst>
          </p:cNvPr>
          <p:cNvSpPr/>
          <p:nvPr/>
        </p:nvSpPr>
        <p:spPr>
          <a:xfrm>
            <a:off x="10132925" y="458965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4BFEAF9-4C3A-4A2B-616F-F7FE0D290C20}"/>
              </a:ext>
            </a:extLst>
          </p:cNvPr>
          <p:cNvSpPr/>
          <p:nvPr/>
        </p:nvSpPr>
        <p:spPr>
          <a:xfrm>
            <a:off x="8093584" y="1839917"/>
            <a:ext cx="247504" cy="2503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FA0211A-EDF4-D4CA-26A8-76F08EAFC0E6}"/>
              </a:ext>
            </a:extLst>
          </p:cNvPr>
          <p:cNvSpPr/>
          <p:nvPr/>
        </p:nvSpPr>
        <p:spPr>
          <a:xfrm>
            <a:off x="9136139" y="4616536"/>
            <a:ext cx="247504" cy="2503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C04F2C5B-F960-F473-88A6-76E8BF54C532}"/>
              </a:ext>
            </a:extLst>
          </p:cNvPr>
          <p:cNvSpPr/>
          <p:nvPr/>
        </p:nvSpPr>
        <p:spPr>
          <a:xfrm rot="20826113">
            <a:off x="7833164" y="3905396"/>
            <a:ext cx="2786196" cy="144566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9D2E43ED-B300-9C0D-3CB1-7278EF8849D6}"/>
              </a:ext>
            </a:extLst>
          </p:cNvPr>
          <p:cNvSpPr/>
          <p:nvPr/>
        </p:nvSpPr>
        <p:spPr>
          <a:xfrm rot="20024798">
            <a:off x="6756344" y="1268078"/>
            <a:ext cx="2786196" cy="1445668"/>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03302BD6-A2C8-55C8-F2BC-25B6F862E701}"/>
              </a:ext>
            </a:extLst>
          </p:cNvPr>
          <p:cNvSpPr txBox="1"/>
          <p:nvPr/>
        </p:nvSpPr>
        <p:spPr>
          <a:xfrm>
            <a:off x="8513023" y="2750023"/>
            <a:ext cx="1435200" cy="369332"/>
          </a:xfrm>
          <a:prstGeom prst="rect">
            <a:avLst/>
          </a:prstGeom>
          <a:noFill/>
          <a:ln>
            <a:noFill/>
          </a:ln>
        </p:spPr>
        <p:txBody>
          <a:bodyPr wrap="square" rtlCol="0">
            <a:spAutoFit/>
          </a:bodyPr>
          <a:lstStyle/>
          <a:p>
            <a:r>
              <a:rPr lang="en-US" b="1" dirty="0"/>
              <a:t>Centroid</a:t>
            </a:r>
          </a:p>
        </p:txBody>
      </p:sp>
      <p:cxnSp>
        <p:nvCxnSpPr>
          <p:cNvPr id="97" name="Straight Arrow Connector 96">
            <a:extLst>
              <a:ext uri="{FF2B5EF4-FFF2-40B4-BE49-F238E27FC236}">
                <a16:creationId xmlns:a16="http://schemas.microsoft.com/office/drawing/2014/main" id="{8B767DAE-17EA-8091-FF6C-E2B4135BD12A}"/>
              </a:ext>
            </a:extLst>
          </p:cNvPr>
          <p:cNvCxnSpPr>
            <a:cxnSpLocks/>
          </p:cNvCxnSpPr>
          <p:nvPr/>
        </p:nvCxnSpPr>
        <p:spPr>
          <a:xfrm flipH="1" flipV="1">
            <a:off x="8284102" y="2095326"/>
            <a:ext cx="287811" cy="6940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887B0247-033E-519E-9367-07865353B8E3}"/>
              </a:ext>
            </a:extLst>
          </p:cNvPr>
          <p:cNvSpPr txBox="1"/>
          <p:nvPr/>
        </p:nvSpPr>
        <p:spPr>
          <a:xfrm>
            <a:off x="8765447" y="5628898"/>
            <a:ext cx="1435200" cy="369332"/>
          </a:xfrm>
          <a:prstGeom prst="rect">
            <a:avLst/>
          </a:prstGeom>
          <a:noFill/>
          <a:ln>
            <a:noFill/>
          </a:ln>
        </p:spPr>
        <p:txBody>
          <a:bodyPr wrap="square" rtlCol="0">
            <a:spAutoFit/>
          </a:bodyPr>
          <a:lstStyle/>
          <a:p>
            <a:r>
              <a:rPr lang="en-US" b="1" dirty="0"/>
              <a:t>Centroid</a:t>
            </a:r>
          </a:p>
        </p:txBody>
      </p:sp>
      <p:cxnSp>
        <p:nvCxnSpPr>
          <p:cNvPr id="101" name="Straight Arrow Connector 100">
            <a:extLst>
              <a:ext uri="{FF2B5EF4-FFF2-40B4-BE49-F238E27FC236}">
                <a16:creationId xmlns:a16="http://schemas.microsoft.com/office/drawing/2014/main" id="{4B0BFA7E-444B-5A21-9026-B944571171DF}"/>
              </a:ext>
            </a:extLst>
          </p:cNvPr>
          <p:cNvCxnSpPr>
            <a:cxnSpLocks/>
          </p:cNvCxnSpPr>
          <p:nvPr/>
        </p:nvCxnSpPr>
        <p:spPr>
          <a:xfrm flipV="1">
            <a:off x="9282090" y="4919864"/>
            <a:ext cx="0" cy="72392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09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500"/>
                                        <p:tgtEl>
                                          <p:spTgt spid="9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fade">
                                      <p:cBhvr>
                                        <p:cTn id="13" dur="500"/>
                                        <p:tgtEl>
                                          <p:spTgt spid="9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7"/>
                                        </p:tgtEl>
                                        <p:attrNameLst>
                                          <p:attrName>style.visibility</p:attrName>
                                        </p:attrNameLst>
                                      </p:cBhvr>
                                      <p:to>
                                        <p:strVal val="visible"/>
                                      </p:to>
                                    </p:set>
                                    <p:animEffect transition="in" filter="fade">
                                      <p:cBhvr>
                                        <p:cTn id="26" dur="500"/>
                                        <p:tgtEl>
                                          <p:spTgt spid="9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6"/>
                                        </p:tgtEl>
                                        <p:attrNameLst>
                                          <p:attrName>style.visibility</p:attrName>
                                        </p:attrNameLst>
                                      </p:cBhvr>
                                      <p:to>
                                        <p:strVal val="visible"/>
                                      </p:to>
                                    </p:set>
                                    <p:animEffect transition="in" filter="fade">
                                      <p:cBhvr>
                                        <p:cTn id="29" dur="500"/>
                                        <p:tgtEl>
                                          <p:spTgt spid="96"/>
                                        </p:tgtEl>
                                      </p:cBhvr>
                                    </p:animEffect>
                                  </p:childTnLst>
                                </p:cTn>
                              </p:par>
                              <p:par>
                                <p:cTn id="30" presetID="10" presetClass="entr" presetSubtype="0" fill="hold" nodeType="with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500"/>
                                        <p:tgtEl>
                                          <p:spTgt spid="10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0"/>
                                        </p:tgtEl>
                                        <p:attrNameLst>
                                          <p:attrName>style.visibility</p:attrName>
                                        </p:attrNameLst>
                                      </p:cBhvr>
                                      <p:to>
                                        <p:strVal val="visible"/>
                                      </p:to>
                                    </p:set>
                                    <p:animEffect transition="in" filter="fade">
                                      <p:cBhvr>
                                        <p:cTn id="35" dur="500"/>
                                        <p:tgtEl>
                                          <p:spTgt spid="10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P spid="96" grpId="0"/>
      <p:bldP spid="10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Density-Based Clusters</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23</a:t>
            </a:fld>
            <a:endParaRPr lang="en-US"/>
          </a:p>
        </p:txBody>
      </p:sp>
      <p:pic>
        <p:nvPicPr>
          <p:cNvPr id="7" name="Picture 6" descr="Chart, scatter chart&#10;&#10;Description automatically generated">
            <a:extLst>
              <a:ext uri="{FF2B5EF4-FFF2-40B4-BE49-F238E27FC236}">
                <a16:creationId xmlns:a16="http://schemas.microsoft.com/office/drawing/2014/main" id="{C2428886-BE3F-8743-CEE8-8368FD624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944" y="877618"/>
            <a:ext cx="6555176" cy="5207934"/>
          </a:xfrm>
          <a:prstGeom prst="rect">
            <a:avLst/>
          </a:prstGeom>
          <a:ln>
            <a:solidFill>
              <a:schemeClr val="tx1"/>
            </a:solidFill>
          </a:ln>
        </p:spPr>
      </p:pic>
      <p:sp>
        <p:nvSpPr>
          <p:cNvPr id="8" name="TextBox 7">
            <a:extLst>
              <a:ext uri="{FF2B5EF4-FFF2-40B4-BE49-F238E27FC236}">
                <a16:creationId xmlns:a16="http://schemas.microsoft.com/office/drawing/2014/main" id="{1CADB10F-AFA1-70EB-6FCD-9F4A46347AF0}"/>
              </a:ext>
            </a:extLst>
          </p:cNvPr>
          <p:cNvSpPr txBox="1"/>
          <p:nvPr/>
        </p:nvSpPr>
        <p:spPr>
          <a:xfrm>
            <a:off x="398880" y="877618"/>
            <a:ext cx="4303033" cy="5632311"/>
          </a:xfrm>
          <a:prstGeom prst="rect">
            <a:avLst/>
          </a:prstGeom>
          <a:noFill/>
        </p:spPr>
        <p:txBody>
          <a:bodyPr wrap="square" rtlCol="0">
            <a:spAutoFit/>
          </a:bodyPr>
          <a:lstStyle/>
          <a:p>
            <a:r>
              <a:rPr lang="en-US" sz="2000" b="1" dirty="0"/>
              <a:t>Density-based clusters</a:t>
            </a:r>
            <a:r>
              <a:rPr lang="en-US" sz="2000" dirty="0"/>
              <a:t> are regions dense with data points surrounded by regions with a low density of data points.</a:t>
            </a:r>
          </a:p>
          <a:p>
            <a:endParaRPr lang="en-US" sz="2000" dirty="0"/>
          </a:p>
          <a:p>
            <a:r>
              <a:rPr lang="en-US" sz="2000" dirty="0"/>
              <a:t>Density-based clusters are used when clusters are irregular (e.g., not spherical), intertwined, and/or when outliers are present.</a:t>
            </a:r>
          </a:p>
          <a:p>
            <a:endParaRPr lang="en-US" sz="2000" dirty="0"/>
          </a:p>
          <a:p>
            <a:r>
              <a:rPr lang="en-US" sz="2000" dirty="0"/>
              <a:t>In practice, it is hard to know the shape of clusters due to the use of many features making visualization impossible.</a:t>
            </a:r>
          </a:p>
          <a:p>
            <a:endParaRPr lang="en-US" sz="2000" dirty="0"/>
          </a:p>
          <a:p>
            <a:r>
              <a:rPr lang="en-US" sz="2000" dirty="0"/>
              <a:t>As such, it is common to try multiple clustering techniques and compare results.</a:t>
            </a:r>
          </a:p>
        </p:txBody>
      </p:sp>
      <p:sp>
        <p:nvSpPr>
          <p:cNvPr id="9" name="Rectangle 8">
            <a:extLst>
              <a:ext uri="{FF2B5EF4-FFF2-40B4-BE49-F238E27FC236}">
                <a16:creationId xmlns:a16="http://schemas.microsoft.com/office/drawing/2014/main" id="{F4E1FA67-53E2-BABA-0033-1EA8C40C898A}"/>
              </a:ext>
            </a:extLst>
          </p:cNvPr>
          <p:cNvSpPr/>
          <p:nvPr/>
        </p:nvSpPr>
        <p:spPr>
          <a:xfrm rot="3466622">
            <a:off x="7303932" y="3183450"/>
            <a:ext cx="3019462" cy="2664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84B9652-4549-6EF3-D9D2-C6F27F59A819}"/>
              </a:ext>
            </a:extLst>
          </p:cNvPr>
          <p:cNvSpPr txBox="1"/>
          <p:nvPr/>
        </p:nvSpPr>
        <p:spPr>
          <a:xfrm rot="3415676">
            <a:off x="7895965" y="3103183"/>
            <a:ext cx="1835394" cy="369332"/>
          </a:xfrm>
          <a:prstGeom prst="rect">
            <a:avLst/>
          </a:prstGeom>
          <a:noFill/>
          <a:ln>
            <a:noFill/>
          </a:ln>
        </p:spPr>
        <p:txBody>
          <a:bodyPr wrap="square" rtlCol="0">
            <a:spAutoFit/>
          </a:bodyPr>
          <a:lstStyle/>
          <a:p>
            <a:pPr algn="ctr"/>
            <a:r>
              <a:rPr lang="en-US" b="1" dirty="0"/>
              <a:t>Low Density</a:t>
            </a:r>
          </a:p>
        </p:txBody>
      </p:sp>
      <p:sp>
        <p:nvSpPr>
          <p:cNvPr id="11" name="Rectangle 10">
            <a:extLst>
              <a:ext uri="{FF2B5EF4-FFF2-40B4-BE49-F238E27FC236}">
                <a16:creationId xmlns:a16="http://schemas.microsoft.com/office/drawing/2014/main" id="{58D42554-BD1A-F91B-9C66-31D07821044F}"/>
              </a:ext>
            </a:extLst>
          </p:cNvPr>
          <p:cNvSpPr/>
          <p:nvPr/>
        </p:nvSpPr>
        <p:spPr>
          <a:xfrm rot="3364744">
            <a:off x="7704990" y="2340115"/>
            <a:ext cx="3019462" cy="77270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22FA4F1-BD24-A775-8C2A-D83D0AEA376F}"/>
              </a:ext>
            </a:extLst>
          </p:cNvPr>
          <p:cNvSpPr txBox="1"/>
          <p:nvPr/>
        </p:nvSpPr>
        <p:spPr>
          <a:xfrm rot="3415676">
            <a:off x="8785526" y="2261530"/>
            <a:ext cx="1835394" cy="369332"/>
          </a:xfrm>
          <a:prstGeom prst="rect">
            <a:avLst/>
          </a:prstGeom>
          <a:noFill/>
          <a:ln>
            <a:noFill/>
          </a:ln>
        </p:spPr>
        <p:txBody>
          <a:bodyPr wrap="square" rtlCol="0">
            <a:spAutoFit/>
          </a:bodyPr>
          <a:lstStyle/>
          <a:p>
            <a:pPr algn="ctr"/>
            <a:r>
              <a:rPr lang="en-US" b="1" dirty="0">
                <a:solidFill>
                  <a:srgbClr val="00B050"/>
                </a:solidFill>
              </a:rPr>
              <a:t>High Density</a:t>
            </a:r>
          </a:p>
        </p:txBody>
      </p:sp>
      <p:sp>
        <p:nvSpPr>
          <p:cNvPr id="14" name="Rectangle 13">
            <a:extLst>
              <a:ext uri="{FF2B5EF4-FFF2-40B4-BE49-F238E27FC236}">
                <a16:creationId xmlns:a16="http://schemas.microsoft.com/office/drawing/2014/main" id="{81F64832-821E-8FD1-CF3E-E31241D45DFC}"/>
              </a:ext>
            </a:extLst>
          </p:cNvPr>
          <p:cNvSpPr/>
          <p:nvPr/>
        </p:nvSpPr>
        <p:spPr>
          <a:xfrm rot="3480879">
            <a:off x="7123253" y="3471384"/>
            <a:ext cx="2522644" cy="84815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FFC212B-CF0D-1E9D-1545-DC4A31077E3F}"/>
              </a:ext>
            </a:extLst>
          </p:cNvPr>
          <p:cNvSpPr txBox="1"/>
          <p:nvPr/>
        </p:nvSpPr>
        <p:spPr>
          <a:xfrm rot="3415676">
            <a:off x="6949338" y="3917826"/>
            <a:ext cx="1835394" cy="369332"/>
          </a:xfrm>
          <a:prstGeom prst="rect">
            <a:avLst/>
          </a:prstGeom>
          <a:noFill/>
          <a:ln>
            <a:noFill/>
          </a:ln>
        </p:spPr>
        <p:txBody>
          <a:bodyPr wrap="square" rtlCol="0">
            <a:spAutoFit/>
          </a:bodyPr>
          <a:lstStyle/>
          <a:p>
            <a:pPr algn="ctr"/>
            <a:r>
              <a:rPr lang="en-US" b="1" dirty="0">
                <a:solidFill>
                  <a:srgbClr val="00B050"/>
                </a:solidFill>
              </a:rPr>
              <a:t>High Density</a:t>
            </a:r>
          </a:p>
        </p:txBody>
      </p:sp>
    </p:spTree>
    <p:extLst>
      <p:ext uri="{BB962C8B-B14F-4D97-AF65-F5344CB8AC3E}">
        <p14:creationId xmlns:p14="http://schemas.microsoft.com/office/powerpoint/2010/main" val="240276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500"/>
                                        <p:tgtEl>
                                          <p:spTgt spid="8">
                                            <p:txEl>
                                              <p:pRg st="4" end="4"/>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animEffect transition="in" filter="fade">
                                      <p:cBhvr>
                                        <p:cTn id="35"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4" grpId="0" animBg="1"/>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FB5E6-823B-4F95-A6A6-C578670F2A01}"/>
              </a:ext>
            </a:extLst>
          </p:cNvPr>
          <p:cNvSpPr>
            <a:spLocks noGrp="1"/>
          </p:cNvSpPr>
          <p:nvPr>
            <p:ph type="title"/>
          </p:nvPr>
        </p:nvSpPr>
        <p:spPr/>
        <p:txBody>
          <a:bodyPr/>
          <a:lstStyle/>
          <a:p>
            <a:r>
              <a:rPr lang="en-US" dirty="0"/>
              <a:t>K-Means</a:t>
            </a:r>
          </a:p>
        </p:txBody>
      </p:sp>
      <p:sp>
        <p:nvSpPr>
          <p:cNvPr id="3" name="Text Placeholder 2">
            <a:extLst>
              <a:ext uri="{FF2B5EF4-FFF2-40B4-BE49-F238E27FC236}">
                <a16:creationId xmlns:a16="http://schemas.microsoft.com/office/drawing/2014/main" id="{7FFF21DB-B710-40D9-8EFE-99A8811BECBC}"/>
              </a:ext>
            </a:extLst>
          </p:cNvPr>
          <p:cNvSpPr>
            <a:spLocks noGrp="1"/>
          </p:cNvSpPr>
          <p:nvPr>
            <p:ph type="body" idx="1"/>
          </p:nvPr>
        </p:nvSpPr>
        <p:spPr/>
        <p:txBody>
          <a:bodyPr/>
          <a:lstStyle/>
          <a:p>
            <a:r>
              <a:rPr lang="en-US" dirty="0"/>
              <a:t>Section 4</a:t>
            </a:r>
          </a:p>
        </p:txBody>
      </p:sp>
      <p:sp>
        <p:nvSpPr>
          <p:cNvPr id="4" name="Footer Placeholder 3">
            <a:extLst>
              <a:ext uri="{FF2B5EF4-FFF2-40B4-BE49-F238E27FC236}">
                <a16:creationId xmlns:a16="http://schemas.microsoft.com/office/drawing/2014/main" id="{4FEE44B9-0B1D-8521-1BB8-952830D90AB9}"/>
              </a:ext>
            </a:extLst>
          </p:cNvPr>
          <p:cNvSpPr>
            <a:spLocks noGrp="1"/>
          </p:cNvSpPr>
          <p:nvPr>
            <p:ph type="ftr" sz="quarter" idx="11"/>
          </p:nvPr>
        </p:nvSpPr>
        <p:spPr/>
        <p:txBody>
          <a:bodyPr/>
          <a:lstStyle/>
          <a:p>
            <a:r>
              <a:rPr lang="en-US"/>
              <a:t>Langer - Cluster Analysis with Python</a:t>
            </a:r>
            <a:endParaRPr lang="en-US" dirty="0"/>
          </a:p>
        </p:txBody>
      </p:sp>
      <p:sp>
        <p:nvSpPr>
          <p:cNvPr id="7" name="Slide Number Placeholder 6">
            <a:extLst>
              <a:ext uri="{FF2B5EF4-FFF2-40B4-BE49-F238E27FC236}">
                <a16:creationId xmlns:a16="http://schemas.microsoft.com/office/drawing/2014/main" id="{4FD02D89-5AC9-A296-358B-0C5E2A7BBFA1}"/>
              </a:ext>
            </a:extLst>
          </p:cNvPr>
          <p:cNvSpPr>
            <a:spLocks noGrp="1"/>
          </p:cNvSpPr>
          <p:nvPr>
            <p:ph type="sldNum" sz="quarter" idx="12"/>
          </p:nvPr>
        </p:nvSpPr>
        <p:spPr/>
        <p:txBody>
          <a:bodyPr/>
          <a:lstStyle/>
          <a:p>
            <a:fld id="{9F6F4FD3-9CF4-4D5E-9BBF-D453CCF141CE}" type="slidenum">
              <a:rPr lang="en-US" smtClean="0"/>
              <a:t>24</a:t>
            </a:fld>
            <a:endParaRPr lang="en-US"/>
          </a:p>
        </p:txBody>
      </p:sp>
    </p:spTree>
    <p:extLst>
      <p:ext uri="{BB962C8B-B14F-4D97-AF65-F5344CB8AC3E}">
        <p14:creationId xmlns:p14="http://schemas.microsoft.com/office/powerpoint/2010/main" val="3337858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Introducing K-Means</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25</a:t>
            </a:fld>
            <a:endParaRPr lang="en-US"/>
          </a:p>
        </p:txBody>
      </p:sp>
      <p:sp>
        <p:nvSpPr>
          <p:cNvPr id="3" name="TextBox 2">
            <a:extLst>
              <a:ext uri="{FF2B5EF4-FFF2-40B4-BE49-F238E27FC236}">
                <a16:creationId xmlns:a16="http://schemas.microsoft.com/office/drawing/2014/main" id="{FB214E17-6D84-3CDC-8C7A-D57F1D2B02CC}"/>
              </a:ext>
            </a:extLst>
          </p:cNvPr>
          <p:cNvSpPr txBox="1"/>
          <p:nvPr/>
        </p:nvSpPr>
        <p:spPr>
          <a:xfrm>
            <a:off x="343289" y="1051517"/>
            <a:ext cx="10735019" cy="4585871"/>
          </a:xfrm>
          <a:prstGeom prst="rect">
            <a:avLst/>
          </a:prstGeom>
          <a:noFill/>
        </p:spPr>
        <p:txBody>
          <a:bodyPr wrap="square" rtlCol="0">
            <a:spAutoFit/>
          </a:bodyPr>
          <a:lstStyle/>
          <a:p>
            <a:r>
              <a:rPr lang="en-US" sz="2000" dirty="0"/>
              <a:t>The </a:t>
            </a:r>
            <a:r>
              <a:rPr lang="en-US" sz="2000" b="1" dirty="0"/>
              <a:t>k-means</a:t>
            </a:r>
            <a:r>
              <a:rPr lang="en-US" sz="2000" dirty="0"/>
              <a:t> algorithm is a prototype-based, complete partitioning clustering technique.</a:t>
            </a:r>
          </a:p>
          <a:p>
            <a:endParaRPr lang="en-US" sz="2000" dirty="0"/>
          </a:p>
          <a:p>
            <a:r>
              <a:rPr lang="en-US" sz="2000" dirty="0"/>
              <a:t>Whew! That was a mouthful.</a:t>
            </a:r>
          </a:p>
          <a:p>
            <a:endParaRPr lang="en-US" sz="2000" dirty="0"/>
          </a:p>
          <a:p>
            <a:r>
              <a:rPr lang="en-US" sz="2000" dirty="0"/>
              <a:t>Let’s break that down:</a:t>
            </a:r>
          </a:p>
          <a:p>
            <a:endParaRPr lang="en-US" sz="2000" dirty="0"/>
          </a:p>
          <a:p>
            <a:pPr marL="800100" lvl="1" indent="-342900">
              <a:buFont typeface="+mj-lt"/>
              <a:buAutoNum type="arabicPeriod"/>
            </a:pPr>
            <a:r>
              <a:rPr lang="en-US" dirty="0"/>
              <a:t>K-means uses centroids based on the average data of cluster members</a:t>
            </a:r>
          </a:p>
          <a:p>
            <a:pPr marL="800100" lvl="1" indent="-342900">
              <a:buFont typeface="+mj-lt"/>
              <a:buAutoNum type="arabicPeriod"/>
            </a:pPr>
            <a:r>
              <a:rPr lang="en-US" dirty="0"/>
              <a:t>The clusters produced by k-means are spherical</a:t>
            </a:r>
          </a:p>
          <a:p>
            <a:pPr marL="800100" lvl="1" indent="-342900">
              <a:buFont typeface="+mj-lt"/>
              <a:buAutoNum type="arabicPeriod"/>
            </a:pPr>
            <a:r>
              <a:rPr lang="en-US" dirty="0"/>
              <a:t>Every data point is assigned to a cluster – even outliers</a:t>
            </a:r>
          </a:p>
          <a:p>
            <a:pPr marL="800100" lvl="1" indent="-342900">
              <a:buFont typeface="+mj-lt"/>
              <a:buAutoNum type="arabicPeriod"/>
            </a:pPr>
            <a:r>
              <a:rPr lang="en-US" dirty="0"/>
              <a:t>Every data point will be assigned to a single cluster</a:t>
            </a:r>
          </a:p>
          <a:p>
            <a:endParaRPr lang="en-US" sz="2000" dirty="0"/>
          </a:p>
          <a:p>
            <a:r>
              <a:rPr lang="en-US" sz="2000" dirty="0"/>
              <a:t>K-means is one of the most popular clustering techniques. </a:t>
            </a:r>
          </a:p>
          <a:p>
            <a:endParaRPr lang="en-US" sz="2000" dirty="0"/>
          </a:p>
          <a:p>
            <a:r>
              <a:rPr lang="en-US" sz="2000" dirty="0"/>
              <a:t>A big part of k-means’ popularity is the algorithm’s simplicity – it is easy to understand how k-means works intuitively. </a:t>
            </a:r>
          </a:p>
        </p:txBody>
      </p:sp>
    </p:spTree>
    <p:extLst>
      <p:ext uri="{BB962C8B-B14F-4D97-AF65-F5344CB8AC3E}">
        <p14:creationId xmlns:p14="http://schemas.microsoft.com/office/powerpoint/2010/main" val="255027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fade">
                                      <p:cBhvr>
                                        <p:cTn id="24" dur="500"/>
                                        <p:tgtEl>
                                          <p:spTgt spid="3">
                                            <p:txEl>
                                              <p:pRg st="9" end="9"/>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animEffect transition="in" filter="fade">
                                      <p:cBhvr>
                                        <p:cTn id="29" dur="500"/>
                                        <p:tgtEl>
                                          <p:spTgt spid="3">
                                            <p:txEl>
                                              <p:pRg st="11" end="1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fade">
                                      <p:cBhvr>
                                        <p:cTn id="3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The K-Means Algorithm</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26</a:t>
            </a:fld>
            <a:endParaRPr lang="en-US"/>
          </a:p>
        </p:txBody>
      </p:sp>
      <p:sp>
        <p:nvSpPr>
          <p:cNvPr id="3" name="TextBox 2">
            <a:extLst>
              <a:ext uri="{FF2B5EF4-FFF2-40B4-BE49-F238E27FC236}">
                <a16:creationId xmlns:a16="http://schemas.microsoft.com/office/drawing/2014/main" id="{FB214E17-6D84-3CDC-8C7A-D57F1D2B02CC}"/>
              </a:ext>
            </a:extLst>
          </p:cNvPr>
          <p:cNvSpPr txBox="1"/>
          <p:nvPr/>
        </p:nvSpPr>
        <p:spPr>
          <a:xfrm>
            <a:off x="343289" y="1051517"/>
            <a:ext cx="10735019" cy="4893647"/>
          </a:xfrm>
          <a:prstGeom prst="rect">
            <a:avLst/>
          </a:prstGeom>
          <a:noFill/>
        </p:spPr>
        <p:txBody>
          <a:bodyPr wrap="square" rtlCol="0">
            <a:spAutoFit/>
          </a:bodyPr>
          <a:lstStyle/>
          <a:p>
            <a:r>
              <a:rPr lang="en-US" sz="2000" dirty="0"/>
              <a:t>“In mathematics and computer science, an </a:t>
            </a:r>
            <a:r>
              <a:rPr lang="en-US" sz="2000" b="1" dirty="0"/>
              <a:t>algorithm</a:t>
            </a:r>
            <a:r>
              <a:rPr lang="en-US" sz="2000" dirty="0"/>
              <a:t> is a finite sequence of rigorous instructions, typically used to solve a class of specific problems or to perform a computation. Algorithms are used as specifications for performing calculations and data processing.” - Wikipedia</a:t>
            </a:r>
          </a:p>
          <a:p>
            <a:endParaRPr lang="en-US" sz="2000" dirty="0"/>
          </a:p>
          <a:p>
            <a:r>
              <a:rPr lang="en-US" sz="2000" dirty="0"/>
              <a:t>Here’s the </a:t>
            </a:r>
            <a:r>
              <a:rPr lang="en-US" sz="2000" b="1" dirty="0"/>
              <a:t>k-means algorithm</a:t>
            </a:r>
            <a:r>
              <a:rPr lang="en-US" sz="2000" dirty="0"/>
              <a:t>:</a:t>
            </a:r>
          </a:p>
          <a:p>
            <a:endParaRPr lang="en-US" sz="2000" dirty="0"/>
          </a:p>
          <a:p>
            <a:pPr marL="800100" lvl="1" indent="-342900">
              <a:buFont typeface="+mj-lt"/>
              <a:buAutoNum type="arabicPeriod"/>
            </a:pPr>
            <a:r>
              <a:rPr lang="en-US" dirty="0"/>
              <a:t>Select k points as the initial cluster centroids</a:t>
            </a:r>
          </a:p>
          <a:p>
            <a:pPr marL="800100" lvl="1" indent="-342900">
              <a:buFont typeface="+mj-lt"/>
              <a:buAutoNum type="arabicPeriod"/>
            </a:pPr>
            <a:r>
              <a:rPr lang="en-US" dirty="0"/>
              <a:t>Form k clusters by assigning each data point to its closest centroid</a:t>
            </a:r>
          </a:p>
          <a:p>
            <a:pPr marL="800100" lvl="1" indent="-342900">
              <a:buFont typeface="+mj-lt"/>
              <a:buAutoNum type="arabicPeriod"/>
            </a:pPr>
            <a:r>
              <a:rPr lang="en-US" dirty="0"/>
              <a:t>Recompute each centroid as the average of all current cluster members</a:t>
            </a:r>
          </a:p>
          <a:p>
            <a:pPr marL="800100" lvl="1" indent="-342900">
              <a:buFont typeface="+mj-lt"/>
              <a:buAutoNum type="arabicPeriod"/>
            </a:pPr>
            <a:r>
              <a:rPr lang="en-US" dirty="0"/>
              <a:t>Stop if no centroid changes, otherwise go to 2</a:t>
            </a:r>
          </a:p>
          <a:p>
            <a:endParaRPr lang="en-US" sz="2000" dirty="0"/>
          </a:p>
          <a:p>
            <a:r>
              <a:rPr lang="en-US" sz="2000" dirty="0"/>
              <a:t>Notice that the first step requires you to pick k – the number of clusters to be found.</a:t>
            </a:r>
          </a:p>
          <a:p>
            <a:endParaRPr lang="en-US" sz="2000" dirty="0"/>
          </a:p>
          <a:p>
            <a:r>
              <a:rPr lang="en-US" sz="2000" dirty="0"/>
              <a:t>Turns out that picking the right value for k is a non-trivial problem.</a:t>
            </a:r>
          </a:p>
          <a:p>
            <a:endParaRPr lang="en-US" sz="2000" dirty="0"/>
          </a:p>
          <a:p>
            <a:r>
              <a:rPr lang="en-US" sz="2000" dirty="0"/>
              <a:t>We’re going to cover that in the next section of the course.</a:t>
            </a:r>
          </a:p>
        </p:txBody>
      </p:sp>
    </p:spTree>
    <p:extLst>
      <p:ext uri="{BB962C8B-B14F-4D97-AF65-F5344CB8AC3E}">
        <p14:creationId xmlns:p14="http://schemas.microsoft.com/office/powerpoint/2010/main" val="333036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fade">
                                      <p:cBhvr>
                                        <p:cTn id="24" dur="500"/>
                                        <p:tgtEl>
                                          <p:spTgt spid="3">
                                            <p:txEl>
                                              <p:pRg st="9" end="9"/>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fade">
                                      <p:cBhvr>
                                        <p:cTn id="27" dur="500"/>
                                        <p:tgtEl>
                                          <p:spTgt spid="3">
                                            <p:txEl>
                                              <p:pRg st="11" end="1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13" end="13"/>
                                            </p:txEl>
                                          </p:spTgt>
                                        </p:tgtEl>
                                        <p:attrNameLst>
                                          <p:attrName>style.visibility</p:attrName>
                                        </p:attrNameLst>
                                      </p:cBhvr>
                                      <p:to>
                                        <p:strVal val="visible"/>
                                      </p:to>
                                    </p:set>
                                    <p:animEffect transition="in" filter="fade">
                                      <p:cBhvr>
                                        <p:cTn id="30"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A Contrived Example </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5"/>
            <a:ext cx="2743200" cy="365125"/>
          </a:xfrm>
        </p:spPr>
        <p:txBody>
          <a:bodyPr/>
          <a:lstStyle/>
          <a:p>
            <a:fld id="{9F6F4FD3-9CF4-4D5E-9BBF-D453CCF141CE}" type="slidenum">
              <a:rPr lang="en-US" smtClean="0"/>
              <a:t>27</a:t>
            </a:fld>
            <a:endParaRPr lang="en-US" dirty="0"/>
          </a:p>
        </p:txBody>
      </p:sp>
      <p:cxnSp>
        <p:nvCxnSpPr>
          <p:cNvPr id="4" name="Straight Arrow Connector 3">
            <a:extLst>
              <a:ext uri="{FF2B5EF4-FFF2-40B4-BE49-F238E27FC236}">
                <a16:creationId xmlns:a16="http://schemas.microsoft.com/office/drawing/2014/main" id="{0C96ADE6-4597-17B9-AFBD-3CA9473BEBD6}"/>
              </a:ext>
            </a:extLst>
          </p:cNvPr>
          <p:cNvCxnSpPr>
            <a:cxnSpLocks/>
          </p:cNvCxnSpPr>
          <p:nvPr/>
        </p:nvCxnSpPr>
        <p:spPr>
          <a:xfrm flipV="1">
            <a:off x="1038287" y="1560049"/>
            <a:ext cx="0" cy="457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39784BD8-9528-B26A-2A2E-E1325498FE04}"/>
              </a:ext>
            </a:extLst>
          </p:cNvPr>
          <p:cNvCxnSpPr>
            <a:cxnSpLocks/>
          </p:cNvCxnSpPr>
          <p:nvPr/>
        </p:nvCxnSpPr>
        <p:spPr>
          <a:xfrm>
            <a:off x="805545" y="5815380"/>
            <a:ext cx="457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AEA6A2AB-8135-DA1E-12DA-15918F0BA8F3}"/>
              </a:ext>
            </a:extLst>
          </p:cNvPr>
          <p:cNvSpPr/>
          <p:nvPr/>
        </p:nvSpPr>
        <p:spPr>
          <a:xfrm>
            <a:off x="2455817" y="2053277"/>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DFD282F-A190-3E44-BF76-5A16898540DA}"/>
              </a:ext>
            </a:extLst>
          </p:cNvPr>
          <p:cNvSpPr/>
          <p:nvPr/>
        </p:nvSpPr>
        <p:spPr>
          <a:xfrm>
            <a:off x="2021915" y="2657420"/>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F46C34D-A3BC-E8BF-4EE6-058F2DB21098}"/>
              </a:ext>
            </a:extLst>
          </p:cNvPr>
          <p:cNvSpPr/>
          <p:nvPr/>
        </p:nvSpPr>
        <p:spPr>
          <a:xfrm>
            <a:off x="2773626" y="210225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9BCD6A0-CACA-F9AE-C358-1F7DA0EE765F}"/>
              </a:ext>
            </a:extLst>
          </p:cNvPr>
          <p:cNvSpPr/>
          <p:nvPr/>
        </p:nvSpPr>
        <p:spPr>
          <a:xfrm>
            <a:off x="3291840" y="1579970"/>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80A8C41-1B4D-E795-BBCB-3836F3F015F8}"/>
              </a:ext>
            </a:extLst>
          </p:cNvPr>
          <p:cNvSpPr/>
          <p:nvPr/>
        </p:nvSpPr>
        <p:spPr>
          <a:xfrm>
            <a:off x="2388221" y="255945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517A229-11C2-604C-4B52-C737F7F2BCE3}"/>
              </a:ext>
            </a:extLst>
          </p:cNvPr>
          <p:cNvSpPr/>
          <p:nvPr/>
        </p:nvSpPr>
        <p:spPr>
          <a:xfrm>
            <a:off x="1738343" y="2904085"/>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03D1E17-F7B4-0E92-5CA8-BE3E9C4924BD}"/>
              </a:ext>
            </a:extLst>
          </p:cNvPr>
          <p:cNvSpPr/>
          <p:nvPr/>
        </p:nvSpPr>
        <p:spPr>
          <a:xfrm>
            <a:off x="1477034" y="231410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51FE383-BB67-70AD-25C1-B6905C5675CC}"/>
              </a:ext>
            </a:extLst>
          </p:cNvPr>
          <p:cNvSpPr/>
          <p:nvPr/>
        </p:nvSpPr>
        <p:spPr>
          <a:xfrm>
            <a:off x="2255416" y="2265123"/>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634658D-695B-9C9A-B7E5-EC9E15A0834F}"/>
              </a:ext>
            </a:extLst>
          </p:cNvPr>
          <p:cNvSpPr/>
          <p:nvPr/>
        </p:nvSpPr>
        <p:spPr>
          <a:xfrm>
            <a:off x="2870562" y="186236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0B9D07E-D518-A8A6-2128-74F90D6A79C0}"/>
              </a:ext>
            </a:extLst>
          </p:cNvPr>
          <p:cNvSpPr/>
          <p:nvPr/>
        </p:nvSpPr>
        <p:spPr>
          <a:xfrm>
            <a:off x="1772089" y="2056437"/>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7A5EFF1-BF29-A8D8-92DC-0A8B1EE14164}"/>
              </a:ext>
            </a:extLst>
          </p:cNvPr>
          <p:cNvSpPr/>
          <p:nvPr/>
        </p:nvSpPr>
        <p:spPr>
          <a:xfrm>
            <a:off x="2370908" y="170996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22223E4-0A1B-9BB7-90BF-F818C930FE5A}"/>
              </a:ext>
            </a:extLst>
          </p:cNvPr>
          <p:cNvSpPr/>
          <p:nvPr/>
        </p:nvSpPr>
        <p:spPr>
          <a:xfrm>
            <a:off x="2170507" y="2063742"/>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C381D0-8EC0-9E40-C93A-712CF0377459}"/>
              </a:ext>
            </a:extLst>
          </p:cNvPr>
          <p:cNvSpPr/>
          <p:nvPr/>
        </p:nvSpPr>
        <p:spPr>
          <a:xfrm>
            <a:off x="2085598" y="186236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4E36249-D5AF-5306-BBBE-EF411931B117}"/>
              </a:ext>
            </a:extLst>
          </p:cNvPr>
          <p:cNvSpPr/>
          <p:nvPr/>
        </p:nvSpPr>
        <p:spPr>
          <a:xfrm>
            <a:off x="1396479" y="281248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97FBB36-7006-0360-AE65-3706F6B7069D}"/>
              </a:ext>
            </a:extLst>
          </p:cNvPr>
          <p:cNvSpPr/>
          <p:nvPr/>
        </p:nvSpPr>
        <p:spPr>
          <a:xfrm>
            <a:off x="2122609" y="3077079"/>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8AD3F79-9B4D-2F17-FFF5-4C34DF26E897}"/>
              </a:ext>
            </a:extLst>
          </p:cNvPr>
          <p:cNvSpPr/>
          <p:nvPr/>
        </p:nvSpPr>
        <p:spPr>
          <a:xfrm>
            <a:off x="1271030" y="376267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51AB24E-CA32-4087-6033-685BEFCD37C8}"/>
              </a:ext>
            </a:extLst>
          </p:cNvPr>
          <p:cNvSpPr/>
          <p:nvPr/>
        </p:nvSpPr>
        <p:spPr>
          <a:xfrm>
            <a:off x="3175362" y="2063742"/>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F7710F5-6F32-3EF7-9B37-FE4DF74DB75F}"/>
              </a:ext>
            </a:extLst>
          </p:cNvPr>
          <p:cNvSpPr/>
          <p:nvPr/>
        </p:nvSpPr>
        <p:spPr>
          <a:xfrm>
            <a:off x="1438934" y="255945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AEAB990-0DE7-D1EB-3468-DA30441708A3}"/>
              </a:ext>
            </a:extLst>
          </p:cNvPr>
          <p:cNvSpPr/>
          <p:nvPr/>
        </p:nvSpPr>
        <p:spPr>
          <a:xfrm>
            <a:off x="1924489" y="240705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A93E51B-2B19-DC5E-4CA3-93CC8000FDE6}"/>
              </a:ext>
            </a:extLst>
          </p:cNvPr>
          <p:cNvSpPr/>
          <p:nvPr/>
        </p:nvSpPr>
        <p:spPr>
          <a:xfrm>
            <a:off x="2969622" y="5004399"/>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5A1EC76-D091-5942-C7BB-9F8FA2D00912}"/>
              </a:ext>
            </a:extLst>
          </p:cNvPr>
          <p:cNvSpPr/>
          <p:nvPr/>
        </p:nvSpPr>
        <p:spPr>
          <a:xfrm>
            <a:off x="2430675" y="4850065"/>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5B10935-0532-3EDA-1F7F-C180EC837C3E}"/>
              </a:ext>
            </a:extLst>
          </p:cNvPr>
          <p:cNvSpPr/>
          <p:nvPr/>
        </p:nvSpPr>
        <p:spPr>
          <a:xfrm>
            <a:off x="2751800" y="4782846"/>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5C9E7F6-E2E6-5125-CDE7-56902B83023E}"/>
              </a:ext>
            </a:extLst>
          </p:cNvPr>
          <p:cNvSpPr/>
          <p:nvPr/>
        </p:nvSpPr>
        <p:spPr>
          <a:xfrm>
            <a:off x="2913017" y="2510477"/>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810D537-A72E-F3B6-6D46-C5387598D738}"/>
              </a:ext>
            </a:extLst>
          </p:cNvPr>
          <p:cNvSpPr/>
          <p:nvPr/>
        </p:nvSpPr>
        <p:spPr>
          <a:xfrm>
            <a:off x="3981890" y="466108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23DB900-9BCA-0ABC-E773-746C0CD460F6}"/>
              </a:ext>
            </a:extLst>
          </p:cNvPr>
          <p:cNvSpPr/>
          <p:nvPr/>
        </p:nvSpPr>
        <p:spPr>
          <a:xfrm>
            <a:off x="3583577" y="483464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C72EBA2-66AE-80B5-526B-D29ED225EE14}"/>
              </a:ext>
            </a:extLst>
          </p:cNvPr>
          <p:cNvSpPr/>
          <p:nvPr/>
        </p:nvSpPr>
        <p:spPr>
          <a:xfrm>
            <a:off x="3026229" y="4728183"/>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D611664-3D81-999B-FADF-1E75CF6281F9}"/>
              </a:ext>
            </a:extLst>
          </p:cNvPr>
          <p:cNvSpPr/>
          <p:nvPr/>
        </p:nvSpPr>
        <p:spPr>
          <a:xfrm>
            <a:off x="2773626" y="5276553"/>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26D6038-635A-7F57-6706-9176AC478EAE}"/>
              </a:ext>
            </a:extLst>
          </p:cNvPr>
          <p:cNvSpPr/>
          <p:nvPr/>
        </p:nvSpPr>
        <p:spPr>
          <a:xfrm>
            <a:off x="3426823" y="4568130"/>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29019C1-1E36-D4B9-9F1D-F2DBA882BD76}"/>
              </a:ext>
            </a:extLst>
          </p:cNvPr>
          <p:cNvSpPr/>
          <p:nvPr/>
        </p:nvSpPr>
        <p:spPr>
          <a:xfrm>
            <a:off x="3285308" y="495541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CF63082-0AE2-E986-DE04-5E1A331F49AB}"/>
              </a:ext>
            </a:extLst>
          </p:cNvPr>
          <p:cNvSpPr/>
          <p:nvPr/>
        </p:nvSpPr>
        <p:spPr>
          <a:xfrm>
            <a:off x="3206931" y="5360909"/>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93C1D1E-1414-8E33-BF42-53549238963A}"/>
              </a:ext>
            </a:extLst>
          </p:cNvPr>
          <p:cNvSpPr/>
          <p:nvPr/>
        </p:nvSpPr>
        <p:spPr>
          <a:xfrm>
            <a:off x="4371702" y="4500947"/>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CEBE011-8160-4106-6D4B-EC3C4BAFE969}"/>
              </a:ext>
            </a:extLst>
          </p:cNvPr>
          <p:cNvSpPr/>
          <p:nvPr/>
        </p:nvSpPr>
        <p:spPr>
          <a:xfrm>
            <a:off x="4201886" y="531192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356C773-18F8-72A4-8FA2-09AAD917B4B9}"/>
              </a:ext>
            </a:extLst>
          </p:cNvPr>
          <p:cNvSpPr/>
          <p:nvPr/>
        </p:nvSpPr>
        <p:spPr>
          <a:xfrm>
            <a:off x="3764279" y="514277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AD1ED53-00C4-5285-AE6F-CB30D3509CC8}"/>
              </a:ext>
            </a:extLst>
          </p:cNvPr>
          <p:cNvSpPr/>
          <p:nvPr/>
        </p:nvSpPr>
        <p:spPr>
          <a:xfrm>
            <a:off x="4456611" y="495541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1">
            <a:extLst>
              <a:ext uri="{FF2B5EF4-FFF2-40B4-BE49-F238E27FC236}">
                <a16:creationId xmlns:a16="http://schemas.microsoft.com/office/drawing/2014/main" id="{05D6F571-7BB3-9123-4E9C-7AFD77FE88C0}"/>
              </a:ext>
            </a:extLst>
          </p:cNvPr>
          <p:cNvSpPr/>
          <p:nvPr/>
        </p:nvSpPr>
        <p:spPr>
          <a:xfrm rot="10800000">
            <a:off x="1482970" y="3718303"/>
            <a:ext cx="566054" cy="200857"/>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3" name="TextBox 42">
            <a:extLst>
              <a:ext uri="{FF2B5EF4-FFF2-40B4-BE49-F238E27FC236}">
                <a16:creationId xmlns:a16="http://schemas.microsoft.com/office/drawing/2014/main" id="{A5E8D484-DC78-8318-1ED9-70951F33F83F}"/>
              </a:ext>
            </a:extLst>
          </p:cNvPr>
          <p:cNvSpPr txBox="1"/>
          <p:nvPr/>
        </p:nvSpPr>
        <p:spPr>
          <a:xfrm>
            <a:off x="2021915" y="3624314"/>
            <a:ext cx="2599708" cy="400110"/>
          </a:xfrm>
          <a:prstGeom prst="rect">
            <a:avLst/>
          </a:prstGeom>
          <a:noFill/>
        </p:spPr>
        <p:txBody>
          <a:bodyPr wrap="square" rtlCol="0">
            <a:spAutoFit/>
          </a:bodyPr>
          <a:lstStyle/>
          <a:p>
            <a:pPr algn="ctr"/>
            <a:r>
              <a:rPr lang="en-US" sz="2000" b="1" dirty="0">
                <a:solidFill>
                  <a:srgbClr val="00B050"/>
                </a:solidFill>
              </a:rPr>
              <a:t>Watch this data point</a:t>
            </a:r>
          </a:p>
        </p:txBody>
      </p:sp>
      <p:sp>
        <p:nvSpPr>
          <p:cNvPr id="44" name="Oval 43">
            <a:extLst>
              <a:ext uri="{FF2B5EF4-FFF2-40B4-BE49-F238E27FC236}">
                <a16:creationId xmlns:a16="http://schemas.microsoft.com/office/drawing/2014/main" id="{E0A7D579-2EF2-B6CE-E293-BD8835D08944}"/>
              </a:ext>
            </a:extLst>
          </p:cNvPr>
          <p:cNvSpPr/>
          <p:nvPr/>
        </p:nvSpPr>
        <p:spPr>
          <a:xfrm rot="20826113">
            <a:off x="1112460" y="1441151"/>
            <a:ext cx="2786196" cy="181197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5" name="TextBox 44">
            <a:extLst>
              <a:ext uri="{FF2B5EF4-FFF2-40B4-BE49-F238E27FC236}">
                <a16:creationId xmlns:a16="http://schemas.microsoft.com/office/drawing/2014/main" id="{0CD2B8B0-E872-1166-215A-27CB407B8DF9}"/>
              </a:ext>
            </a:extLst>
          </p:cNvPr>
          <p:cNvSpPr txBox="1"/>
          <p:nvPr/>
        </p:nvSpPr>
        <p:spPr>
          <a:xfrm>
            <a:off x="2671156" y="1021386"/>
            <a:ext cx="2599708" cy="400110"/>
          </a:xfrm>
          <a:prstGeom prst="rect">
            <a:avLst/>
          </a:prstGeom>
          <a:noFill/>
        </p:spPr>
        <p:txBody>
          <a:bodyPr wrap="square" rtlCol="0">
            <a:spAutoFit/>
          </a:bodyPr>
          <a:lstStyle/>
          <a:p>
            <a:pPr algn="ctr"/>
            <a:r>
              <a:rPr lang="en-US" sz="2000" b="1" dirty="0">
                <a:solidFill>
                  <a:srgbClr val="00B050"/>
                </a:solidFill>
              </a:rPr>
              <a:t>“Obvious cluster”</a:t>
            </a:r>
          </a:p>
        </p:txBody>
      </p:sp>
      <p:sp>
        <p:nvSpPr>
          <p:cNvPr id="46" name="Oval 45">
            <a:extLst>
              <a:ext uri="{FF2B5EF4-FFF2-40B4-BE49-F238E27FC236}">
                <a16:creationId xmlns:a16="http://schemas.microsoft.com/office/drawing/2014/main" id="{F5BA2F5E-23D2-7A59-D769-EF8D47B1B7E1}"/>
              </a:ext>
            </a:extLst>
          </p:cNvPr>
          <p:cNvSpPr/>
          <p:nvPr/>
        </p:nvSpPr>
        <p:spPr>
          <a:xfrm rot="20826113">
            <a:off x="2193179" y="4180336"/>
            <a:ext cx="2786196" cy="153016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7" name="TextBox 46">
            <a:extLst>
              <a:ext uri="{FF2B5EF4-FFF2-40B4-BE49-F238E27FC236}">
                <a16:creationId xmlns:a16="http://schemas.microsoft.com/office/drawing/2014/main" id="{7D3E9A89-E0B5-B2BC-CE9E-809786817374}"/>
              </a:ext>
            </a:extLst>
          </p:cNvPr>
          <p:cNvSpPr txBox="1"/>
          <p:nvPr/>
        </p:nvSpPr>
        <p:spPr>
          <a:xfrm>
            <a:off x="4414156" y="5201939"/>
            <a:ext cx="2599708" cy="400110"/>
          </a:xfrm>
          <a:prstGeom prst="rect">
            <a:avLst/>
          </a:prstGeom>
          <a:noFill/>
        </p:spPr>
        <p:txBody>
          <a:bodyPr wrap="square" rtlCol="0">
            <a:spAutoFit/>
          </a:bodyPr>
          <a:lstStyle/>
          <a:p>
            <a:pPr algn="ctr"/>
            <a:r>
              <a:rPr lang="en-US" sz="2000" b="1" dirty="0">
                <a:solidFill>
                  <a:srgbClr val="00B050"/>
                </a:solidFill>
              </a:rPr>
              <a:t>“Obvious cluster”</a:t>
            </a:r>
          </a:p>
        </p:txBody>
      </p:sp>
      <p:sp>
        <p:nvSpPr>
          <p:cNvPr id="52" name="TextBox 51">
            <a:extLst>
              <a:ext uri="{FF2B5EF4-FFF2-40B4-BE49-F238E27FC236}">
                <a16:creationId xmlns:a16="http://schemas.microsoft.com/office/drawing/2014/main" id="{2394E65E-207E-89CD-DEDE-C07543364E0D}"/>
              </a:ext>
            </a:extLst>
          </p:cNvPr>
          <p:cNvSpPr txBox="1"/>
          <p:nvPr/>
        </p:nvSpPr>
        <p:spPr>
          <a:xfrm>
            <a:off x="6619576" y="1121351"/>
            <a:ext cx="5318814" cy="3170099"/>
          </a:xfrm>
          <a:prstGeom prst="rect">
            <a:avLst/>
          </a:prstGeom>
          <a:noFill/>
        </p:spPr>
        <p:txBody>
          <a:bodyPr wrap="square" rtlCol="0">
            <a:spAutoFit/>
          </a:bodyPr>
          <a:lstStyle/>
          <a:p>
            <a:r>
              <a:rPr lang="en-US" sz="2000" dirty="0"/>
              <a:t>Consider a hypothetical dataset that needs to be clustered. To keep things simple, there are only two numeric features in the dataset.</a:t>
            </a:r>
          </a:p>
          <a:p>
            <a:endParaRPr lang="en-US" sz="2000" dirty="0"/>
          </a:p>
          <a:p>
            <a:r>
              <a:rPr lang="en-US" sz="2000" dirty="0"/>
              <a:t>For this contrived example, we’ll assume that we know ahead of time from business subject matter experts that there should be two clusters in the data.</a:t>
            </a:r>
          </a:p>
          <a:p>
            <a:endParaRPr lang="en-US" sz="2000" dirty="0"/>
          </a:p>
          <a:p>
            <a:r>
              <a:rPr lang="en-US" sz="2000" dirty="0"/>
              <a:t>As such, we’ll choose k = 2.</a:t>
            </a:r>
          </a:p>
        </p:txBody>
      </p:sp>
      <p:sp>
        <p:nvSpPr>
          <p:cNvPr id="3" name="Footer Placeholder 3">
            <a:extLst>
              <a:ext uri="{FF2B5EF4-FFF2-40B4-BE49-F238E27FC236}">
                <a16:creationId xmlns:a16="http://schemas.microsoft.com/office/drawing/2014/main" id="{2B1AAC93-A43C-400D-1DA9-B82BF181C69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Tree>
    <p:extLst>
      <p:ext uri="{BB962C8B-B14F-4D97-AF65-F5344CB8AC3E}">
        <p14:creationId xmlns:p14="http://schemas.microsoft.com/office/powerpoint/2010/main" val="147846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4" grpId="0" animBg="1"/>
      <p:bldP spid="45" grpId="0"/>
      <p:bldP spid="46" grpId="0" animBg="1"/>
      <p:bldP spid="4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Random Start</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28</a:t>
            </a:fld>
            <a:endParaRPr lang="en-US" dirty="0"/>
          </a:p>
        </p:txBody>
      </p:sp>
      <p:cxnSp>
        <p:nvCxnSpPr>
          <p:cNvPr id="3" name="Straight Arrow Connector 2">
            <a:extLst>
              <a:ext uri="{FF2B5EF4-FFF2-40B4-BE49-F238E27FC236}">
                <a16:creationId xmlns:a16="http://schemas.microsoft.com/office/drawing/2014/main" id="{4335C035-B23E-0232-74E4-11E6095B5EFE}"/>
              </a:ext>
            </a:extLst>
          </p:cNvPr>
          <p:cNvCxnSpPr>
            <a:cxnSpLocks/>
          </p:cNvCxnSpPr>
          <p:nvPr/>
        </p:nvCxnSpPr>
        <p:spPr>
          <a:xfrm flipV="1">
            <a:off x="1038287" y="1560049"/>
            <a:ext cx="0" cy="457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78508BE-CFF6-9FCB-87E8-1B9C99C56432}"/>
              </a:ext>
            </a:extLst>
          </p:cNvPr>
          <p:cNvCxnSpPr>
            <a:cxnSpLocks/>
          </p:cNvCxnSpPr>
          <p:nvPr/>
        </p:nvCxnSpPr>
        <p:spPr>
          <a:xfrm>
            <a:off x="805545" y="5815380"/>
            <a:ext cx="457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F34FE965-6518-DAA2-C372-FF869E8EE965}"/>
              </a:ext>
            </a:extLst>
          </p:cNvPr>
          <p:cNvSpPr/>
          <p:nvPr/>
        </p:nvSpPr>
        <p:spPr>
          <a:xfrm>
            <a:off x="2455817" y="2053277"/>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0481A5F-F080-AAF9-E920-2A1A54663148}"/>
              </a:ext>
            </a:extLst>
          </p:cNvPr>
          <p:cNvSpPr/>
          <p:nvPr/>
        </p:nvSpPr>
        <p:spPr>
          <a:xfrm>
            <a:off x="2021915" y="2657420"/>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2093030-2AB9-E3A9-0063-5A775A721AAE}"/>
              </a:ext>
            </a:extLst>
          </p:cNvPr>
          <p:cNvSpPr/>
          <p:nvPr/>
        </p:nvSpPr>
        <p:spPr>
          <a:xfrm>
            <a:off x="2773626" y="210225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C6C3784-5954-5C59-6F3E-EFF2D58A3802}"/>
              </a:ext>
            </a:extLst>
          </p:cNvPr>
          <p:cNvSpPr/>
          <p:nvPr/>
        </p:nvSpPr>
        <p:spPr>
          <a:xfrm>
            <a:off x="3291840" y="1579970"/>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F4240E68-7355-CB58-9022-8F6547CD74BE}"/>
              </a:ext>
            </a:extLst>
          </p:cNvPr>
          <p:cNvSpPr/>
          <p:nvPr/>
        </p:nvSpPr>
        <p:spPr>
          <a:xfrm>
            <a:off x="2388221" y="255945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B99F6B9-51C5-D363-8249-6BF3B6A9D240}"/>
              </a:ext>
            </a:extLst>
          </p:cNvPr>
          <p:cNvSpPr/>
          <p:nvPr/>
        </p:nvSpPr>
        <p:spPr>
          <a:xfrm>
            <a:off x="1738343" y="2904085"/>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74ECF6F7-C9CD-BE56-551B-4F75F579C3E6}"/>
              </a:ext>
            </a:extLst>
          </p:cNvPr>
          <p:cNvSpPr/>
          <p:nvPr/>
        </p:nvSpPr>
        <p:spPr>
          <a:xfrm>
            <a:off x="1477034" y="231410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9766027-5554-0B88-B41F-1A2F86E50661}"/>
              </a:ext>
            </a:extLst>
          </p:cNvPr>
          <p:cNvSpPr/>
          <p:nvPr/>
        </p:nvSpPr>
        <p:spPr>
          <a:xfrm>
            <a:off x="2255416" y="2265123"/>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A86E5FDD-8361-D2F9-861C-DAB1A5BF2474}"/>
              </a:ext>
            </a:extLst>
          </p:cNvPr>
          <p:cNvSpPr/>
          <p:nvPr/>
        </p:nvSpPr>
        <p:spPr>
          <a:xfrm>
            <a:off x="2870562" y="186236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2AC51F4B-4CB1-0380-8DF3-4BFD5F79C15E}"/>
              </a:ext>
            </a:extLst>
          </p:cNvPr>
          <p:cNvSpPr/>
          <p:nvPr/>
        </p:nvSpPr>
        <p:spPr>
          <a:xfrm>
            <a:off x="1772089" y="2056437"/>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FBF53C63-851F-9120-DC68-089EE900EB80}"/>
              </a:ext>
            </a:extLst>
          </p:cNvPr>
          <p:cNvSpPr/>
          <p:nvPr/>
        </p:nvSpPr>
        <p:spPr>
          <a:xfrm>
            <a:off x="2370908" y="170996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E83FD37-DA58-9C8B-C839-42582C2FE570}"/>
              </a:ext>
            </a:extLst>
          </p:cNvPr>
          <p:cNvSpPr/>
          <p:nvPr/>
        </p:nvSpPr>
        <p:spPr>
          <a:xfrm>
            <a:off x="2170507" y="2063742"/>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AE125973-0A29-F41A-82EE-6B534B766576}"/>
              </a:ext>
            </a:extLst>
          </p:cNvPr>
          <p:cNvSpPr/>
          <p:nvPr/>
        </p:nvSpPr>
        <p:spPr>
          <a:xfrm>
            <a:off x="2085598" y="186236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AEC87BAB-45E9-C0C2-3FA1-5B71BA791640}"/>
              </a:ext>
            </a:extLst>
          </p:cNvPr>
          <p:cNvSpPr/>
          <p:nvPr/>
        </p:nvSpPr>
        <p:spPr>
          <a:xfrm>
            <a:off x="1396479" y="281248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C6798E91-5710-3FC9-74AE-30824145E94A}"/>
              </a:ext>
            </a:extLst>
          </p:cNvPr>
          <p:cNvSpPr/>
          <p:nvPr/>
        </p:nvSpPr>
        <p:spPr>
          <a:xfrm>
            <a:off x="2122609" y="3077079"/>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DCFDF7F6-AA7B-E853-4DBA-467351878A53}"/>
              </a:ext>
            </a:extLst>
          </p:cNvPr>
          <p:cNvSpPr/>
          <p:nvPr/>
        </p:nvSpPr>
        <p:spPr>
          <a:xfrm>
            <a:off x="1271030" y="376267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EDC7996-D5E9-30AB-B4D6-E2120FACAAD1}"/>
              </a:ext>
            </a:extLst>
          </p:cNvPr>
          <p:cNvSpPr/>
          <p:nvPr/>
        </p:nvSpPr>
        <p:spPr>
          <a:xfrm>
            <a:off x="3175362" y="2063742"/>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A17FCE8-237C-DAB5-AC16-C72BE8BE09BD}"/>
              </a:ext>
            </a:extLst>
          </p:cNvPr>
          <p:cNvSpPr/>
          <p:nvPr/>
        </p:nvSpPr>
        <p:spPr>
          <a:xfrm>
            <a:off x="1438934" y="255945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BD043CC7-1194-CA00-82DB-7827CBBFFCF8}"/>
              </a:ext>
            </a:extLst>
          </p:cNvPr>
          <p:cNvSpPr/>
          <p:nvPr/>
        </p:nvSpPr>
        <p:spPr>
          <a:xfrm>
            <a:off x="1924489" y="240705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8DCA208-32CD-B618-09A6-F44E30BAEFB0}"/>
              </a:ext>
            </a:extLst>
          </p:cNvPr>
          <p:cNvSpPr/>
          <p:nvPr/>
        </p:nvSpPr>
        <p:spPr>
          <a:xfrm>
            <a:off x="2969622" y="5004399"/>
            <a:ext cx="84909" cy="97962"/>
          </a:xfrm>
          <a:prstGeom prst="ellipse">
            <a:avLst/>
          </a:prstGeom>
          <a:solidFill>
            <a:schemeClr val="tx1"/>
          </a:solidFill>
          <a:ln>
            <a:solidFill>
              <a:srgbClr val="0628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6EC3F296-B111-E7D6-C730-A63126719827}"/>
              </a:ext>
            </a:extLst>
          </p:cNvPr>
          <p:cNvSpPr/>
          <p:nvPr/>
        </p:nvSpPr>
        <p:spPr>
          <a:xfrm>
            <a:off x="2430675" y="4850065"/>
            <a:ext cx="84909" cy="97962"/>
          </a:xfrm>
          <a:prstGeom prst="ellipse">
            <a:avLst/>
          </a:prstGeom>
          <a:solidFill>
            <a:schemeClr val="tx1"/>
          </a:solidFill>
          <a:ln>
            <a:solidFill>
              <a:srgbClr val="0628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BB143972-B589-254C-E4D1-CCF2E6DC0A3A}"/>
              </a:ext>
            </a:extLst>
          </p:cNvPr>
          <p:cNvSpPr/>
          <p:nvPr/>
        </p:nvSpPr>
        <p:spPr>
          <a:xfrm>
            <a:off x="2751800" y="4782846"/>
            <a:ext cx="84909" cy="97962"/>
          </a:xfrm>
          <a:prstGeom prst="ellipse">
            <a:avLst/>
          </a:prstGeom>
          <a:solidFill>
            <a:schemeClr val="tx1"/>
          </a:solidFill>
          <a:ln>
            <a:solidFill>
              <a:srgbClr val="0628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71DFE486-2C29-BCD7-BE6D-5CB773078170}"/>
              </a:ext>
            </a:extLst>
          </p:cNvPr>
          <p:cNvSpPr/>
          <p:nvPr/>
        </p:nvSpPr>
        <p:spPr>
          <a:xfrm>
            <a:off x="2913017" y="2510477"/>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A4CB69AB-DE37-6C38-9AB8-26D202FB7830}"/>
              </a:ext>
            </a:extLst>
          </p:cNvPr>
          <p:cNvSpPr/>
          <p:nvPr/>
        </p:nvSpPr>
        <p:spPr>
          <a:xfrm>
            <a:off x="3981890" y="4661084"/>
            <a:ext cx="84909" cy="97962"/>
          </a:xfrm>
          <a:prstGeom prst="ellipse">
            <a:avLst/>
          </a:prstGeom>
          <a:solidFill>
            <a:schemeClr val="tx1"/>
          </a:solidFill>
          <a:ln>
            <a:solidFill>
              <a:srgbClr val="0628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A7EB9F4-7883-0701-4A13-1971CA30BFF9}"/>
              </a:ext>
            </a:extLst>
          </p:cNvPr>
          <p:cNvSpPr/>
          <p:nvPr/>
        </p:nvSpPr>
        <p:spPr>
          <a:xfrm>
            <a:off x="3583577" y="4834648"/>
            <a:ext cx="84909" cy="97962"/>
          </a:xfrm>
          <a:prstGeom prst="ellipse">
            <a:avLst/>
          </a:prstGeom>
          <a:solidFill>
            <a:schemeClr val="tx1"/>
          </a:solidFill>
          <a:ln>
            <a:solidFill>
              <a:srgbClr val="0628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6F35BE1E-DC53-BBD6-A51B-84EF60BA530A}"/>
              </a:ext>
            </a:extLst>
          </p:cNvPr>
          <p:cNvSpPr/>
          <p:nvPr/>
        </p:nvSpPr>
        <p:spPr>
          <a:xfrm>
            <a:off x="3026229" y="4728183"/>
            <a:ext cx="84909" cy="97962"/>
          </a:xfrm>
          <a:prstGeom prst="ellipse">
            <a:avLst/>
          </a:prstGeom>
          <a:solidFill>
            <a:schemeClr val="tx1"/>
          </a:solidFill>
          <a:ln>
            <a:solidFill>
              <a:srgbClr val="0628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672A698-1D0E-CBA3-C86E-435378FFBE90}"/>
              </a:ext>
            </a:extLst>
          </p:cNvPr>
          <p:cNvSpPr/>
          <p:nvPr/>
        </p:nvSpPr>
        <p:spPr>
          <a:xfrm>
            <a:off x="2773626" y="5276553"/>
            <a:ext cx="84909" cy="97962"/>
          </a:xfrm>
          <a:prstGeom prst="ellipse">
            <a:avLst/>
          </a:prstGeom>
          <a:solidFill>
            <a:schemeClr val="tx1"/>
          </a:solidFill>
          <a:ln>
            <a:solidFill>
              <a:srgbClr val="0628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A3F66A2E-8183-D706-F9C5-982AD1F41446}"/>
              </a:ext>
            </a:extLst>
          </p:cNvPr>
          <p:cNvSpPr/>
          <p:nvPr/>
        </p:nvSpPr>
        <p:spPr>
          <a:xfrm>
            <a:off x="3426823" y="4568130"/>
            <a:ext cx="84909" cy="97962"/>
          </a:xfrm>
          <a:prstGeom prst="ellipse">
            <a:avLst/>
          </a:prstGeom>
          <a:solidFill>
            <a:schemeClr val="tx1"/>
          </a:solidFill>
          <a:ln>
            <a:solidFill>
              <a:srgbClr val="0628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D2FA89-3F54-C032-9F87-A6FCE6A3F9AC}"/>
              </a:ext>
            </a:extLst>
          </p:cNvPr>
          <p:cNvSpPr/>
          <p:nvPr/>
        </p:nvSpPr>
        <p:spPr>
          <a:xfrm>
            <a:off x="3285308" y="4955418"/>
            <a:ext cx="84909" cy="97962"/>
          </a:xfrm>
          <a:prstGeom prst="ellipse">
            <a:avLst/>
          </a:prstGeom>
          <a:solidFill>
            <a:schemeClr val="tx1"/>
          </a:solidFill>
          <a:ln>
            <a:solidFill>
              <a:srgbClr val="0628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A931458C-4A6B-8F9F-354A-1FFB80867090}"/>
              </a:ext>
            </a:extLst>
          </p:cNvPr>
          <p:cNvSpPr/>
          <p:nvPr/>
        </p:nvSpPr>
        <p:spPr>
          <a:xfrm>
            <a:off x="3206931" y="5360909"/>
            <a:ext cx="84909" cy="97962"/>
          </a:xfrm>
          <a:prstGeom prst="ellipse">
            <a:avLst/>
          </a:prstGeom>
          <a:solidFill>
            <a:schemeClr val="tx1"/>
          </a:solidFill>
          <a:ln>
            <a:solidFill>
              <a:srgbClr val="0628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6415DB3-D899-7763-C525-8F5C12DD5A05}"/>
              </a:ext>
            </a:extLst>
          </p:cNvPr>
          <p:cNvSpPr/>
          <p:nvPr/>
        </p:nvSpPr>
        <p:spPr>
          <a:xfrm>
            <a:off x="4371702" y="4500947"/>
            <a:ext cx="84909" cy="97962"/>
          </a:xfrm>
          <a:prstGeom prst="ellipse">
            <a:avLst/>
          </a:prstGeom>
          <a:solidFill>
            <a:schemeClr val="tx1"/>
          </a:solidFill>
          <a:ln>
            <a:solidFill>
              <a:srgbClr val="0628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D1239C2E-5691-6E7D-DA5F-58CFAEE178DC}"/>
              </a:ext>
            </a:extLst>
          </p:cNvPr>
          <p:cNvSpPr/>
          <p:nvPr/>
        </p:nvSpPr>
        <p:spPr>
          <a:xfrm>
            <a:off x="4201886" y="5311928"/>
            <a:ext cx="84909" cy="97962"/>
          </a:xfrm>
          <a:prstGeom prst="ellipse">
            <a:avLst/>
          </a:prstGeom>
          <a:solidFill>
            <a:schemeClr val="tx1"/>
          </a:solidFill>
          <a:ln>
            <a:solidFill>
              <a:srgbClr val="0628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F082F345-6ECA-A041-D1E7-DB3D0F9F5A21}"/>
              </a:ext>
            </a:extLst>
          </p:cNvPr>
          <p:cNvSpPr/>
          <p:nvPr/>
        </p:nvSpPr>
        <p:spPr>
          <a:xfrm>
            <a:off x="3764279" y="5142774"/>
            <a:ext cx="84909" cy="97962"/>
          </a:xfrm>
          <a:prstGeom prst="ellipse">
            <a:avLst/>
          </a:prstGeom>
          <a:solidFill>
            <a:schemeClr val="tx1"/>
          </a:solidFill>
          <a:ln>
            <a:solidFill>
              <a:srgbClr val="0628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9CA7025-467D-6DAD-D6D9-C18F46BE6D2C}"/>
              </a:ext>
            </a:extLst>
          </p:cNvPr>
          <p:cNvSpPr/>
          <p:nvPr/>
        </p:nvSpPr>
        <p:spPr>
          <a:xfrm>
            <a:off x="4456611" y="4955418"/>
            <a:ext cx="84909" cy="97962"/>
          </a:xfrm>
          <a:prstGeom prst="ellipse">
            <a:avLst/>
          </a:prstGeom>
          <a:solidFill>
            <a:schemeClr val="tx1"/>
          </a:solidFill>
          <a:ln>
            <a:solidFill>
              <a:srgbClr val="0628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Arrow: Right 84">
            <a:extLst>
              <a:ext uri="{FF2B5EF4-FFF2-40B4-BE49-F238E27FC236}">
                <a16:creationId xmlns:a16="http://schemas.microsoft.com/office/drawing/2014/main" id="{01E7600D-EEE8-C8E3-5C15-315493930CD5}"/>
              </a:ext>
            </a:extLst>
          </p:cNvPr>
          <p:cNvSpPr/>
          <p:nvPr/>
        </p:nvSpPr>
        <p:spPr>
          <a:xfrm rot="9043275">
            <a:off x="4194318" y="2256624"/>
            <a:ext cx="566054" cy="20085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864E8332-2ED8-5455-E14A-5D381637265E}"/>
              </a:ext>
            </a:extLst>
          </p:cNvPr>
          <p:cNvSpPr txBox="1"/>
          <p:nvPr/>
        </p:nvSpPr>
        <p:spPr>
          <a:xfrm>
            <a:off x="4476414" y="1853617"/>
            <a:ext cx="2599708" cy="400110"/>
          </a:xfrm>
          <a:prstGeom prst="rect">
            <a:avLst/>
          </a:prstGeom>
          <a:noFill/>
        </p:spPr>
        <p:txBody>
          <a:bodyPr wrap="square" rtlCol="0">
            <a:spAutoFit/>
          </a:bodyPr>
          <a:lstStyle/>
          <a:p>
            <a:pPr algn="ctr"/>
            <a:r>
              <a:rPr lang="en-US" sz="2000" dirty="0"/>
              <a:t>Centroid 0</a:t>
            </a:r>
          </a:p>
        </p:txBody>
      </p:sp>
      <p:sp>
        <p:nvSpPr>
          <p:cNvPr id="87" name="Oval 86">
            <a:extLst>
              <a:ext uri="{FF2B5EF4-FFF2-40B4-BE49-F238E27FC236}">
                <a16:creationId xmlns:a16="http://schemas.microsoft.com/office/drawing/2014/main" id="{E42C040F-4875-8DB1-BFC2-7A02A4CB5C93}"/>
              </a:ext>
            </a:extLst>
          </p:cNvPr>
          <p:cNvSpPr/>
          <p:nvPr/>
        </p:nvSpPr>
        <p:spPr>
          <a:xfrm>
            <a:off x="3954382" y="2480221"/>
            <a:ext cx="247504" cy="2503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row: Right 87">
            <a:extLst>
              <a:ext uri="{FF2B5EF4-FFF2-40B4-BE49-F238E27FC236}">
                <a16:creationId xmlns:a16="http://schemas.microsoft.com/office/drawing/2014/main" id="{4DD327EC-1125-9F54-B348-E00930648343}"/>
              </a:ext>
            </a:extLst>
          </p:cNvPr>
          <p:cNvSpPr/>
          <p:nvPr/>
        </p:nvSpPr>
        <p:spPr>
          <a:xfrm rot="18446599">
            <a:off x="2105375" y="5416280"/>
            <a:ext cx="566054" cy="20085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6CCD32D8-BEAF-7EFB-9367-F87724DBB1DD}"/>
              </a:ext>
            </a:extLst>
          </p:cNvPr>
          <p:cNvSpPr txBox="1"/>
          <p:nvPr/>
        </p:nvSpPr>
        <p:spPr>
          <a:xfrm>
            <a:off x="1026323" y="5882479"/>
            <a:ext cx="2599708" cy="400110"/>
          </a:xfrm>
          <a:prstGeom prst="rect">
            <a:avLst/>
          </a:prstGeom>
          <a:noFill/>
        </p:spPr>
        <p:txBody>
          <a:bodyPr wrap="square" rtlCol="0">
            <a:spAutoFit/>
          </a:bodyPr>
          <a:lstStyle/>
          <a:p>
            <a:pPr algn="ctr"/>
            <a:r>
              <a:rPr lang="en-US" sz="2000" dirty="0"/>
              <a:t>Centroid 1</a:t>
            </a:r>
          </a:p>
        </p:txBody>
      </p:sp>
      <p:sp>
        <p:nvSpPr>
          <p:cNvPr id="90" name="TextBox 89">
            <a:extLst>
              <a:ext uri="{FF2B5EF4-FFF2-40B4-BE49-F238E27FC236}">
                <a16:creationId xmlns:a16="http://schemas.microsoft.com/office/drawing/2014/main" id="{82F0D25B-0236-BA5F-C676-FADC71BBF8BA}"/>
              </a:ext>
            </a:extLst>
          </p:cNvPr>
          <p:cNvSpPr txBox="1"/>
          <p:nvPr/>
        </p:nvSpPr>
        <p:spPr>
          <a:xfrm>
            <a:off x="6923023" y="2722092"/>
            <a:ext cx="4939991" cy="1938992"/>
          </a:xfrm>
          <a:prstGeom prst="rect">
            <a:avLst/>
          </a:prstGeom>
          <a:noFill/>
        </p:spPr>
        <p:txBody>
          <a:bodyPr wrap="square" rtlCol="0">
            <a:spAutoFit/>
          </a:bodyPr>
          <a:lstStyle/>
          <a:p>
            <a:r>
              <a:rPr lang="en-US" sz="2000" dirty="0"/>
              <a:t>K-means needs someplace to start working with the data.</a:t>
            </a:r>
          </a:p>
          <a:p>
            <a:endParaRPr lang="en-US" sz="2000" dirty="0"/>
          </a:p>
          <a:p>
            <a:r>
              <a:rPr lang="en-US" sz="2000" dirty="0"/>
              <a:t>Once the number of clusters is chosen, k-means “throws out” some random cluster centers (i.e., centroids) as a starting point. </a:t>
            </a:r>
          </a:p>
        </p:txBody>
      </p:sp>
      <p:sp>
        <p:nvSpPr>
          <p:cNvPr id="91" name="Oval 90">
            <a:extLst>
              <a:ext uri="{FF2B5EF4-FFF2-40B4-BE49-F238E27FC236}">
                <a16:creationId xmlns:a16="http://schemas.microsoft.com/office/drawing/2014/main" id="{87486211-689D-6625-F59A-15A2CD6775DC}"/>
              </a:ext>
            </a:extLst>
          </p:cNvPr>
          <p:cNvSpPr/>
          <p:nvPr/>
        </p:nvSpPr>
        <p:spPr>
          <a:xfrm>
            <a:off x="2552986" y="4967679"/>
            <a:ext cx="247504" cy="2503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5FC63839-B397-C729-29C7-36F8F987A0BA}"/>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Tree>
    <p:extLst>
      <p:ext uri="{BB962C8B-B14F-4D97-AF65-F5344CB8AC3E}">
        <p14:creationId xmlns:p14="http://schemas.microsoft.com/office/powerpoint/2010/main" val="356901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500"/>
                                        <p:tgtEl>
                                          <p:spTgt spid="8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500"/>
                                        <p:tgtEl>
                                          <p:spTgt spid="8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6" grpId="0"/>
      <p:bldP spid="87" grpId="0" animBg="1"/>
      <p:bldP spid="88" grpId="0" animBg="1"/>
      <p:bldP spid="89" grpId="0"/>
      <p:bldP spid="9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Assign Data to Clusters</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29</a:t>
            </a:fld>
            <a:endParaRPr lang="en-US" dirty="0"/>
          </a:p>
        </p:txBody>
      </p:sp>
      <p:cxnSp>
        <p:nvCxnSpPr>
          <p:cNvPr id="4" name="Straight Arrow Connector 3">
            <a:extLst>
              <a:ext uri="{FF2B5EF4-FFF2-40B4-BE49-F238E27FC236}">
                <a16:creationId xmlns:a16="http://schemas.microsoft.com/office/drawing/2014/main" id="{8EA244FC-837E-370E-96CF-47453D616A45}"/>
              </a:ext>
            </a:extLst>
          </p:cNvPr>
          <p:cNvCxnSpPr>
            <a:cxnSpLocks/>
          </p:cNvCxnSpPr>
          <p:nvPr/>
        </p:nvCxnSpPr>
        <p:spPr>
          <a:xfrm flipV="1">
            <a:off x="1038287" y="1560049"/>
            <a:ext cx="0" cy="457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9C8E587-250B-D080-5E0C-3E65065D68D4}"/>
              </a:ext>
            </a:extLst>
          </p:cNvPr>
          <p:cNvCxnSpPr>
            <a:cxnSpLocks/>
          </p:cNvCxnSpPr>
          <p:nvPr/>
        </p:nvCxnSpPr>
        <p:spPr>
          <a:xfrm>
            <a:off x="805545" y="5815380"/>
            <a:ext cx="457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6A061483-4601-88FE-7011-6C3E38200276}"/>
              </a:ext>
            </a:extLst>
          </p:cNvPr>
          <p:cNvSpPr/>
          <p:nvPr/>
        </p:nvSpPr>
        <p:spPr>
          <a:xfrm>
            <a:off x="2455817" y="2053277"/>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EC931E9-0C9D-B9EB-8B78-1F6C5CDB36F9}"/>
              </a:ext>
            </a:extLst>
          </p:cNvPr>
          <p:cNvSpPr/>
          <p:nvPr/>
        </p:nvSpPr>
        <p:spPr>
          <a:xfrm>
            <a:off x="2021915" y="2657420"/>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878E3B7-5D10-1FFD-5FBD-1A99F25CDA2F}"/>
              </a:ext>
            </a:extLst>
          </p:cNvPr>
          <p:cNvSpPr/>
          <p:nvPr/>
        </p:nvSpPr>
        <p:spPr>
          <a:xfrm>
            <a:off x="2773626" y="210225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D0353F4-F1E3-63D4-0C40-54D8D296E8BD}"/>
              </a:ext>
            </a:extLst>
          </p:cNvPr>
          <p:cNvSpPr/>
          <p:nvPr/>
        </p:nvSpPr>
        <p:spPr>
          <a:xfrm>
            <a:off x="3291840" y="1579970"/>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B8FD54E-F947-BC77-0FE3-117C2D548D47}"/>
              </a:ext>
            </a:extLst>
          </p:cNvPr>
          <p:cNvSpPr/>
          <p:nvPr/>
        </p:nvSpPr>
        <p:spPr>
          <a:xfrm>
            <a:off x="2388221" y="255945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F24E3FC-732E-2E25-4B5F-2D35EA7A927A}"/>
              </a:ext>
            </a:extLst>
          </p:cNvPr>
          <p:cNvSpPr/>
          <p:nvPr/>
        </p:nvSpPr>
        <p:spPr>
          <a:xfrm>
            <a:off x="1738343" y="2904085"/>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85778B3-4EED-52C4-E828-E00528D19CBC}"/>
              </a:ext>
            </a:extLst>
          </p:cNvPr>
          <p:cNvSpPr/>
          <p:nvPr/>
        </p:nvSpPr>
        <p:spPr>
          <a:xfrm>
            <a:off x="1477034" y="231410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FCFAE0F-1062-4973-BF79-0BF3C88AA72E}"/>
              </a:ext>
            </a:extLst>
          </p:cNvPr>
          <p:cNvSpPr/>
          <p:nvPr/>
        </p:nvSpPr>
        <p:spPr>
          <a:xfrm>
            <a:off x="2255416" y="2265123"/>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3B01D1A-5C1C-4093-3F5F-9197C9766507}"/>
              </a:ext>
            </a:extLst>
          </p:cNvPr>
          <p:cNvSpPr/>
          <p:nvPr/>
        </p:nvSpPr>
        <p:spPr>
          <a:xfrm>
            <a:off x="2870562" y="186236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C441BCC-FB53-08DC-FFAE-B84B9A637BE6}"/>
              </a:ext>
            </a:extLst>
          </p:cNvPr>
          <p:cNvSpPr/>
          <p:nvPr/>
        </p:nvSpPr>
        <p:spPr>
          <a:xfrm>
            <a:off x="1772089" y="2056437"/>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77246FA-B3D7-722B-84A5-8CB1A50F4A25}"/>
              </a:ext>
            </a:extLst>
          </p:cNvPr>
          <p:cNvSpPr/>
          <p:nvPr/>
        </p:nvSpPr>
        <p:spPr>
          <a:xfrm>
            <a:off x="2370908" y="170996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54D76EB-6E1D-D248-D0AE-96388F3DD26A}"/>
              </a:ext>
            </a:extLst>
          </p:cNvPr>
          <p:cNvSpPr/>
          <p:nvPr/>
        </p:nvSpPr>
        <p:spPr>
          <a:xfrm>
            <a:off x="2170507" y="2063742"/>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71834D4-E21E-599A-831C-6AC8285A9279}"/>
              </a:ext>
            </a:extLst>
          </p:cNvPr>
          <p:cNvSpPr/>
          <p:nvPr/>
        </p:nvSpPr>
        <p:spPr>
          <a:xfrm>
            <a:off x="2085598" y="186236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6D53A08-3B7A-D91D-BF19-D0B0055E960F}"/>
              </a:ext>
            </a:extLst>
          </p:cNvPr>
          <p:cNvSpPr/>
          <p:nvPr/>
        </p:nvSpPr>
        <p:spPr>
          <a:xfrm>
            <a:off x="1396479" y="281248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CF14165-82B5-8437-FB6B-8AE2E7CEA532}"/>
              </a:ext>
            </a:extLst>
          </p:cNvPr>
          <p:cNvSpPr/>
          <p:nvPr/>
        </p:nvSpPr>
        <p:spPr>
          <a:xfrm>
            <a:off x="2122609" y="3077079"/>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0EEE253-D534-280D-C058-6E434ED1A67B}"/>
              </a:ext>
            </a:extLst>
          </p:cNvPr>
          <p:cNvSpPr/>
          <p:nvPr/>
        </p:nvSpPr>
        <p:spPr>
          <a:xfrm>
            <a:off x="1271030" y="376267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A284EEB-353F-5044-0B5C-543625FD397B}"/>
              </a:ext>
            </a:extLst>
          </p:cNvPr>
          <p:cNvSpPr/>
          <p:nvPr/>
        </p:nvSpPr>
        <p:spPr>
          <a:xfrm>
            <a:off x="3175362" y="2063742"/>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E26E917-095F-C8FC-0F85-E3DB88388E75}"/>
              </a:ext>
            </a:extLst>
          </p:cNvPr>
          <p:cNvSpPr/>
          <p:nvPr/>
        </p:nvSpPr>
        <p:spPr>
          <a:xfrm>
            <a:off x="1438934" y="255945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D168C54-ACA5-8E5A-6C4F-F67BB5871814}"/>
              </a:ext>
            </a:extLst>
          </p:cNvPr>
          <p:cNvSpPr/>
          <p:nvPr/>
        </p:nvSpPr>
        <p:spPr>
          <a:xfrm>
            <a:off x="1924489" y="240705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593E521-2E70-808B-C4CE-B93E8EAFDB15}"/>
              </a:ext>
            </a:extLst>
          </p:cNvPr>
          <p:cNvSpPr/>
          <p:nvPr/>
        </p:nvSpPr>
        <p:spPr>
          <a:xfrm>
            <a:off x="2969622" y="5004399"/>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7C2D022-4ABE-91C5-A293-F891EAEEDE17}"/>
              </a:ext>
            </a:extLst>
          </p:cNvPr>
          <p:cNvSpPr/>
          <p:nvPr/>
        </p:nvSpPr>
        <p:spPr>
          <a:xfrm>
            <a:off x="2430675" y="4850065"/>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7970ED6-6EA3-43F4-F4EE-8ADD7AAA633F}"/>
              </a:ext>
            </a:extLst>
          </p:cNvPr>
          <p:cNvSpPr/>
          <p:nvPr/>
        </p:nvSpPr>
        <p:spPr>
          <a:xfrm>
            <a:off x="2751800" y="4782846"/>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9B3AD17-5D99-63F1-7C44-9ABE0BB140C6}"/>
              </a:ext>
            </a:extLst>
          </p:cNvPr>
          <p:cNvSpPr/>
          <p:nvPr/>
        </p:nvSpPr>
        <p:spPr>
          <a:xfrm>
            <a:off x="2913017" y="2510477"/>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B9E4E80-8758-F499-5128-1D46D42D645B}"/>
              </a:ext>
            </a:extLst>
          </p:cNvPr>
          <p:cNvSpPr/>
          <p:nvPr/>
        </p:nvSpPr>
        <p:spPr>
          <a:xfrm>
            <a:off x="3981890" y="466108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0A28AC1-E17D-F2AD-C42A-468164957916}"/>
              </a:ext>
            </a:extLst>
          </p:cNvPr>
          <p:cNvSpPr/>
          <p:nvPr/>
        </p:nvSpPr>
        <p:spPr>
          <a:xfrm>
            <a:off x="3583577" y="483464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014ED37-6C97-A31B-D727-30D3CA33F7E4}"/>
              </a:ext>
            </a:extLst>
          </p:cNvPr>
          <p:cNvSpPr/>
          <p:nvPr/>
        </p:nvSpPr>
        <p:spPr>
          <a:xfrm>
            <a:off x="3026229" y="4728183"/>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64EEACF-82D0-FF11-750C-29C65F5E0868}"/>
              </a:ext>
            </a:extLst>
          </p:cNvPr>
          <p:cNvSpPr/>
          <p:nvPr/>
        </p:nvSpPr>
        <p:spPr>
          <a:xfrm>
            <a:off x="2773626" y="5276553"/>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9740DE5-1B4E-C7AA-EE1B-5B611A7658BF}"/>
              </a:ext>
            </a:extLst>
          </p:cNvPr>
          <p:cNvSpPr/>
          <p:nvPr/>
        </p:nvSpPr>
        <p:spPr>
          <a:xfrm>
            <a:off x="3426823" y="4568130"/>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9208D6-9CB5-A50B-5101-CCB99A8A9817}"/>
              </a:ext>
            </a:extLst>
          </p:cNvPr>
          <p:cNvSpPr/>
          <p:nvPr/>
        </p:nvSpPr>
        <p:spPr>
          <a:xfrm>
            <a:off x="3285308" y="495541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26333F8-09A1-693A-C32F-75FEC17B8D23}"/>
              </a:ext>
            </a:extLst>
          </p:cNvPr>
          <p:cNvSpPr/>
          <p:nvPr/>
        </p:nvSpPr>
        <p:spPr>
          <a:xfrm>
            <a:off x="3206931" y="5360909"/>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6D6D980-4499-573F-DD6C-C99A18BFD872}"/>
              </a:ext>
            </a:extLst>
          </p:cNvPr>
          <p:cNvSpPr/>
          <p:nvPr/>
        </p:nvSpPr>
        <p:spPr>
          <a:xfrm>
            <a:off x="4371702" y="4500947"/>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E547C2AF-7472-8DE2-562A-F9FC415F3F7A}"/>
              </a:ext>
            </a:extLst>
          </p:cNvPr>
          <p:cNvSpPr/>
          <p:nvPr/>
        </p:nvSpPr>
        <p:spPr>
          <a:xfrm>
            <a:off x="4201886" y="531192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A579633-7976-4BE7-EA6F-B3777E54E375}"/>
              </a:ext>
            </a:extLst>
          </p:cNvPr>
          <p:cNvSpPr/>
          <p:nvPr/>
        </p:nvSpPr>
        <p:spPr>
          <a:xfrm>
            <a:off x="3764279" y="514277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C33AAAD-1F8D-74AC-67C3-EC8EB054FBE3}"/>
              </a:ext>
            </a:extLst>
          </p:cNvPr>
          <p:cNvSpPr/>
          <p:nvPr/>
        </p:nvSpPr>
        <p:spPr>
          <a:xfrm>
            <a:off x="4456611" y="495541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636AE46-5A35-A35D-6526-826FEDF80791}"/>
              </a:ext>
            </a:extLst>
          </p:cNvPr>
          <p:cNvSpPr/>
          <p:nvPr/>
        </p:nvSpPr>
        <p:spPr>
          <a:xfrm>
            <a:off x="3954382" y="2480221"/>
            <a:ext cx="247504" cy="2503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A9AD507-B32E-1A79-9F0F-23D29F93A367}"/>
              </a:ext>
            </a:extLst>
          </p:cNvPr>
          <p:cNvSpPr/>
          <p:nvPr/>
        </p:nvSpPr>
        <p:spPr>
          <a:xfrm rot="20826113">
            <a:off x="1147628" y="1441151"/>
            <a:ext cx="2786196" cy="1811977"/>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47C2BF9-D283-45D6-BB99-6E78FDEBF837}"/>
              </a:ext>
            </a:extLst>
          </p:cNvPr>
          <p:cNvSpPr txBox="1"/>
          <p:nvPr/>
        </p:nvSpPr>
        <p:spPr>
          <a:xfrm>
            <a:off x="3761300" y="1879187"/>
            <a:ext cx="2599708" cy="400110"/>
          </a:xfrm>
          <a:prstGeom prst="rect">
            <a:avLst/>
          </a:prstGeom>
          <a:noFill/>
        </p:spPr>
        <p:txBody>
          <a:bodyPr wrap="square" rtlCol="0">
            <a:spAutoFit/>
          </a:bodyPr>
          <a:lstStyle/>
          <a:p>
            <a:pPr algn="ctr"/>
            <a:r>
              <a:rPr lang="en-US" sz="2000" b="1" dirty="0">
                <a:solidFill>
                  <a:schemeClr val="accent2">
                    <a:lumMod val="75000"/>
                  </a:schemeClr>
                </a:solidFill>
              </a:rPr>
              <a:t>Closest to centroid 0</a:t>
            </a:r>
          </a:p>
        </p:txBody>
      </p:sp>
      <p:sp>
        <p:nvSpPr>
          <p:cNvPr id="45" name="Oval 44">
            <a:extLst>
              <a:ext uri="{FF2B5EF4-FFF2-40B4-BE49-F238E27FC236}">
                <a16:creationId xmlns:a16="http://schemas.microsoft.com/office/drawing/2014/main" id="{711D2F37-C47C-367D-AD5C-B52E0883F02B}"/>
              </a:ext>
            </a:extLst>
          </p:cNvPr>
          <p:cNvSpPr/>
          <p:nvPr/>
        </p:nvSpPr>
        <p:spPr>
          <a:xfrm rot="20826113">
            <a:off x="2168746" y="4239077"/>
            <a:ext cx="2786196" cy="144566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7990FBB9-59ED-C8B7-EDC4-5C15697AA479}"/>
              </a:ext>
            </a:extLst>
          </p:cNvPr>
          <p:cNvSpPr txBox="1"/>
          <p:nvPr/>
        </p:nvSpPr>
        <p:spPr>
          <a:xfrm>
            <a:off x="1311535" y="3807576"/>
            <a:ext cx="2599708" cy="400110"/>
          </a:xfrm>
          <a:prstGeom prst="rect">
            <a:avLst/>
          </a:prstGeom>
          <a:noFill/>
        </p:spPr>
        <p:txBody>
          <a:bodyPr wrap="square" rtlCol="0">
            <a:spAutoFit/>
          </a:bodyPr>
          <a:lstStyle/>
          <a:p>
            <a:pPr algn="ctr"/>
            <a:r>
              <a:rPr lang="en-US" sz="2000" b="1" dirty="0">
                <a:solidFill>
                  <a:srgbClr val="00B050"/>
                </a:solidFill>
              </a:rPr>
              <a:t>Closest to centroid 1</a:t>
            </a:r>
          </a:p>
        </p:txBody>
      </p:sp>
      <p:sp>
        <p:nvSpPr>
          <p:cNvPr id="47" name="Oval 46">
            <a:extLst>
              <a:ext uri="{FF2B5EF4-FFF2-40B4-BE49-F238E27FC236}">
                <a16:creationId xmlns:a16="http://schemas.microsoft.com/office/drawing/2014/main" id="{53A69DDB-1739-D1C1-2C0F-698815F980D2}"/>
              </a:ext>
            </a:extLst>
          </p:cNvPr>
          <p:cNvSpPr/>
          <p:nvPr/>
        </p:nvSpPr>
        <p:spPr>
          <a:xfrm rot="2819904">
            <a:off x="1112956" y="3615626"/>
            <a:ext cx="412073" cy="40369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C0DF5CA-9724-5BDE-06C3-327F09B10F41}"/>
              </a:ext>
            </a:extLst>
          </p:cNvPr>
          <p:cNvSpPr/>
          <p:nvPr/>
        </p:nvSpPr>
        <p:spPr>
          <a:xfrm>
            <a:off x="2552986" y="4967679"/>
            <a:ext cx="247504" cy="2503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31989840-FFD9-0E65-6470-40CB88528F8C}"/>
              </a:ext>
            </a:extLst>
          </p:cNvPr>
          <p:cNvSpPr txBox="1"/>
          <p:nvPr/>
        </p:nvSpPr>
        <p:spPr>
          <a:xfrm>
            <a:off x="6361008" y="2751130"/>
            <a:ext cx="5617045" cy="1815882"/>
          </a:xfrm>
          <a:prstGeom prst="rect">
            <a:avLst/>
          </a:prstGeom>
          <a:noFill/>
        </p:spPr>
        <p:txBody>
          <a:bodyPr wrap="square" rtlCol="0">
            <a:spAutoFit/>
          </a:bodyPr>
          <a:lstStyle/>
          <a:p>
            <a:r>
              <a:rPr lang="en-US" sz="2000" dirty="0"/>
              <a:t>K-means then looks at each “point” (e.g., documents) to cluster in turn:</a:t>
            </a:r>
          </a:p>
          <a:p>
            <a:endParaRPr lang="en-US" dirty="0"/>
          </a:p>
          <a:p>
            <a:pPr marL="457200" indent="-457200">
              <a:buFont typeface="+mj-lt"/>
              <a:buAutoNum type="arabicPeriod"/>
            </a:pPr>
            <a:r>
              <a:rPr lang="en-US" dirty="0"/>
              <a:t>What’s the distance from the point to centroid 0?</a:t>
            </a:r>
          </a:p>
          <a:p>
            <a:pPr marL="457200" indent="-457200">
              <a:buFont typeface="+mj-lt"/>
              <a:buAutoNum type="arabicPeriod"/>
            </a:pPr>
            <a:r>
              <a:rPr lang="en-US" dirty="0"/>
              <a:t>What’s the distance from the point to centroid 1?</a:t>
            </a:r>
          </a:p>
          <a:p>
            <a:endParaRPr lang="en-US" dirty="0"/>
          </a:p>
        </p:txBody>
      </p:sp>
      <p:sp>
        <p:nvSpPr>
          <p:cNvPr id="3" name="Footer Placeholder 3">
            <a:extLst>
              <a:ext uri="{FF2B5EF4-FFF2-40B4-BE49-F238E27FC236}">
                <a16:creationId xmlns:a16="http://schemas.microsoft.com/office/drawing/2014/main" id="{4571385B-5B04-3871-7E6D-1A379BBD6DB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Tree>
    <p:extLst>
      <p:ext uri="{BB962C8B-B14F-4D97-AF65-F5344CB8AC3E}">
        <p14:creationId xmlns:p14="http://schemas.microsoft.com/office/powerpoint/2010/main" val="145581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p:bldP spid="45" grpId="0" animBg="1"/>
      <p:bldP spid="46" grpId="0"/>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FB5E6-823B-4F95-A6A6-C578670F2A01}"/>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7FFF21DB-B710-40D9-8EFE-99A8811BECBC}"/>
              </a:ext>
            </a:extLst>
          </p:cNvPr>
          <p:cNvSpPr>
            <a:spLocks noGrp="1"/>
          </p:cNvSpPr>
          <p:nvPr>
            <p:ph type="body" idx="1"/>
          </p:nvPr>
        </p:nvSpPr>
        <p:spPr/>
        <p:txBody>
          <a:bodyPr/>
          <a:lstStyle/>
          <a:p>
            <a:r>
              <a:rPr lang="en-US" dirty="0"/>
              <a:t>Section 1</a:t>
            </a:r>
          </a:p>
        </p:txBody>
      </p:sp>
      <p:sp>
        <p:nvSpPr>
          <p:cNvPr id="4" name="Footer Placeholder 3">
            <a:extLst>
              <a:ext uri="{FF2B5EF4-FFF2-40B4-BE49-F238E27FC236}">
                <a16:creationId xmlns:a16="http://schemas.microsoft.com/office/drawing/2014/main" id="{4FEE44B9-0B1D-8521-1BB8-952830D90AB9}"/>
              </a:ext>
            </a:extLst>
          </p:cNvPr>
          <p:cNvSpPr>
            <a:spLocks noGrp="1"/>
          </p:cNvSpPr>
          <p:nvPr>
            <p:ph type="ftr" sz="quarter" idx="11"/>
          </p:nvPr>
        </p:nvSpPr>
        <p:spPr/>
        <p:txBody>
          <a:bodyPr/>
          <a:lstStyle/>
          <a:p>
            <a:r>
              <a:rPr lang="en-US"/>
              <a:t>Langer - Cluster Analysis with Python</a:t>
            </a:r>
            <a:endParaRPr lang="en-US" dirty="0"/>
          </a:p>
        </p:txBody>
      </p:sp>
      <p:sp>
        <p:nvSpPr>
          <p:cNvPr id="7" name="Slide Number Placeholder 6">
            <a:extLst>
              <a:ext uri="{FF2B5EF4-FFF2-40B4-BE49-F238E27FC236}">
                <a16:creationId xmlns:a16="http://schemas.microsoft.com/office/drawing/2014/main" id="{4FD02D89-5AC9-A296-358B-0C5E2A7BBFA1}"/>
              </a:ext>
            </a:extLst>
          </p:cNvPr>
          <p:cNvSpPr>
            <a:spLocks noGrp="1"/>
          </p:cNvSpPr>
          <p:nvPr>
            <p:ph type="sldNum" sz="quarter" idx="12"/>
          </p:nvPr>
        </p:nvSpPr>
        <p:spPr/>
        <p:txBody>
          <a:bodyPr/>
          <a:lstStyle/>
          <a:p>
            <a:fld id="{9F6F4FD3-9CF4-4D5E-9BBF-D453CCF141CE}" type="slidenum">
              <a:rPr lang="en-US" smtClean="0"/>
              <a:t>3</a:t>
            </a:fld>
            <a:endParaRPr lang="en-US"/>
          </a:p>
        </p:txBody>
      </p:sp>
    </p:spTree>
    <p:extLst>
      <p:ext uri="{BB962C8B-B14F-4D97-AF65-F5344CB8AC3E}">
        <p14:creationId xmlns:p14="http://schemas.microsoft.com/office/powerpoint/2010/main" val="27931741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Assign Data to Clusters</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30</a:t>
            </a:fld>
            <a:endParaRPr lang="en-US" dirty="0"/>
          </a:p>
        </p:txBody>
      </p:sp>
      <p:cxnSp>
        <p:nvCxnSpPr>
          <p:cNvPr id="3" name="Straight Arrow Connector 2">
            <a:extLst>
              <a:ext uri="{FF2B5EF4-FFF2-40B4-BE49-F238E27FC236}">
                <a16:creationId xmlns:a16="http://schemas.microsoft.com/office/drawing/2014/main" id="{FCFD547F-CEE5-72FF-A04D-FC1C39458CC2}"/>
              </a:ext>
            </a:extLst>
          </p:cNvPr>
          <p:cNvCxnSpPr>
            <a:cxnSpLocks/>
          </p:cNvCxnSpPr>
          <p:nvPr/>
        </p:nvCxnSpPr>
        <p:spPr>
          <a:xfrm flipV="1">
            <a:off x="1038287" y="1560049"/>
            <a:ext cx="0" cy="457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D4C4EF4-2EF8-1C45-1242-5A48BE1DA8C8}"/>
              </a:ext>
            </a:extLst>
          </p:cNvPr>
          <p:cNvCxnSpPr>
            <a:cxnSpLocks/>
          </p:cNvCxnSpPr>
          <p:nvPr/>
        </p:nvCxnSpPr>
        <p:spPr>
          <a:xfrm>
            <a:off x="805545" y="5815380"/>
            <a:ext cx="457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0E380A49-41CC-C9B1-A19C-0A56C0D521CB}"/>
              </a:ext>
            </a:extLst>
          </p:cNvPr>
          <p:cNvSpPr/>
          <p:nvPr/>
        </p:nvSpPr>
        <p:spPr>
          <a:xfrm>
            <a:off x="2455817" y="2053277"/>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49DC3D74-5D2E-502C-04B5-32C424A6A193}"/>
              </a:ext>
            </a:extLst>
          </p:cNvPr>
          <p:cNvSpPr/>
          <p:nvPr/>
        </p:nvSpPr>
        <p:spPr>
          <a:xfrm>
            <a:off x="2021915" y="2657420"/>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3E68025-738F-85B3-598C-3894441BC15A}"/>
              </a:ext>
            </a:extLst>
          </p:cNvPr>
          <p:cNvSpPr/>
          <p:nvPr/>
        </p:nvSpPr>
        <p:spPr>
          <a:xfrm>
            <a:off x="2773626" y="21022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3D4A402-C765-E34D-E3F7-70343E15D784}"/>
              </a:ext>
            </a:extLst>
          </p:cNvPr>
          <p:cNvSpPr/>
          <p:nvPr/>
        </p:nvSpPr>
        <p:spPr>
          <a:xfrm>
            <a:off x="3291840" y="1579970"/>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04E9B9A-4B81-D8F7-3650-D4E88BC11328}"/>
              </a:ext>
            </a:extLst>
          </p:cNvPr>
          <p:cNvSpPr/>
          <p:nvPr/>
        </p:nvSpPr>
        <p:spPr>
          <a:xfrm>
            <a:off x="2388221" y="25594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3C09631-2541-39CF-1D9C-0DA92AB2A2FB}"/>
              </a:ext>
            </a:extLst>
          </p:cNvPr>
          <p:cNvSpPr/>
          <p:nvPr/>
        </p:nvSpPr>
        <p:spPr>
          <a:xfrm>
            <a:off x="1738343" y="2904085"/>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C69E9B9B-52A0-7123-2ED6-8F9CAA503598}"/>
              </a:ext>
            </a:extLst>
          </p:cNvPr>
          <p:cNvSpPr/>
          <p:nvPr/>
        </p:nvSpPr>
        <p:spPr>
          <a:xfrm>
            <a:off x="1477034" y="2314104"/>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9A011D9-9F33-477A-B21D-73F1EECBD4AF}"/>
              </a:ext>
            </a:extLst>
          </p:cNvPr>
          <p:cNvSpPr/>
          <p:nvPr/>
        </p:nvSpPr>
        <p:spPr>
          <a:xfrm>
            <a:off x="2255416" y="2265123"/>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D41EB30C-9639-A01A-D5A5-5681FE1B3396}"/>
              </a:ext>
            </a:extLst>
          </p:cNvPr>
          <p:cNvSpPr/>
          <p:nvPr/>
        </p:nvSpPr>
        <p:spPr>
          <a:xfrm>
            <a:off x="2870562" y="1862361"/>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D57A1E33-265D-DA41-89AE-83B753D3579F}"/>
              </a:ext>
            </a:extLst>
          </p:cNvPr>
          <p:cNvSpPr/>
          <p:nvPr/>
        </p:nvSpPr>
        <p:spPr>
          <a:xfrm>
            <a:off x="1772089" y="2056437"/>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74AC350-6E11-BA82-32C8-89E14FB93B08}"/>
              </a:ext>
            </a:extLst>
          </p:cNvPr>
          <p:cNvSpPr/>
          <p:nvPr/>
        </p:nvSpPr>
        <p:spPr>
          <a:xfrm>
            <a:off x="2370908" y="1709961"/>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71549C21-FC0F-AE2F-C408-F1712CA81FD2}"/>
              </a:ext>
            </a:extLst>
          </p:cNvPr>
          <p:cNvSpPr/>
          <p:nvPr/>
        </p:nvSpPr>
        <p:spPr>
          <a:xfrm>
            <a:off x="2170507" y="2063742"/>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A11B48D7-F41D-98B0-7049-19498FEE098F}"/>
              </a:ext>
            </a:extLst>
          </p:cNvPr>
          <p:cNvSpPr/>
          <p:nvPr/>
        </p:nvSpPr>
        <p:spPr>
          <a:xfrm>
            <a:off x="2085598" y="1862361"/>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4B90C629-B337-0EFC-B243-0864C1CBEF0C}"/>
              </a:ext>
            </a:extLst>
          </p:cNvPr>
          <p:cNvSpPr/>
          <p:nvPr/>
        </p:nvSpPr>
        <p:spPr>
          <a:xfrm>
            <a:off x="1396479" y="2812484"/>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C06D8FC0-6B45-DF9E-E8E2-797B0C3A52D4}"/>
              </a:ext>
            </a:extLst>
          </p:cNvPr>
          <p:cNvSpPr/>
          <p:nvPr/>
        </p:nvSpPr>
        <p:spPr>
          <a:xfrm>
            <a:off x="2122609" y="3077079"/>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8CCE75D-ED2A-BB5C-6DA1-C2143266F75E}"/>
              </a:ext>
            </a:extLst>
          </p:cNvPr>
          <p:cNvSpPr/>
          <p:nvPr/>
        </p:nvSpPr>
        <p:spPr>
          <a:xfrm>
            <a:off x="1271030" y="3762671"/>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088353C6-ECDD-EC89-68AA-3644B58BC31D}"/>
              </a:ext>
            </a:extLst>
          </p:cNvPr>
          <p:cNvSpPr/>
          <p:nvPr/>
        </p:nvSpPr>
        <p:spPr>
          <a:xfrm>
            <a:off x="3175362" y="2063742"/>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C4A5AFB-47DA-D563-4B46-70FD4EB4E762}"/>
              </a:ext>
            </a:extLst>
          </p:cNvPr>
          <p:cNvSpPr/>
          <p:nvPr/>
        </p:nvSpPr>
        <p:spPr>
          <a:xfrm>
            <a:off x="1438934" y="25594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28F9E9B-7190-25E8-3197-CF82CF97B868}"/>
              </a:ext>
            </a:extLst>
          </p:cNvPr>
          <p:cNvSpPr/>
          <p:nvPr/>
        </p:nvSpPr>
        <p:spPr>
          <a:xfrm>
            <a:off x="1924489" y="24070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7B84F2A5-3F84-05F7-98A6-58B6C942168A}"/>
              </a:ext>
            </a:extLst>
          </p:cNvPr>
          <p:cNvSpPr/>
          <p:nvPr/>
        </p:nvSpPr>
        <p:spPr>
          <a:xfrm>
            <a:off x="2969622" y="5004399"/>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5C4040D2-4CC6-BD81-F5D7-B56376103656}"/>
              </a:ext>
            </a:extLst>
          </p:cNvPr>
          <p:cNvSpPr/>
          <p:nvPr/>
        </p:nvSpPr>
        <p:spPr>
          <a:xfrm>
            <a:off x="2430675" y="4850065"/>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8A91E1D5-C5C8-627D-DED5-469109F9B9C0}"/>
              </a:ext>
            </a:extLst>
          </p:cNvPr>
          <p:cNvSpPr/>
          <p:nvPr/>
        </p:nvSpPr>
        <p:spPr>
          <a:xfrm>
            <a:off x="2751800" y="4782846"/>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95EF30A-DC7B-1FD9-3523-F30EF48431DC}"/>
              </a:ext>
            </a:extLst>
          </p:cNvPr>
          <p:cNvSpPr/>
          <p:nvPr/>
        </p:nvSpPr>
        <p:spPr>
          <a:xfrm>
            <a:off x="2913017" y="2510477"/>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22D9751F-C834-7FEE-75FB-F68CA528781A}"/>
              </a:ext>
            </a:extLst>
          </p:cNvPr>
          <p:cNvSpPr/>
          <p:nvPr/>
        </p:nvSpPr>
        <p:spPr>
          <a:xfrm>
            <a:off x="3981890" y="4661084"/>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133A18F-8193-F4BD-7C23-E56172D6C12A}"/>
              </a:ext>
            </a:extLst>
          </p:cNvPr>
          <p:cNvSpPr/>
          <p:nvPr/>
        </p:nvSpPr>
        <p:spPr>
          <a:xfrm>
            <a:off x="3583577" y="483464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02E9B2A-F2A0-9CBF-2BF5-3DC064ACA0FD}"/>
              </a:ext>
            </a:extLst>
          </p:cNvPr>
          <p:cNvSpPr/>
          <p:nvPr/>
        </p:nvSpPr>
        <p:spPr>
          <a:xfrm>
            <a:off x="3026229" y="4728183"/>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062BD527-AB58-3CD3-5C89-666FF925463A}"/>
              </a:ext>
            </a:extLst>
          </p:cNvPr>
          <p:cNvSpPr/>
          <p:nvPr/>
        </p:nvSpPr>
        <p:spPr>
          <a:xfrm>
            <a:off x="2773626" y="5276553"/>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49878FCA-CB16-DA92-CD63-FF77E85F9F59}"/>
              </a:ext>
            </a:extLst>
          </p:cNvPr>
          <p:cNvSpPr/>
          <p:nvPr/>
        </p:nvSpPr>
        <p:spPr>
          <a:xfrm>
            <a:off x="3426823" y="4568130"/>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9A24210-0DF2-BEB9-945A-E61AE66963F1}"/>
              </a:ext>
            </a:extLst>
          </p:cNvPr>
          <p:cNvSpPr/>
          <p:nvPr/>
        </p:nvSpPr>
        <p:spPr>
          <a:xfrm>
            <a:off x="3285308" y="495541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FABAEC7-61A4-7D58-69DA-5F0D9E48A0BF}"/>
              </a:ext>
            </a:extLst>
          </p:cNvPr>
          <p:cNvSpPr/>
          <p:nvPr/>
        </p:nvSpPr>
        <p:spPr>
          <a:xfrm>
            <a:off x="3206931" y="5360909"/>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253EDC4-70E6-87B6-6BF3-D185A2550455}"/>
              </a:ext>
            </a:extLst>
          </p:cNvPr>
          <p:cNvSpPr/>
          <p:nvPr/>
        </p:nvSpPr>
        <p:spPr>
          <a:xfrm>
            <a:off x="4371702" y="4500947"/>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4849AE91-7FBB-E41A-E9A0-A392DFC3D2B6}"/>
              </a:ext>
            </a:extLst>
          </p:cNvPr>
          <p:cNvSpPr/>
          <p:nvPr/>
        </p:nvSpPr>
        <p:spPr>
          <a:xfrm>
            <a:off x="4201886" y="531192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EFC3196-1802-0C73-4DC0-8BC6C9DCB200}"/>
              </a:ext>
            </a:extLst>
          </p:cNvPr>
          <p:cNvSpPr/>
          <p:nvPr/>
        </p:nvSpPr>
        <p:spPr>
          <a:xfrm>
            <a:off x="3764279" y="5142774"/>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397AE035-CF23-6B0C-0FC1-7C06CC247E06}"/>
              </a:ext>
            </a:extLst>
          </p:cNvPr>
          <p:cNvSpPr/>
          <p:nvPr/>
        </p:nvSpPr>
        <p:spPr>
          <a:xfrm>
            <a:off x="4456611" y="495541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34C88510-118B-7D9A-A357-A25F441815AA}"/>
              </a:ext>
            </a:extLst>
          </p:cNvPr>
          <p:cNvSpPr/>
          <p:nvPr/>
        </p:nvSpPr>
        <p:spPr>
          <a:xfrm>
            <a:off x="2552986" y="4967679"/>
            <a:ext cx="247504" cy="2503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578CE53-6763-25E5-1B05-C8A3FFC3643F}"/>
              </a:ext>
            </a:extLst>
          </p:cNvPr>
          <p:cNvSpPr/>
          <p:nvPr/>
        </p:nvSpPr>
        <p:spPr>
          <a:xfrm>
            <a:off x="3954382" y="2480221"/>
            <a:ext cx="247504" cy="2503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23695622-7E59-9752-B629-62463D27B478}"/>
              </a:ext>
            </a:extLst>
          </p:cNvPr>
          <p:cNvSpPr txBox="1"/>
          <p:nvPr/>
        </p:nvSpPr>
        <p:spPr>
          <a:xfrm>
            <a:off x="6361008" y="2751130"/>
            <a:ext cx="5617045" cy="984885"/>
          </a:xfrm>
          <a:prstGeom prst="rect">
            <a:avLst/>
          </a:prstGeom>
          <a:noFill/>
        </p:spPr>
        <p:txBody>
          <a:bodyPr wrap="square" rtlCol="0">
            <a:spAutoFit/>
          </a:bodyPr>
          <a:lstStyle/>
          <a:p>
            <a:r>
              <a:rPr lang="en-US" sz="2000" dirty="0"/>
              <a:t>Based on proximity, k-means then assigns each data point to a cluster.</a:t>
            </a:r>
            <a:endParaRPr lang="en-US" dirty="0"/>
          </a:p>
          <a:p>
            <a:endParaRPr lang="en-US" dirty="0"/>
          </a:p>
        </p:txBody>
      </p:sp>
      <p:sp>
        <p:nvSpPr>
          <p:cNvPr id="4" name="Footer Placeholder 3">
            <a:extLst>
              <a:ext uri="{FF2B5EF4-FFF2-40B4-BE49-F238E27FC236}">
                <a16:creationId xmlns:a16="http://schemas.microsoft.com/office/drawing/2014/main" id="{1500B943-92E1-8562-9E99-F0290B7C1AFF}"/>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Tree>
    <p:extLst>
      <p:ext uri="{BB962C8B-B14F-4D97-AF65-F5344CB8AC3E}">
        <p14:creationId xmlns:p14="http://schemas.microsoft.com/office/powerpoint/2010/main" val="3937051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Move Clusters</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31</a:t>
            </a:fld>
            <a:endParaRPr lang="en-US" dirty="0"/>
          </a:p>
        </p:txBody>
      </p:sp>
      <p:cxnSp>
        <p:nvCxnSpPr>
          <p:cNvPr id="4" name="Straight Arrow Connector 3">
            <a:extLst>
              <a:ext uri="{FF2B5EF4-FFF2-40B4-BE49-F238E27FC236}">
                <a16:creationId xmlns:a16="http://schemas.microsoft.com/office/drawing/2014/main" id="{962A84D3-B021-D007-CA9B-B04764310922}"/>
              </a:ext>
            </a:extLst>
          </p:cNvPr>
          <p:cNvCxnSpPr>
            <a:cxnSpLocks/>
          </p:cNvCxnSpPr>
          <p:nvPr/>
        </p:nvCxnSpPr>
        <p:spPr>
          <a:xfrm flipV="1">
            <a:off x="1038287" y="1560049"/>
            <a:ext cx="0" cy="457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710A35C-E1EC-7F02-9536-48FD8321631D}"/>
              </a:ext>
            </a:extLst>
          </p:cNvPr>
          <p:cNvCxnSpPr>
            <a:cxnSpLocks/>
          </p:cNvCxnSpPr>
          <p:nvPr/>
        </p:nvCxnSpPr>
        <p:spPr>
          <a:xfrm>
            <a:off x="805545" y="5815380"/>
            <a:ext cx="457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85524AF-7E05-8B4A-8D2D-630EC98FF376}"/>
              </a:ext>
            </a:extLst>
          </p:cNvPr>
          <p:cNvSpPr/>
          <p:nvPr/>
        </p:nvSpPr>
        <p:spPr>
          <a:xfrm>
            <a:off x="2455817" y="2053277"/>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F979642-2BF9-8C38-DA8F-3EB7F0812709}"/>
              </a:ext>
            </a:extLst>
          </p:cNvPr>
          <p:cNvSpPr/>
          <p:nvPr/>
        </p:nvSpPr>
        <p:spPr>
          <a:xfrm>
            <a:off x="2021915" y="2657420"/>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EC22FCA-2FBB-3CA7-D4D8-8F0D510CFFFC}"/>
              </a:ext>
            </a:extLst>
          </p:cNvPr>
          <p:cNvSpPr/>
          <p:nvPr/>
        </p:nvSpPr>
        <p:spPr>
          <a:xfrm>
            <a:off x="2773626" y="21022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94DD23A-2970-78D9-05A9-02DD868B99AE}"/>
              </a:ext>
            </a:extLst>
          </p:cNvPr>
          <p:cNvSpPr/>
          <p:nvPr/>
        </p:nvSpPr>
        <p:spPr>
          <a:xfrm>
            <a:off x="3291840" y="1579970"/>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A5C9C4E-CA89-BAF4-3DB0-6A7BEA031494}"/>
              </a:ext>
            </a:extLst>
          </p:cNvPr>
          <p:cNvSpPr/>
          <p:nvPr/>
        </p:nvSpPr>
        <p:spPr>
          <a:xfrm>
            <a:off x="2388221" y="25594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EF518B4-B3CF-27A2-0FA9-E5FB01D30462}"/>
              </a:ext>
            </a:extLst>
          </p:cNvPr>
          <p:cNvSpPr/>
          <p:nvPr/>
        </p:nvSpPr>
        <p:spPr>
          <a:xfrm>
            <a:off x="1738343" y="2904085"/>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32E2BA7-6AF7-B6B1-ED25-CBC733056647}"/>
              </a:ext>
            </a:extLst>
          </p:cNvPr>
          <p:cNvSpPr/>
          <p:nvPr/>
        </p:nvSpPr>
        <p:spPr>
          <a:xfrm>
            <a:off x="1477034" y="2314104"/>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B77AC4-EFFF-2E62-12CC-10C4124AF27A}"/>
              </a:ext>
            </a:extLst>
          </p:cNvPr>
          <p:cNvSpPr/>
          <p:nvPr/>
        </p:nvSpPr>
        <p:spPr>
          <a:xfrm>
            <a:off x="2255416" y="2265123"/>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6E540EC-54D2-D212-1D7B-3BA76F453409}"/>
              </a:ext>
            </a:extLst>
          </p:cNvPr>
          <p:cNvSpPr/>
          <p:nvPr/>
        </p:nvSpPr>
        <p:spPr>
          <a:xfrm>
            <a:off x="2870562" y="1862361"/>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497F52D-AC6F-2861-6CB4-B6C3CD0CDF07}"/>
              </a:ext>
            </a:extLst>
          </p:cNvPr>
          <p:cNvSpPr/>
          <p:nvPr/>
        </p:nvSpPr>
        <p:spPr>
          <a:xfrm>
            <a:off x="1772089" y="2056437"/>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1E895E9-CF4F-48DD-86E2-4BEAFBFCF942}"/>
              </a:ext>
            </a:extLst>
          </p:cNvPr>
          <p:cNvSpPr/>
          <p:nvPr/>
        </p:nvSpPr>
        <p:spPr>
          <a:xfrm>
            <a:off x="2370908" y="1709961"/>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4826DB2-0140-659F-CBC5-ECC37107CD2D}"/>
              </a:ext>
            </a:extLst>
          </p:cNvPr>
          <p:cNvSpPr/>
          <p:nvPr/>
        </p:nvSpPr>
        <p:spPr>
          <a:xfrm>
            <a:off x="2170507" y="2063742"/>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60BF7D1-E258-121C-4662-998B4A29FEC2}"/>
              </a:ext>
            </a:extLst>
          </p:cNvPr>
          <p:cNvSpPr/>
          <p:nvPr/>
        </p:nvSpPr>
        <p:spPr>
          <a:xfrm>
            <a:off x="2085598" y="1862361"/>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798BCC7-4530-BF97-BC9D-88BF9793DAB8}"/>
              </a:ext>
            </a:extLst>
          </p:cNvPr>
          <p:cNvSpPr/>
          <p:nvPr/>
        </p:nvSpPr>
        <p:spPr>
          <a:xfrm>
            <a:off x="1396479" y="2812484"/>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EBA4B5C-4CFA-635C-9EE8-3523F1FEF01F}"/>
              </a:ext>
            </a:extLst>
          </p:cNvPr>
          <p:cNvSpPr/>
          <p:nvPr/>
        </p:nvSpPr>
        <p:spPr>
          <a:xfrm>
            <a:off x="2122609" y="3077079"/>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5D7D61F-159B-7CA9-AF5A-FC3C7B109A8C}"/>
              </a:ext>
            </a:extLst>
          </p:cNvPr>
          <p:cNvSpPr/>
          <p:nvPr/>
        </p:nvSpPr>
        <p:spPr>
          <a:xfrm>
            <a:off x="1271030" y="3762671"/>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A94F94B-7506-9395-EC75-0D12B3DB52D3}"/>
              </a:ext>
            </a:extLst>
          </p:cNvPr>
          <p:cNvSpPr/>
          <p:nvPr/>
        </p:nvSpPr>
        <p:spPr>
          <a:xfrm>
            <a:off x="3175362" y="2063742"/>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B6C2929-E77E-5BBE-8E26-451FC22F689A}"/>
              </a:ext>
            </a:extLst>
          </p:cNvPr>
          <p:cNvSpPr/>
          <p:nvPr/>
        </p:nvSpPr>
        <p:spPr>
          <a:xfrm>
            <a:off x="1438934" y="25594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A0DEA5E-4F6B-1397-B800-06BD8E5E8A45}"/>
              </a:ext>
            </a:extLst>
          </p:cNvPr>
          <p:cNvSpPr/>
          <p:nvPr/>
        </p:nvSpPr>
        <p:spPr>
          <a:xfrm>
            <a:off x="1924489" y="24070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8E65A50-9FAF-B7F3-A96B-703119CF7910}"/>
              </a:ext>
            </a:extLst>
          </p:cNvPr>
          <p:cNvSpPr/>
          <p:nvPr/>
        </p:nvSpPr>
        <p:spPr>
          <a:xfrm>
            <a:off x="2969622" y="5004399"/>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0F08975-E1FC-14A2-D1C2-BD182237E2B4}"/>
              </a:ext>
            </a:extLst>
          </p:cNvPr>
          <p:cNvSpPr/>
          <p:nvPr/>
        </p:nvSpPr>
        <p:spPr>
          <a:xfrm>
            <a:off x="2430675" y="4850065"/>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F419F41-D302-F26C-B67B-9F276468284B}"/>
              </a:ext>
            </a:extLst>
          </p:cNvPr>
          <p:cNvSpPr/>
          <p:nvPr/>
        </p:nvSpPr>
        <p:spPr>
          <a:xfrm>
            <a:off x="2751800" y="4782846"/>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18819C3-0936-8821-0CE8-975F2B912F90}"/>
              </a:ext>
            </a:extLst>
          </p:cNvPr>
          <p:cNvSpPr/>
          <p:nvPr/>
        </p:nvSpPr>
        <p:spPr>
          <a:xfrm>
            <a:off x="2913017" y="2510477"/>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D61073E-20D9-7B13-174E-70C084444F32}"/>
              </a:ext>
            </a:extLst>
          </p:cNvPr>
          <p:cNvSpPr/>
          <p:nvPr/>
        </p:nvSpPr>
        <p:spPr>
          <a:xfrm>
            <a:off x="3981890" y="4661084"/>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33BDC22-B773-4D28-D3B7-101EF2768699}"/>
              </a:ext>
            </a:extLst>
          </p:cNvPr>
          <p:cNvSpPr/>
          <p:nvPr/>
        </p:nvSpPr>
        <p:spPr>
          <a:xfrm>
            <a:off x="3583577" y="483464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5EABDAE-F6DB-B4D8-1D5F-8F933C9E1346}"/>
              </a:ext>
            </a:extLst>
          </p:cNvPr>
          <p:cNvSpPr/>
          <p:nvPr/>
        </p:nvSpPr>
        <p:spPr>
          <a:xfrm>
            <a:off x="3026229" y="4728183"/>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6658E23-0184-14F1-C965-8C84E965F6DA}"/>
              </a:ext>
            </a:extLst>
          </p:cNvPr>
          <p:cNvSpPr/>
          <p:nvPr/>
        </p:nvSpPr>
        <p:spPr>
          <a:xfrm>
            <a:off x="2773626" y="5276553"/>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B79BA24-D7EE-0FC0-6C81-D0A2476E5CE1}"/>
              </a:ext>
            </a:extLst>
          </p:cNvPr>
          <p:cNvSpPr/>
          <p:nvPr/>
        </p:nvSpPr>
        <p:spPr>
          <a:xfrm>
            <a:off x="3426823" y="4568130"/>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73A42A3-46BF-690A-3C17-64B6766FE3FE}"/>
              </a:ext>
            </a:extLst>
          </p:cNvPr>
          <p:cNvSpPr/>
          <p:nvPr/>
        </p:nvSpPr>
        <p:spPr>
          <a:xfrm>
            <a:off x="3285308" y="495541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453CC28-3DCF-84B6-BC3D-5BB761EC2D66}"/>
              </a:ext>
            </a:extLst>
          </p:cNvPr>
          <p:cNvSpPr/>
          <p:nvPr/>
        </p:nvSpPr>
        <p:spPr>
          <a:xfrm>
            <a:off x="3206931" y="5360909"/>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41D972A-83CC-72D7-8E51-34D7D3E7DA7A}"/>
              </a:ext>
            </a:extLst>
          </p:cNvPr>
          <p:cNvSpPr/>
          <p:nvPr/>
        </p:nvSpPr>
        <p:spPr>
          <a:xfrm>
            <a:off x="4371702" y="4500947"/>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0C6D945-E9BC-7760-7EAC-B7856ACC400A}"/>
              </a:ext>
            </a:extLst>
          </p:cNvPr>
          <p:cNvSpPr/>
          <p:nvPr/>
        </p:nvSpPr>
        <p:spPr>
          <a:xfrm>
            <a:off x="4201886" y="531192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30E8293-12E4-1879-FE7D-C00EC4E9DD91}"/>
              </a:ext>
            </a:extLst>
          </p:cNvPr>
          <p:cNvSpPr/>
          <p:nvPr/>
        </p:nvSpPr>
        <p:spPr>
          <a:xfrm>
            <a:off x="3764279" y="5142774"/>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8578407-DF97-2289-0D67-58270A29BCD8}"/>
              </a:ext>
            </a:extLst>
          </p:cNvPr>
          <p:cNvSpPr/>
          <p:nvPr/>
        </p:nvSpPr>
        <p:spPr>
          <a:xfrm>
            <a:off x="4456611" y="495541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C29886E-0DD1-11DF-E95C-A21F10831B3F}"/>
              </a:ext>
            </a:extLst>
          </p:cNvPr>
          <p:cNvSpPr/>
          <p:nvPr/>
        </p:nvSpPr>
        <p:spPr>
          <a:xfrm>
            <a:off x="3954382" y="2480221"/>
            <a:ext cx="247504" cy="2503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eft Brace 42">
            <a:extLst>
              <a:ext uri="{FF2B5EF4-FFF2-40B4-BE49-F238E27FC236}">
                <a16:creationId xmlns:a16="http://schemas.microsoft.com/office/drawing/2014/main" id="{F86683BF-244F-FA01-9CAC-AD83A4E3733A}"/>
              </a:ext>
            </a:extLst>
          </p:cNvPr>
          <p:cNvSpPr/>
          <p:nvPr/>
        </p:nvSpPr>
        <p:spPr>
          <a:xfrm rot="16200000">
            <a:off x="2275913" y="2339417"/>
            <a:ext cx="250362" cy="2051447"/>
          </a:xfrm>
          <a:prstGeom prst="lef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44" name="TextBox 43">
            <a:extLst>
              <a:ext uri="{FF2B5EF4-FFF2-40B4-BE49-F238E27FC236}">
                <a16:creationId xmlns:a16="http://schemas.microsoft.com/office/drawing/2014/main" id="{2750148F-05E3-7A5D-AE87-0F311F0FE1BD}"/>
              </a:ext>
            </a:extLst>
          </p:cNvPr>
          <p:cNvSpPr txBox="1"/>
          <p:nvPr/>
        </p:nvSpPr>
        <p:spPr>
          <a:xfrm>
            <a:off x="1538626" y="3695650"/>
            <a:ext cx="1729897" cy="646331"/>
          </a:xfrm>
          <a:prstGeom prst="rect">
            <a:avLst/>
          </a:prstGeom>
          <a:noFill/>
          <a:ln>
            <a:noFill/>
          </a:ln>
        </p:spPr>
        <p:txBody>
          <a:bodyPr wrap="square" rtlCol="0">
            <a:spAutoFit/>
          </a:bodyPr>
          <a:lstStyle/>
          <a:p>
            <a:pPr algn="ctr"/>
            <a:r>
              <a:rPr lang="en-US" b="1" dirty="0">
                <a:solidFill>
                  <a:schemeClr val="accent2">
                    <a:lumMod val="75000"/>
                  </a:schemeClr>
                </a:solidFill>
              </a:rPr>
              <a:t>Average the cluster 0 values</a:t>
            </a:r>
          </a:p>
        </p:txBody>
      </p:sp>
      <p:sp>
        <p:nvSpPr>
          <p:cNvPr id="45" name="Left Brace 44">
            <a:extLst>
              <a:ext uri="{FF2B5EF4-FFF2-40B4-BE49-F238E27FC236}">
                <a16:creationId xmlns:a16="http://schemas.microsoft.com/office/drawing/2014/main" id="{13749980-CD4D-4EFA-D6E4-7EFAADE8B342}"/>
              </a:ext>
            </a:extLst>
          </p:cNvPr>
          <p:cNvSpPr/>
          <p:nvPr/>
        </p:nvSpPr>
        <p:spPr>
          <a:xfrm rot="10800000">
            <a:off x="4411243" y="1495806"/>
            <a:ext cx="250362" cy="1679235"/>
          </a:xfrm>
          <a:prstGeom prst="lef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46" name="TextBox 45">
            <a:extLst>
              <a:ext uri="{FF2B5EF4-FFF2-40B4-BE49-F238E27FC236}">
                <a16:creationId xmlns:a16="http://schemas.microsoft.com/office/drawing/2014/main" id="{FE1828F9-3168-6B2E-95C6-4C62165B7676}"/>
              </a:ext>
            </a:extLst>
          </p:cNvPr>
          <p:cNvSpPr txBox="1"/>
          <p:nvPr/>
        </p:nvSpPr>
        <p:spPr>
          <a:xfrm>
            <a:off x="4773092" y="2039919"/>
            <a:ext cx="1733213" cy="646331"/>
          </a:xfrm>
          <a:prstGeom prst="rect">
            <a:avLst/>
          </a:prstGeom>
          <a:noFill/>
          <a:ln>
            <a:noFill/>
          </a:ln>
        </p:spPr>
        <p:txBody>
          <a:bodyPr wrap="square" rtlCol="0">
            <a:spAutoFit/>
          </a:bodyPr>
          <a:lstStyle/>
          <a:p>
            <a:pPr algn="ctr"/>
            <a:r>
              <a:rPr lang="en-US" b="1" dirty="0">
                <a:solidFill>
                  <a:schemeClr val="accent2">
                    <a:lumMod val="75000"/>
                  </a:schemeClr>
                </a:solidFill>
              </a:rPr>
              <a:t>Average the cluster 0 values</a:t>
            </a:r>
          </a:p>
        </p:txBody>
      </p:sp>
      <p:sp>
        <p:nvSpPr>
          <p:cNvPr id="47" name="Oval 46">
            <a:extLst>
              <a:ext uri="{FF2B5EF4-FFF2-40B4-BE49-F238E27FC236}">
                <a16:creationId xmlns:a16="http://schemas.microsoft.com/office/drawing/2014/main" id="{FE673316-335F-F2D4-E4B8-209CDEF944BF}"/>
              </a:ext>
            </a:extLst>
          </p:cNvPr>
          <p:cNvSpPr/>
          <p:nvPr/>
        </p:nvSpPr>
        <p:spPr>
          <a:xfrm>
            <a:off x="2552986" y="4967679"/>
            <a:ext cx="247504" cy="2503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B3263CAD-AABF-D66F-182A-94323614A91C}"/>
              </a:ext>
            </a:extLst>
          </p:cNvPr>
          <p:cNvSpPr txBox="1"/>
          <p:nvPr/>
        </p:nvSpPr>
        <p:spPr>
          <a:xfrm>
            <a:off x="6356673" y="3131208"/>
            <a:ext cx="5617045" cy="1908215"/>
          </a:xfrm>
          <a:prstGeom prst="rect">
            <a:avLst/>
          </a:prstGeom>
          <a:noFill/>
        </p:spPr>
        <p:txBody>
          <a:bodyPr wrap="square" rtlCol="0">
            <a:spAutoFit/>
          </a:bodyPr>
          <a:lstStyle/>
          <a:p>
            <a:r>
              <a:rPr lang="en-US" sz="2000" dirty="0"/>
              <a:t>Moving the centroids is where the name “k-means” comes from.</a:t>
            </a:r>
          </a:p>
          <a:p>
            <a:endParaRPr lang="en-US" sz="2000" dirty="0"/>
          </a:p>
          <a:p>
            <a:r>
              <a:rPr lang="en-US" sz="2000" dirty="0"/>
              <a:t>Centroids are moved based on the average values of the data points within the cluster.</a:t>
            </a:r>
          </a:p>
          <a:p>
            <a:endParaRPr lang="en-US" dirty="0"/>
          </a:p>
        </p:txBody>
      </p:sp>
      <p:sp>
        <p:nvSpPr>
          <p:cNvPr id="3" name="Footer Placeholder 3">
            <a:extLst>
              <a:ext uri="{FF2B5EF4-FFF2-40B4-BE49-F238E27FC236}">
                <a16:creationId xmlns:a16="http://schemas.microsoft.com/office/drawing/2014/main" id="{8D298866-1982-C6E5-EDBA-5DEF05B18863}"/>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Tree>
    <p:extLst>
      <p:ext uri="{BB962C8B-B14F-4D97-AF65-F5344CB8AC3E}">
        <p14:creationId xmlns:p14="http://schemas.microsoft.com/office/powerpoint/2010/main" val="246529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p:bldP spid="45" grpId="0" animBg="1"/>
      <p:bldP spid="4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Move Clusters</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32</a:t>
            </a:fld>
            <a:endParaRPr lang="en-US" dirty="0"/>
          </a:p>
        </p:txBody>
      </p:sp>
      <p:cxnSp>
        <p:nvCxnSpPr>
          <p:cNvPr id="4" name="Straight Arrow Connector 3">
            <a:extLst>
              <a:ext uri="{FF2B5EF4-FFF2-40B4-BE49-F238E27FC236}">
                <a16:creationId xmlns:a16="http://schemas.microsoft.com/office/drawing/2014/main" id="{962A84D3-B021-D007-CA9B-B04764310922}"/>
              </a:ext>
            </a:extLst>
          </p:cNvPr>
          <p:cNvCxnSpPr>
            <a:cxnSpLocks/>
          </p:cNvCxnSpPr>
          <p:nvPr/>
        </p:nvCxnSpPr>
        <p:spPr>
          <a:xfrm flipV="1">
            <a:off x="1038287" y="1560049"/>
            <a:ext cx="0" cy="457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710A35C-E1EC-7F02-9536-48FD8321631D}"/>
              </a:ext>
            </a:extLst>
          </p:cNvPr>
          <p:cNvCxnSpPr>
            <a:cxnSpLocks/>
          </p:cNvCxnSpPr>
          <p:nvPr/>
        </p:nvCxnSpPr>
        <p:spPr>
          <a:xfrm>
            <a:off x="805545" y="5815380"/>
            <a:ext cx="457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85524AF-7E05-8B4A-8D2D-630EC98FF376}"/>
              </a:ext>
            </a:extLst>
          </p:cNvPr>
          <p:cNvSpPr/>
          <p:nvPr/>
        </p:nvSpPr>
        <p:spPr>
          <a:xfrm>
            <a:off x="2455817" y="2053277"/>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F979642-2BF9-8C38-DA8F-3EB7F0812709}"/>
              </a:ext>
            </a:extLst>
          </p:cNvPr>
          <p:cNvSpPr/>
          <p:nvPr/>
        </p:nvSpPr>
        <p:spPr>
          <a:xfrm>
            <a:off x="2021915" y="2657420"/>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EC22FCA-2FBB-3CA7-D4D8-8F0D510CFFFC}"/>
              </a:ext>
            </a:extLst>
          </p:cNvPr>
          <p:cNvSpPr/>
          <p:nvPr/>
        </p:nvSpPr>
        <p:spPr>
          <a:xfrm>
            <a:off x="2773626" y="21022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94DD23A-2970-78D9-05A9-02DD868B99AE}"/>
              </a:ext>
            </a:extLst>
          </p:cNvPr>
          <p:cNvSpPr/>
          <p:nvPr/>
        </p:nvSpPr>
        <p:spPr>
          <a:xfrm>
            <a:off x="3291840" y="1579970"/>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A5C9C4E-CA89-BAF4-3DB0-6A7BEA031494}"/>
              </a:ext>
            </a:extLst>
          </p:cNvPr>
          <p:cNvSpPr/>
          <p:nvPr/>
        </p:nvSpPr>
        <p:spPr>
          <a:xfrm>
            <a:off x="2388221" y="25594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EF518B4-B3CF-27A2-0FA9-E5FB01D30462}"/>
              </a:ext>
            </a:extLst>
          </p:cNvPr>
          <p:cNvSpPr/>
          <p:nvPr/>
        </p:nvSpPr>
        <p:spPr>
          <a:xfrm>
            <a:off x="1738343" y="2904085"/>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32E2BA7-6AF7-B6B1-ED25-CBC733056647}"/>
              </a:ext>
            </a:extLst>
          </p:cNvPr>
          <p:cNvSpPr/>
          <p:nvPr/>
        </p:nvSpPr>
        <p:spPr>
          <a:xfrm>
            <a:off x="1477034" y="2314104"/>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B77AC4-EFFF-2E62-12CC-10C4124AF27A}"/>
              </a:ext>
            </a:extLst>
          </p:cNvPr>
          <p:cNvSpPr/>
          <p:nvPr/>
        </p:nvSpPr>
        <p:spPr>
          <a:xfrm>
            <a:off x="2255416" y="2265123"/>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6E540EC-54D2-D212-1D7B-3BA76F453409}"/>
              </a:ext>
            </a:extLst>
          </p:cNvPr>
          <p:cNvSpPr/>
          <p:nvPr/>
        </p:nvSpPr>
        <p:spPr>
          <a:xfrm>
            <a:off x="2870562" y="1862361"/>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497F52D-AC6F-2861-6CB4-B6C3CD0CDF07}"/>
              </a:ext>
            </a:extLst>
          </p:cNvPr>
          <p:cNvSpPr/>
          <p:nvPr/>
        </p:nvSpPr>
        <p:spPr>
          <a:xfrm>
            <a:off x="1772089" y="2056437"/>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1E895E9-CF4F-48DD-86E2-4BEAFBFCF942}"/>
              </a:ext>
            </a:extLst>
          </p:cNvPr>
          <p:cNvSpPr/>
          <p:nvPr/>
        </p:nvSpPr>
        <p:spPr>
          <a:xfrm>
            <a:off x="2370908" y="1709961"/>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4826DB2-0140-659F-CBC5-ECC37107CD2D}"/>
              </a:ext>
            </a:extLst>
          </p:cNvPr>
          <p:cNvSpPr/>
          <p:nvPr/>
        </p:nvSpPr>
        <p:spPr>
          <a:xfrm>
            <a:off x="2170507" y="2063742"/>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60BF7D1-E258-121C-4662-998B4A29FEC2}"/>
              </a:ext>
            </a:extLst>
          </p:cNvPr>
          <p:cNvSpPr/>
          <p:nvPr/>
        </p:nvSpPr>
        <p:spPr>
          <a:xfrm>
            <a:off x="2085598" y="1862361"/>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798BCC7-4530-BF97-BC9D-88BF9793DAB8}"/>
              </a:ext>
            </a:extLst>
          </p:cNvPr>
          <p:cNvSpPr/>
          <p:nvPr/>
        </p:nvSpPr>
        <p:spPr>
          <a:xfrm>
            <a:off x="1396479" y="2812484"/>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EBA4B5C-4CFA-635C-9EE8-3523F1FEF01F}"/>
              </a:ext>
            </a:extLst>
          </p:cNvPr>
          <p:cNvSpPr/>
          <p:nvPr/>
        </p:nvSpPr>
        <p:spPr>
          <a:xfrm>
            <a:off x="2122609" y="3077079"/>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5D7D61F-159B-7CA9-AF5A-FC3C7B109A8C}"/>
              </a:ext>
            </a:extLst>
          </p:cNvPr>
          <p:cNvSpPr/>
          <p:nvPr/>
        </p:nvSpPr>
        <p:spPr>
          <a:xfrm>
            <a:off x="1271030" y="3762671"/>
            <a:ext cx="84909" cy="97962"/>
          </a:xfrm>
          <a:prstGeom prst="ellipse">
            <a:avLst/>
          </a:prstGeom>
          <a:solidFill>
            <a:srgbClr val="00B050"/>
          </a:solidFill>
          <a:ln>
            <a:solidFill>
              <a:srgbClr val="7C9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A94F94B-7506-9395-EC75-0D12B3DB52D3}"/>
              </a:ext>
            </a:extLst>
          </p:cNvPr>
          <p:cNvSpPr/>
          <p:nvPr/>
        </p:nvSpPr>
        <p:spPr>
          <a:xfrm>
            <a:off x="3175362" y="2063742"/>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B6C2929-E77E-5BBE-8E26-451FC22F689A}"/>
              </a:ext>
            </a:extLst>
          </p:cNvPr>
          <p:cNvSpPr/>
          <p:nvPr/>
        </p:nvSpPr>
        <p:spPr>
          <a:xfrm>
            <a:off x="1438934" y="25594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A0DEA5E-4F6B-1397-B800-06BD8E5E8A45}"/>
              </a:ext>
            </a:extLst>
          </p:cNvPr>
          <p:cNvSpPr/>
          <p:nvPr/>
        </p:nvSpPr>
        <p:spPr>
          <a:xfrm>
            <a:off x="1924489" y="24070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8E65A50-9FAF-B7F3-A96B-703119CF7910}"/>
              </a:ext>
            </a:extLst>
          </p:cNvPr>
          <p:cNvSpPr/>
          <p:nvPr/>
        </p:nvSpPr>
        <p:spPr>
          <a:xfrm>
            <a:off x="2969622" y="5004399"/>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0F08975-E1FC-14A2-D1C2-BD182237E2B4}"/>
              </a:ext>
            </a:extLst>
          </p:cNvPr>
          <p:cNvSpPr/>
          <p:nvPr/>
        </p:nvSpPr>
        <p:spPr>
          <a:xfrm>
            <a:off x="2430675" y="4850065"/>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F419F41-D302-F26C-B67B-9F276468284B}"/>
              </a:ext>
            </a:extLst>
          </p:cNvPr>
          <p:cNvSpPr/>
          <p:nvPr/>
        </p:nvSpPr>
        <p:spPr>
          <a:xfrm>
            <a:off x="2751800" y="4782846"/>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18819C3-0936-8821-0CE8-975F2B912F90}"/>
              </a:ext>
            </a:extLst>
          </p:cNvPr>
          <p:cNvSpPr/>
          <p:nvPr/>
        </p:nvSpPr>
        <p:spPr>
          <a:xfrm>
            <a:off x="2913017" y="2510477"/>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D61073E-20D9-7B13-174E-70C084444F32}"/>
              </a:ext>
            </a:extLst>
          </p:cNvPr>
          <p:cNvSpPr/>
          <p:nvPr/>
        </p:nvSpPr>
        <p:spPr>
          <a:xfrm>
            <a:off x="3981890" y="4661084"/>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33BDC22-B773-4D28-D3B7-101EF2768699}"/>
              </a:ext>
            </a:extLst>
          </p:cNvPr>
          <p:cNvSpPr/>
          <p:nvPr/>
        </p:nvSpPr>
        <p:spPr>
          <a:xfrm>
            <a:off x="3583577" y="483464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5EABDAE-F6DB-B4D8-1D5F-8F933C9E1346}"/>
              </a:ext>
            </a:extLst>
          </p:cNvPr>
          <p:cNvSpPr/>
          <p:nvPr/>
        </p:nvSpPr>
        <p:spPr>
          <a:xfrm>
            <a:off x="3026229" y="4728183"/>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6658E23-0184-14F1-C965-8C84E965F6DA}"/>
              </a:ext>
            </a:extLst>
          </p:cNvPr>
          <p:cNvSpPr/>
          <p:nvPr/>
        </p:nvSpPr>
        <p:spPr>
          <a:xfrm>
            <a:off x="2773626" y="5276553"/>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B79BA24-D7EE-0FC0-6C81-D0A2476E5CE1}"/>
              </a:ext>
            </a:extLst>
          </p:cNvPr>
          <p:cNvSpPr/>
          <p:nvPr/>
        </p:nvSpPr>
        <p:spPr>
          <a:xfrm>
            <a:off x="3426823" y="4568130"/>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73A42A3-46BF-690A-3C17-64B6766FE3FE}"/>
              </a:ext>
            </a:extLst>
          </p:cNvPr>
          <p:cNvSpPr/>
          <p:nvPr/>
        </p:nvSpPr>
        <p:spPr>
          <a:xfrm>
            <a:off x="3285308" y="495541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453CC28-3DCF-84B6-BC3D-5BB761EC2D66}"/>
              </a:ext>
            </a:extLst>
          </p:cNvPr>
          <p:cNvSpPr/>
          <p:nvPr/>
        </p:nvSpPr>
        <p:spPr>
          <a:xfrm>
            <a:off x="3206931" y="5360909"/>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41D972A-83CC-72D7-8E51-34D7D3E7DA7A}"/>
              </a:ext>
            </a:extLst>
          </p:cNvPr>
          <p:cNvSpPr/>
          <p:nvPr/>
        </p:nvSpPr>
        <p:spPr>
          <a:xfrm>
            <a:off x="4371702" y="4500947"/>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0C6D945-E9BC-7760-7EAC-B7856ACC400A}"/>
              </a:ext>
            </a:extLst>
          </p:cNvPr>
          <p:cNvSpPr/>
          <p:nvPr/>
        </p:nvSpPr>
        <p:spPr>
          <a:xfrm>
            <a:off x="4201886" y="531192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30E8293-12E4-1879-FE7D-C00EC4E9DD91}"/>
              </a:ext>
            </a:extLst>
          </p:cNvPr>
          <p:cNvSpPr/>
          <p:nvPr/>
        </p:nvSpPr>
        <p:spPr>
          <a:xfrm>
            <a:off x="3764279" y="5142774"/>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8578407-DF97-2289-0D67-58270A29BCD8}"/>
              </a:ext>
            </a:extLst>
          </p:cNvPr>
          <p:cNvSpPr/>
          <p:nvPr/>
        </p:nvSpPr>
        <p:spPr>
          <a:xfrm>
            <a:off x="4456611" y="495541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eft Brace 42">
            <a:extLst>
              <a:ext uri="{FF2B5EF4-FFF2-40B4-BE49-F238E27FC236}">
                <a16:creationId xmlns:a16="http://schemas.microsoft.com/office/drawing/2014/main" id="{F86683BF-244F-FA01-9CAC-AD83A4E3733A}"/>
              </a:ext>
            </a:extLst>
          </p:cNvPr>
          <p:cNvSpPr/>
          <p:nvPr/>
        </p:nvSpPr>
        <p:spPr>
          <a:xfrm rot="16200000">
            <a:off x="2275913" y="2339417"/>
            <a:ext cx="250362" cy="2051447"/>
          </a:xfrm>
          <a:prstGeom prst="lef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44" name="TextBox 43">
            <a:extLst>
              <a:ext uri="{FF2B5EF4-FFF2-40B4-BE49-F238E27FC236}">
                <a16:creationId xmlns:a16="http://schemas.microsoft.com/office/drawing/2014/main" id="{2750148F-05E3-7A5D-AE87-0F311F0FE1BD}"/>
              </a:ext>
            </a:extLst>
          </p:cNvPr>
          <p:cNvSpPr txBox="1"/>
          <p:nvPr/>
        </p:nvSpPr>
        <p:spPr>
          <a:xfrm>
            <a:off x="1509225" y="3737106"/>
            <a:ext cx="1723365" cy="646331"/>
          </a:xfrm>
          <a:prstGeom prst="rect">
            <a:avLst/>
          </a:prstGeom>
          <a:noFill/>
          <a:ln>
            <a:noFill/>
          </a:ln>
        </p:spPr>
        <p:txBody>
          <a:bodyPr wrap="square" rtlCol="0">
            <a:spAutoFit/>
          </a:bodyPr>
          <a:lstStyle/>
          <a:p>
            <a:pPr algn="ctr"/>
            <a:r>
              <a:rPr lang="en-US" b="1" dirty="0">
                <a:solidFill>
                  <a:schemeClr val="accent2">
                    <a:lumMod val="75000"/>
                  </a:schemeClr>
                </a:solidFill>
              </a:rPr>
              <a:t>Average the cluster 0 values</a:t>
            </a:r>
          </a:p>
        </p:txBody>
      </p:sp>
      <p:sp>
        <p:nvSpPr>
          <p:cNvPr id="45" name="Left Brace 44">
            <a:extLst>
              <a:ext uri="{FF2B5EF4-FFF2-40B4-BE49-F238E27FC236}">
                <a16:creationId xmlns:a16="http://schemas.microsoft.com/office/drawing/2014/main" id="{13749980-CD4D-4EFA-D6E4-7EFAADE8B342}"/>
              </a:ext>
            </a:extLst>
          </p:cNvPr>
          <p:cNvSpPr/>
          <p:nvPr/>
        </p:nvSpPr>
        <p:spPr>
          <a:xfrm rot="10800000">
            <a:off x="4411243" y="1495806"/>
            <a:ext cx="250362" cy="1679235"/>
          </a:xfrm>
          <a:prstGeom prst="lef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46" name="TextBox 45">
            <a:extLst>
              <a:ext uri="{FF2B5EF4-FFF2-40B4-BE49-F238E27FC236}">
                <a16:creationId xmlns:a16="http://schemas.microsoft.com/office/drawing/2014/main" id="{FE1828F9-3168-6B2E-95C6-4C62165B7676}"/>
              </a:ext>
            </a:extLst>
          </p:cNvPr>
          <p:cNvSpPr txBox="1"/>
          <p:nvPr/>
        </p:nvSpPr>
        <p:spPr>
          <a:xfrm>
            <a:off x="4773092" y="2053277"/>
            <a:ext cx="1691013" cy="646331"/>
          </a:xfrm>
          <a:prstGeom prst="rect">
            <a:avLst/>
          </a:prstGeom>
          <a:noFill/>
          <a:ln>
            <a:noFill/>
          </a:ln>
        </p:spPr>
        <p:txBody>
          <a:bodyPr wrap="square" rtlCol="0">
            <a:spAutoFit/>
          </a:bodyPr>
          <a:lstStyle/>
          <a:p>
            <a:pPr algn="ctr"/>
            <a:r>
              <a:rPr lang="en-US" b="1" dirty="0">
                <a:solidFill>
                  <a:schemeClr val="accent2">
                    <a:lumMod val="75000"/>
                  </a:schemeClr>
                </a:solidFill>
              </a:rPr>
              <a:t>Average the cluster 0 values</a:t>
            </a:r>
          </a:p>
        </p:txBody>
      </p:sp>
      <p:sp>
        <p:nvSpPr>
          <p:cNvPr id="47" name="Oval 46">
            <a:extLst>
              <a:ext uri="{FF2B5EF4-FFF2-40B4-BE49-F238E27FC236}">
                <a16:creationId xmlns:a16="http://schemas.microsoft.com/office/drawing/2014/main" id="{FE673316-335F-F2D4-E4B8-209CDEF944BF}"/>
              </a:ext>
            </a:extLst>
          </p:cNvPr>
          <p:cNvSpPr/>
          <p:nvPr/>
        </p:nvSpPr>
        <p:spPr>
          <a:xfrm>
            <a:off x="2552986" y="4967679"/>
            <a:ext cx="247504" cy="2503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B3263CAD-AABF-D66F-182A-94323614A91C}"/>
              </a:ext>
            </a:extLst>
          </p:cNvPr>
          <p:cNvSpPr txBox="1"/>
          <p:nvPr/>
        </p:nvSpPr>
        <p:spPr>
          <a:xfrm>
            <a:off x="6356673" y="3131208"/>
            <a:ext cx="5617045" cy="1908215"/>
          </a:xfrm>
          <a:prstGeom prst="rect">
            <a:avLst/>
          </a:prstGeom>
          <a:noFill/>
        </p:spPr>
        <p:txBody>
          <a:bodyPr wrap="square" rtlCol="0">
            <a:spAutoFit/>
          </a:bodyPr>
          <a:lstStyle/>
          <a:p>
            <a:r>
              <a:rPr lang="en-US" sz="2000" dirty="0"/>
              <a:t>Moving the centroids is where the name “k-means” comes from.</a:t>
            </a:r>
          </a:p>
          <a:p>
            <a:endParaRPr lang="en-US" sz="2000" dirty="0"/>
          </a:p>
          <a:p>
            <a:r>
              <a:rPr lang="en-US" sz="2000" dirty="0"/>
              <a:t>Centroids are moved based on the average values of the data points within the cluster.</a:t>
            </a:r>
          </a:p>
          <a:p>
            <a:endParaRPr lang="en-US" dirty="0"/>
          </a:p>
        </p:txBody>
      </p:sp>
      <p:sp>
        <p:nvSpPr>
          <p:cNvPr id="3" name="Oval 2">
            <a:extLst>
              <a:ext uri="{FF2B5EF4-FFF2-40B4-BE49-F238E27FC236}">
                <a16:creationId xmlns:a16="http://schemas.microsoft.com/office/drawing/2014/main" id="{EFAE542F-E10C-3D3D-531D-F69D861B2AC2}"/>
              </a:ext>
            </a:extLst>
          </p:cNvPr>
          <p:cNvSpPr/>
          <p:nvPr/>
        </p:nvSpPr>
        <p:spPr>
          <a:xfrm>
            <a:off x="2208313" y="2302235"/>
            <a:ext cx="247504" cy="2503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ooter Placeholder 3">
            <a:extLst>
              <a:ext uri="{FF2B5EF4-FFF2-40B4-BE49-F238E27FC236}">
                <a16:creationId xmlns:a16="http://schemas.microsoft.com/office/drawing/2014/main" id="{E9B71DE3-846C-4F63-F680-120E452E1FC7}"/>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Tree>
    <p:extLst>
      <p:ext uri="{BB962C8B-B14F-4D97-AF65-F5344CB8AC3E}">
        <p14:creationId xmlns:p14="http://schemas.microsoft.com/office/powerpoint/2010/main" val="2453290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Move Clusters</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33</a:t>
            </a:fld>
            <a:endParaRPr lang="en-US" dirty="0"/>
          </a:p>
        </p:txBody>
      </p:sp>
      <p:cxnSp>
        <p:nvCxnSpPr>
          <p:cNvPr id="4" name="Straight Arrow Connector 3">
            <a:extLst>
              <a:ext uri="{FF2B5EF4-FFF2-40B4-BE49-F238E27FC236}">
                <a16:creationId xmlns:a16="http://schemas.microsoft.com/office/drawing/2014/main" id="{962A84D3-B021-D007-CA9B-B04764310922}"/>
              </a:ext>
            </a:extLst>
          </p:cNvPr>
          <p:cNvCxnSpPr>
            <a:cxnSpLocks/>
          </p:cNvCxnSpPr>
          <p:nvPr/>
        </p:nvCxnSpPr>
        <p:spPr>
          <a:xfrm flipV="1">
            <a:off x="1038287" y="1560049"/>
            <a:ext cx="0" cy="457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710A35C-E1EC-7F02-9536-48FD8321631D}"/>
              </a:ext>
            </a:extLst>
          </p:cNvPr>
          <p:cNvCxnSpPr>
            <a:cxnSpLocks/>
          </p:cNvCxnSpPr>
          <p:nvPr/>
        </p:nvCxnSpPr>
        <p:spPr>
          <a:xfrm>
            <a:off x="805545" y="5815380"/>
            <a:ext cx="457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85524AF-7E05-8B4A-8D2D-630EC98FF376}"/>
              </a:ext>
            </a:extLst>
          </p:cNvPr>
          <p:cNvSpPr/>
          <p:nvPr/>
        </p:nvSpPr>
        <p:spPr>
          <a:xfrm>
            <a:off x="2455817" y="2053277"/>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F979642-2BF9-8C38-DA8F-3EB7F0812709}"/>
              </a:ext>
            </a:extLst>
          </p:cNvPr>
          <p:cNvSpPr/>
          <p:nvPr/>
        </p:nvSpPr>
        <p:spPr>
          <a:xfrm>
            <a:off x="2021915" y="2657420"/>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EC22FCA-2FBB-3CA7-D4D8-8F0D510CFFFC}"/>
              </a:ext>
            </a:extLst>
          </p:cNvPr>
          <p:cNvSpPr/>
          <p:nvPr/>
        </p:nvSpPr>
        <p:spPr>
          <a:xfrm>
            <a:off x="2773626" y="21022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94DD23A-2970-78D9-05A9-02DD868B99AE}"/>
              </a:ext>
            </a:extLst>
          </p:cNvPr>
          <p:cNvSpPr/>
          <p:nvPr/>
        </p:nvSpPr>
        <p:spPr>
          <a:xfrm>
            <a:off x="3291840" y="1579970"/>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A5C9C4E-CA89-BAF4-3DB0-6A7BEA031494}"/>
              </a:ext>
            </a:extLst>
          </p:cNvPr>
          <p:cNvSpPr/>
          <p:nvPr/>
        </p:nvSpPr>
        <p:spPr>
          <a:xfrm>
            <a:off x="2388221" y="25594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EF518B4-B3CF-27A2-0FA9-E5FB01D30462}"/>
              </a:ext>
            </a:extLst>
          </p:cNvPr>
          <p:cNvSpPr/>
          <p:nvPr/>
        </p:nvSpPr>
        <p:spPr>
          <a:xfrm>
            <a:off x="1738343" y="2904085"/>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32E2BA7-6AF7-B6B1-ED25-CBC733056647}"/>
              </a:ext>
            </a:extLst>
          </p:cNvPr>
          <p:cNvSpPr/>
          <p:nvPr/>
        </p:nvSpPr>
        <p:spPr>
          <a:xfrm>
            <a:off x="1477034" y="2314104"/>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B77AC4-EFFF-2E62-12CC-10C4124AF27A}"/>
              </a:ext>
            </a:extLst>
          </p:cNvPr>
          <p:cNvSpPr/>
          <p:nvPr/>
        </p:nvSpPr>
        <p:spPr>
          <a:xfrm>
            <a:off x="2255416" y="2265123"/>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6E540EC-54D2-D212-1D7B-3BA76F453409}"/>
              </a:ext>
            </a:extLst>
          </p:cNvPr>
          <p:cNvSpPr/>
          <p:nvPr/>
        </p:nvSpPr>
        <p:spPr>
          <a:xfrm>
            <a:off x="2870562" y="1862361"/>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497F52D-AC6F-2861-6CB4-B6C3CD0CDF07}"/>
              </a:ext>
            </a:extLst>
          </p:cNvPr>
          <p:cNvSpPr/>
          <p:nvPr/>
        </p:nvSpPr>
        <p:spPr>
          <a:xfrm>
            <a:off x="1772089" y="2056437"/>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1E895E9-CF4F-48DD-86E2-4BEAFBFCF942}"/>
              </a:ext>
            </a:extLst>
          </p:cNvPr>
          <p:cNvSpPr/>
          <p:nvPr/>
        </p:nvSpPr>
        <p:spPr>
          <a:xfrm>
            <a:off x="2370908" y="1709961"/>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4826DB2-0140-659F-CBC5-ECC37107CD2D}"/>
              </a:ext>
            </a:extLst>
          </p:cNvPr>
          <p:cNvSpPr/>
          <p:nvPr/>
        </p:nvSpPr>
        <p:spPr>
          <a:xfrm>
            <a:off x="2170507" y="2063742"/>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60BF7D1-E258-121C-4662-998B4A29FEC2}"/>
              </a:ext>
            </a:extLst>
          </p:cNvPr>
          <p:cNvSpPr/>
          <p:nvPr/>
        </p:nvSpPr>
        <p:spPr>
          <a:xfrm>
            <a:off x="2085598" y="1862361"/>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798BCC7-4530-BF97-BC9D-88BF9793DAB8}"/>
              </a:ext>
            </a:extLst>
          </p:cNvPr>
          <p:cNvSpPr/>
          <p:nvPr/>
        </p:nvSpPr>
        <p:spPr>
          <a:xfrm>
            <a:off x="1396479" y="2812484"/>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EBA4B5C-4CFA-635C-9EE8-3523F1FEF01F}"/>
              </a:ext>
            </a:extLst>
          </p:cNvPr>
          <p:cNvSpPr/>
          <p:nvPr/>
        </p:nvSpPr>
        <p:spPr>
          <a:xfrm>
            <a:off x="2122609" y="3077079"/>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5D7D61F-159B-7CA9-AF5A-FC3C7B109A8C}"/>
              </a:ext>
            </a:extLst>
          </p:cNvPr>
          <p:cNvSpPr/>
          <p:nvPr/>
        </p:nvSpPr>
        <p:spPr>
          <a:xfrm>
            <a:off x="1271030" y="3762671"/>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A94F94B-7506-9395-EC75-0D12B3DB52D3}"/>
              </a:ext>
            </a:extLst>
          </p:cNvPr>
          <p:cNvSpPr/>
          <p:nvPr/>
        </p:nvSpPr>
        <p:spPr>
          <a:xfrm>
            <a:off x="3175362" y="2063742"/>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B6C2929-E77E-5BBE-8E26-451FC22F689A}"/>
              </a:ext>
            </a:extLst>
          </p:cNvPr>
          <p:cNvSpPr/>
          <p:nvPr/>
        </p:nvSpPr>
        <p:spPr>
          <a:xfrm>
            <a:off x="1438934" y="25594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A0DEA5E-4F6B-1397-B800-06BD8E5E8A45}"/>
              </a:ext>
            </a:extLst>
          </p:cNvPr>
          <p:cNvSpPr/>
          <p:nvPr/>
        </p:nvSpPr>
        <p:spPr>
          <a:xfrm>
            <a:off x="1924489" y="24070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8E65A50-9FAF-B7F3-A96B-703119CF7910}"/>
              </a:ext>
            </a:extLst>
          </p:cNvPr>
          <p:cNvSpPr/>
          <p:nvPr/>
        </p:nvSpPr>
        <p:spPr>
          <a:xfrm>
            <a:off x="2969622" y="5004399"/>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0F08975-E1FC-14A2-D1C2-BD182237E2B4}"/>
              </a:ext>
            </a:extLst>
          </p:cNvPr>
          <p:cNvSpPr/>
          <p:nvPr/>
        </p:nvSpPr>
        <p:spPr>
          <a:xfrm>
            <a:off x="2430675" y="4850065"/>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F419F41-D302-F26C-B67B-9F276468284B}"/>
              </a:ext>
            </a:extLst>
          </p:cNvPr>
          <p:cNvSpPr/>
          <p:nvPr/>
        </p:nvSpPr>
        <p:spPr>
          <a:xfrm>
            <a:off x="2751800" y="4782846"/>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18819C3-0936-8821-0CE8-975F2B912F90}"/>
              </a:ext>
            </a:extLst>
          </p:cNvPr>
          <p:cNvSpPr/>
          <p:nvPr/>
        </p:nvSpPr>
        <p:spPr>
          <a:xfrm>
            <a:off x="2913017" y="2510477"/>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D61073E-20D9-7B13-174E-70C084444F32}"/>
              </a:ext>
            </a:extLst>
          </p:cNvPr>
          <p:cNvSpPr/>
          <p:nvPr/>
        </p:nvSpPr>
        <p:spPr>
          <a:xfrm>
            <a:off x="3981890" y="4661084"/>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33BDC22-B773-4D28-D3B7-101EF2768699}"/>
              </a:ext>
            </a:extLst>
          </p:cNvPr>
          <p:cNvSpPr/>
          <p:nvPr/>
        </p:nvSpPr>
        <p:spPr>
          <a:xfrm>
            <a:off x="3583577" y="483464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5EABDAE-F6DB-B4D8-1D5F-8F933C9E1346}"/>
              </a:ext>
            </a:extLst>
          </p:cNvPr>
          <p:cNvSpPr/>
          <p:nvPr/>
        </p:nvSpPr>
        <p:spPr>
          <a:xfrm>
            <a:off x="3026229" y="4728183"/>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6658E23-0184-14F1-C965-8C84E965F6DA}"/>
              </a:ext>
            </a:extLst>
          </p:cNvPr>
          <p:cNvSpPr/>
          <p:nvPr/>
        </p:nvSpPr>
        <p:spPr>
          <a:xfrm>
            <a:off x="2773626" y="5276553"/>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B79BA24-D7EE-0FC0-6C81-D0A2476E5CE1}"/>
              </a:ext>
            </a:extLst>
          </p:cNvPr>
          <p:cNvSpPr/>
          <p:nvPr/>
        </p:nvSpPr>
        <p:spPr>
          <a:xfrm>
            <a:off x="3426823" y="4568130"/>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73A42A3-46BF-690A-3C17-64B6766FE3FE}"/>
              </a:ext>
            </a:extLst>
          </p:cNvPr>
          <p:cNvSpPr/>
          <p:nvPr/>
        </p:nvSpPr>
        <p:spPr>
          <a:xfrm>
            <a:off x="3285308" y="495541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453CC28-3DCF-84B6-BC3D-5BB761EC2D66}"/>
              </a:ext>
            </a:extLst>
          </p:cNvPr>
          <p:cNvSpPr/>
          <p:nvPr/>
        </p:nvSpPr>
        <p:spPr>
          <a:xfrm>
            <a:off x="3206931" y="5360909"/>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41D972A-83CC-72D7-8E51-34D7D3E7DA7A}"/>
              </a:ext>
            </a:extLst>
          </p:cNvPr>
          <p:cNvSpPr/>
          <p:nvPr/>
        </p:nvSpPr>
        <p:spPr>
          <a:xfrm>
            <a:off x="4371702" y="4500947"/>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0C6D945-E9BC-7760-7EAC-B7856ACC400A}"/>
              </a:ext>
            </a:extLst>
          </p:cNvPr>
          <p:cNvSpPr/>
          <p:nvPr/>
        </p:nvSpPr>
        <p:spPr>
          <a:xfrm>
            <a:off x="4201886" y="531192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30E8293-12E4-1879-FE7D-C00EC4E9DD91}"/>
              </a:ext>
            </a:extLst>
          </p:cNvPr>
          <p:cNvSpPr/>
          <p:nvPr/>
        </p:nvSpPr>
        <p:spPr>
          <a:xfrm>
            <a:off x="3764279" y="5142774"/>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8578407-DF97-2289-0D67-58270A29BCD8}"/>
              </a:ext>
            </a:extLst>
          </p:cNvPr>
          <p:cNvSpPr/>
          <p:nvPr/>
        </p:nvSpPr>
        <p:spPr>
          <a:xfrm>
            <a:off x="4456611" y="495541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E673316-335F-F2D4-E4B8-209CDEF944BF}"/>
              </a:ext>
            </a:extLst>
          </p:cNvPr>
          <p:cNvSpPr/>
          <p:nvPr/>
        </p:nvSpPr>
        <p:spPr>
          <a:xfrm>
            <a:off x="2552986" y="4967679"/>
            <a:ext cx="247504" cy="2503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B3263CAD-AABF-D66F-182A-94323614A91C}"/>
              </a:ext>
            </a:extLst>
          </p:cNvPr>
          <p:cNvSpPr txBox="1"/>
          <p:nvPr/>
        </p:nvSpPr>
        <p:spPr>
          <a:xfrm>
            <a:off x="5970044" y="2654263"/>
            <a:ext cx="6044182" cy="677108"/>
          </a:xfrm>
          <a:prstGeom prst="rect">
            <a:avLst/>
          </a:prstGeom>
          <a:noFill/>
        </p:spPr>
        <p:txBody>
          <a:bodyPr wrap="square" rtlCol="0">
            <a:spAutoFit/>
          </a:bodyPr>
          <a:lstStyle/>
          <a:p>
            <a:r>
              <a:rPr lang="en-US" sz="2000" dirty="0"/>
              <a:t>The moving process is repeated for each centroid.</a:t>
            </a:r>
          </a:p>
          <a:p>
            <a:endParaRPr lang="en-US" dirty="0"/>
          </a:p>
        </p:txBody>
      </p:sp>
      <p:sp>
        <p:nvSpPr>
          <p:cNvPr id="3" name="Oval 2">
            <a:extLst>
              <a:ext uri="{FF2B5EF4-FFF2-40B4-BE49-F238E27FC236}">
                <a16:creationId xmlns:a16="http://schemas.microsoft.com/office/drawing/2014/main" id="{EFAE542F-E10C-3D3D-531D-F69D861B2AC2}"/>
              </a:ext>
            </a:extLst>
          </p:cNvPr>
          <p:cNvSpPr/>
          <p:nvPr/>
        </p:nvSpPr>
        <p:spPr>
          <a:xfrm>
            <a:off x="2208313" y="2302235"/>
            <a:ext cx="247504" cy="2503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Left Brace 52">
            <a:extLst>
              <a:ext uri="{FF2B5EF4-FFF2-40B4-BE49-F238E27FC236}">
                <a16:creationId xmlns:a16="http://schemas.microsoft.com/office/drawing/2014/main" id="{5EFEDFF6-4233-AA50-B29C-32318821AFAA}"/>
              </a:ext>
            </a:extLst>
          </p:cNvPr>
          <p:cNvSpPr/>
          <p:nvPr/>
        </p:nvSpPr>
        <p:spPr>
          <a:xfrm rot="16200000">
            <a:off x="2815028" y="4078421"/>
            <a:ext cx="250362" cy="3202626"/>
          </a:xfrm>
          <a:prstGeom prst="lef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54" name="TextBox 53">
            <a:extLst>
              <a:ext uri="{FF2B5EF4-FFF2-40B4-BE49-F238E27FC236}">
                <a16:creationId xmlns:a16="http://schemas.microsoft.com/office/drawing/2014/main" id="{C3E5DEC4-267A-B871-3C6F-B0BA71D553D2}"/>
              </a:ext>
            </a:extLst>
          </p:cNvPr>
          <p:cNvSpPr txBox="1"/>
          <p:nvPr/>
        </p:nvSpPr>
        <p:spPr>
          <a:xfrm>
            <a:off x="2156173" y="6005489"/>
            <a:ext cx="1711805" cy="646331"/>
          </a:xfrm>
          <a:prstGeom prst="rect">
            <a:avLst/>
          </a:prstGeom>
          <a:noFill/>
          <a:ln>
            <a:noFill/>
          </a:ln>
        </p:spPr>
        <p:txBody>
          <a:bodyPr wrap="square" rtlCol="0">
            <a:spAutoFit/>
          </a:bodyPr>
          <a:lstStyle/>
          <a:p>
            <a:pPr algn="ctr"/>
            <a:r>
              <a:rPr lang="en-US" b="1" dirty="0">
                <a:solidFill>
                  <a:srgbClr val="00B050"/>
                </a:solidFill>
              </a:rPr>
              <a:t>Average the cluster 1 values</a:t>
            </a:r>
          </a:p>
        </p:txBody>
      </p:sp>
      <p:sp>
        <p:nvSpPr>
          <p:cNvPr id="55" name="Left Brace 54">
            <a:extLst>
              <a:ext uri="{FF2B5EF4-FFF2-40B4-BE49-F238E27FC236}">
                <a16:creationId xmlns:a16="http://schemas.microsoft.com/office/drawing/2014/main" id="{37530BEA-F191-612A-6ADA-CB9EEC6686E5}"/>
              </a:ext>
            </a:extLst>
          </p:cNvPr>
          <p:cNvSpPr/>
          <p:nvPr/>
        </p:nvSpPr>
        <p:spPr>
          <a:xfrm rot="10800000">
            <a:off x="4810401" y="3761717"/>
            <a:ext cx="250362" cy="1736995"/>
          </a:xfrm>
          <a:prstGeom prst="lef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00B050"/>
              </a:solidFill>
            </a:endParaRPr>
          </a:p>
        </p:txBody>
      </p:sp>
      <p:sp>
        <p:nvSpPr>
          <p:cNvPr id="56" name="TextBox 55">
            <a:extLst>
              <a:ext uri="{FF2B5EF4-FFF2-40B4-BE49-F238E27FC236}">
                <a16:creationId xmlns:a16="http://schemas.microsoft.com/office/drawing/2014/main" id="{4B3BE4A1-41F3-90ED-EC4C-706D785E1D24}"/>
              </a:ext>
            </a:extLst>
          </p:cNvPr>
          <p:cNvSpPr txBox="1"/>
          <p:nvPr/>
        </p:nvSpPr>
        <p:spPr>
          <a:xfrm>
            <a:off x="5156596" y="4337826"/>
            <a:ext cx="1688550" cy="646331"/>
          </a:xfrm>
          <a:prstGeom prst="rect">
            <a:avLst/>
          </a:prstGeom>
          <a:noFill/>
          <a:ln>
            <a:noFill/>
          </a:ln>
        </p:spPr>
        <p:txBody>
          <a:bodyPr wrap="square" rtlCol="0">
            <a:spAutoFit/>
          </a:bodyPr>
          <a:lstStyle/>
          <a:p>
            <a:pPr algn="ctr"/>
            <a:r>
              <a:rPr lang="en-US" b="1" dirty="0">
                <a:solidFill>
                  <a:srgbClr val="00B050"/>
                </a:solidFill>
              </a:rPr>
              <a:t>Average the cluster 1 values</a:t>
            </a:r>
          </a:p>
        </p:txBody>
      </p:sp>
      <p:sp>
        <p:nvSpPr>
          <p:cNvPr id="42" name="Footer Placeholder 3">
            <a:extLst>
              <a:ext uri="{FF2B5EF4-FFF2-40B4-BE49-F238E27FC236}">
                <a16:creationId xmlns:a16="http://schemas.microsoft.com/office/drawing/2014/main" id="{0D92E3C9-E77D-154E-CEEF-88C05BAD1DCB}"/>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Tree>
    <p:extLst>
      <p:ext uri="{BB962C8B-B14F-4D97-AF65-F5344CB8AC3E}">
        <p14:creationId xmlns:p14="http://schemas.microsoft.com/office/powerpoint/2010/main" val="2110233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Move Clusters</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34</a:t>
            </a:fld>
            <a:endParaRPr lang="en-US" dirty="0"/>
          </a:p>
        </p:txBody>
      </p:sp>
      <p:cxnSp>
        <p:nvCxnSpPr>
          <p:cNvPr id="4" name="Straight Arrow Connector 3">
            <a:extLst>
              <a:ext uri="{FF2B5EF4-FFF2-40B4-BE49-F238E27FC236}">
                <a16:creationId xmlns:a16="http://schemas.microsoft.com/office/drawing/2014/main" id="{962A84D3-B021-D007-CA9B-B04764310922}"/>
              </a:ext>
            </a:extLst>
          </p:cNvPr>
          <p:cNvCxnSpPr>
            <a:cxnSpLocks/>
          </p:cNvCxnSpPr>
          <p:nvPr/>
        </p:nvCxnSpPr>
        <p:spPr>
          <a:xfrm flipV="1">
            <a:off x="1038287" y="1560049"/>
            <a:ext cx="0" cy="457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710A35C-E1EC-7F02-9536-48FD8321631D}"/>
              </a:ext>
            </a:extLst>
          </p:cNvPr>
          <p:cNvCxnSpPr>
            <a:cxnSpLocks/>
          </p:cNvCxnSpPr>
          <p:nvPr/>
        </p:nvCxnSpPr>
        <p:spPr>
          <a:xfrm>
            <a:off x="805545" y="5815380"/>
            <a:ext cx="457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85524AF-7E05-8B4A-8D2D-630EC98FF376}"/>
              </a:ext>
            </a:extLst>
          </p:cNvPr>
          <p:cNvSpPr/>
          <p:nvPr/>
        </p:nvSpPr>
        <p:spPr>
          <a:xfrm>
            <a:off x="2455817" y="2053277"/>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F979642-2BF9-8C38-DA8F-3EB7F0812709}"/>
              </a:ext>
            </a:extLst>
          </p:cNvPr>
          <p:cNvSpPr/>
          <p:nvPr/>
        </p:nvSpPr>
        <p:spPr>
          <a:xfrm>
            <a:off x="2021915" y="2657420"/>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EC22FCA-2FBB-3CA7-D4D8-8F0D510CFFFC}"/>
              </a:ext>
            </a:extLst>
          </p:cNvPr>
          <p:cNvSpPr/>
          <p:nvPr/>
        </p:nvSpPr>
        <p:spPr>
          <a:xfrm>
            <a:off x="2773626" y="21022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94DD23A-2970-78D9-05A9-02DD868B99AE}"/>
              </a:ext>
            </a:extLst>
          </p:cNvPr>
          <p:cNvSpPr/>
          <p:nvPr/>
        </p:nvSpPr>
        <p:spPr>
          <a:xfrm>
            <a:off x="3291840" y="1579970"/>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A5C9C4E-CA89-BAF4-3DB0-6A7BEA031494}"/>
              </a:ext>
            </a:extLst>
          </p:cNvPr>
          <p:cNvSpPr/>
          <p:nvPr/>
        </p:nvSpPr>
        <p:spPr>
          <a:xfrm>
            <a:off x="2388221" y="25594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EF518B4-B3CF-27A2-0FA9-E5FB01D30462}"/>
              </a:ext>
            </a:extLst>
          </p:cNvPr>
          <p:cNvSpPr/>
          <p:nvPr/>
        </p:nvSpPr>
        <p:spPr>
          <a:xfrm>
            <a:off x="1738343" y="2904085"/>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32E2BA7-6AF7-B6B1-ED25-CBC733056647}"/>
              </a:ext>
            </a:extLst>
          </p:cNvPr>
          <p:cNvSpPr/>
          <p:nvPr/>
        </p:nvSpPr>
        <p:spPr>
          <a:xfrm>
            <a:off x="1477034" y="2314104"/>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B77AC4-EFFF-2E62-12CC-10C4124AF27A}"/>
              </a:ext>
            </a:extLst>
          </p:cNvPr>
          <p:cNvSpPr/>
          <p:nvPr/>
        </p:nvSpPr>
        <p:spPr>
          <a:xfrm>
            <a:off x="2255416" y="2265123"/>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6E540EC-54D2-D212-1D7B-3BA76F453409}"/>
              </a:ext>
            </a:extLst>
          </p:cNvPr>
          <p:cNvSpPr/>
          <p:nvPr/>
        </p:nvSpPr>
        <p:spPr>
          <a:xfrm>
            <a:off x="2870562" y="1862361"/>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497F52D-AC6F-2861-6CB4-B6C3CD0CDF07}"/>
              </a:ext>
            </a:extLst>
          </p:cNvPr>
          <p:cNvSpPr/>
          <p:nvPr/>
        </p:nvSpPr>
        <p:spPr>
          <a:xfrm>
            <a:off x="1772089" y="2056437"/>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1E895E9-CF4F-48DD-86E2-4BEAFBFCF942}"/>
              </a:ext>
            </a:extLst>
          </p:cNvPr>
          <p:cNvSpPr/>
          <p:nvPr/>
        </p:nvSpPr>
        <p:spPr>
          <a:xfrm>
            <a:off x="2370908" y="1709961"/>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4826DB2-0140-659F-CBC5-ECC37107CD2D}"/>
              </a:ext>
            </a:extLst>
          </p:cNvPr>
          <p:cNvSpPr/>
          <p:nvPr/>
        </p:nvSpPr>
        <p:spPr>
          <a:xfrm>
            <a:off x="2170507" y="2063742"/>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60BF7D1-E258-121C-4662-998B4A29FEC2}"/>
              </a:ext>
            </a:extLst>
          </p:cNvPr>
          <p:cNvSpPr/>
          <p:nvPr/>
        </p:nvSpPr>
        <p:spPr>
          <a:xfrm>
            <a:off x="2085598" y="1862361"/>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798BCC7-4530-BF97-BC9D-88BF9793DAB8}"/>
              </a:ext>
            </a:extLst>
          </p:cNvPr>
          <p:cNvSpPr/>
          <p:nvPr/>
        </p:nvSpPr>
        <p:spPr>
          <a:xfrm>
            <a:off x="1396479" y="2812484"/>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EBA4B5C-4CFA-635C-9EE8-3523F1FEF01F}"/>
              </a:ext>
            </a:extLst>
          </p:cNvPr>
          <p:cNvSpPr/>
          <p:nvPr/>
        </p:nvSpPr>
        <p:spPr>
          <a:xfrm>
            <a:off x="2122609" y="3077079"/>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5D7D61F-159B-7CA9-AF5A-FC3C7B109A8C}"/>
              </a:ext>
            </a:extLst>
          </p:cNvPr>
          <p:cNvSpPr/>
          <p:nvPr/>
        </p:nvSpPr>
        <p:spPr>
          <a:xfrm>
            <a:off x="1271030" y="3762671"/>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A94F94B-7506-9395-EC75-0D12B3DB52D3}"/>
              </a:ext>
            </a:extLst>
          </p:cNvPr>
          <p:cNvSpPr/>
          <p:nvPr/>
        </p:nvSpPr>
        <p:spPr>
          <a:xfrm>
            <a:off x="3175362" y="2063742"/>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B6C2929-E77E-5BBE-8E26-451FC22F689A}"/>
              </a:ext>
            </a:extLst>
          </p:cNvPr>
          <p:cNvSpPr/>
          <p:nvPr/>
        </p:nvSpPr>
        <p:spPr>
          <a:xfrm>
            <a:off x="1438934" y="25594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A0DEA5E-4F6B-1397-B800-06BD8E5E8A45}"/>
              </a:ext>
            </a:extLst>
          </p:cNvPr>
          <p:cNvSpPr/>
          <p:nvPr/>
        </p:nvSpPr>
        <p:spPr>
          <a:xfrm>
            <a:off x="1924489" y="24070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8E65A50-9FAF-B7F3-A96B-703119CF7910}"/>
              </a:ext>
            </a:extLst>
          </p:cNvPr>
          <p:cNvSpPr/>
          <p:nvPr/>
        </p:nvSpPr>
        <p:spPr>
          <a:xfrm>
            <a:off x="2969622" y="5004399"/>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0F08975-E1FC-14A2-D1C2-BD182237E2B4}"/>
              </a:ext>
            </a:extLst>
          </p:cNvPr>
          <p:cNvSpPr/>
          <p:nvPr/>
        </p:nvSpPr>
        <p:spPr>
          <a:xfrm>
            <a:off x="2430675" y="4850065"/>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F419F41-D302-F26C-B67B-9F276468284B}"/>
              </a:ext>
            </a:extLst>
          </p:cNvPr>
          <p:cNvSpPr/>
          <p:nvPr/>
        </p:nvSpPr>
        <p:spPr>
          <a:xfrm>
            <a:off x="2751800" y="4782846"/>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18819C3-0936-8821-0CE8-975F2B912F90}"/>
              </a:ext>
            </a:extLst>
          </p:cNvPr>
          <p:cNvSpPr/>
          <p:nvPr/>
        </p:nvSpPr>
        <p:spPr>
          <a:xfrm>
            <a:off x="2913017" y="2510477"/>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D61073E-20D9-7B13-174E-70C084444F32}"/>
              </a:ext>
            </a:extLst>
          </p:cNvPr>
          <p:cNvSpPr/>
          <p:nvPr/>
        </p:nvSpPr>
        <p:spPr>
          <a:xfrm>
            <a:off x="3981890" y="4661084"/>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33BDC22-B773-4D28-D3B7-101EF2768699}"/>
              </a:ext>
            </a:extLst>
          </p:cNvPr>
          <p:cNvSpPr/>
          <p:nvPr/>
        </p:nvSpPr>
        <p:spPr>
          <a:xfrm>
            <a:off x="3583577" y="483464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5EABDAE-F6DB-B4D8-1D5F-8F933C9E1346}"/>
              </a:ext>
            </a:extLst>
          </p:cNvPr>
          <p:cNvSpPr/>
          <p:nvPr/>
        </p:nvSpPr>
        <p:spPr>
          <a:xfrm>
            <a:off x="3026229" y="4728183"/>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6658E23-0184-14F1-C965-8C84E965F6DA}"/>
              </a:ext>
            </a:extLst>
          </p:cNvPr>
          <p:cNvSpPr/>
          <p:nvPr/>
        </p:nvSpPr>
        <p:spPr>
          <a:xfrm>
            <a:off x="2773626" y="5276553"/>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B79BA24-D7EE-0FC0-6C81-D0A2476E5CE1}"/>
              </a:ext>
            </a:extLst>
          </p:cNvPr>
          <p:cNvSpPr/>
          <p:nvPr/>
        </p:nvSpPr>
        <p:spPr>
          <a:xfrm>
            <a:off x="3426823" y="4568130"/>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73A42A3-46BF-690A-3C17-64B6766FE3FE}"/>
              </a:ext>
            </a:extLst>
          </p:cNvPr>
          <p:cNvSpPr/>
          <p:nvPr/>
        </p:nvSpPr>
        <p:spPr>
          <a:xfrm>
            <a:off x="3285308" y="495541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453CC28-3DCF-84B6-BC3D-5BB761EC2D66}"/>
              </a:ext>
            </a:extLst>
          </p:cNvPr>
          <p:cNvSpPr/>
          <p:nvPr/>
        </p:nvSpPr>
        <p:spPr>
          <a:xfrm>
            <a:off x="3206931" y="5360909"/>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41D972A-83CC-72D7-8E51-34D7D3E7DA7A}"/>
              </a:ext>
            </a:extLst>
          </p:cNvPr>
          <p:cNvSpPr/>
          <p:nvPr/>
        </p:nvSpPr>
        <p:spPr>
          <a:xfrm>
            <a:off x="4371702" y="4500947"/>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0C6D945-E9BC-7760-7EAC-B7856ACC400A}"/>
              </a:ext>
            </a:extLst>
          </p:cNvPr>
          <p:cNvSpPr/>
          <p:nvPr/>
        </p:nvSpPr>
        <p:spPr>
          <a:xfrm>
            <a:off x="4201886" y="531192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30E8293-12E4-1879-FE7D-C00EC4E9DD91}"/>
              </a:ext>
            </a:extLst>
          </p:cNvPr>
          <p:cNvSpPr/>
          <p:nvPr/>
        </p:nvSpPr>
        <p:spPr>
          <a:xfrm>
            <a:off x="3764279" y="5142774"/>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8578407-DF97-2289-0D67-58270A29BCD8}"/>
              </a:ext>
            </a:extLst>
          </p:cNvPr>
          <p:cNvSpPr/>
          <p:nvPr/>
        </p:nvSpPr>
        <p:spPr>
          <a:xfrm>
            <a:off x="4456611" y="495541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EFAE542F-E10C-3D3D-531D-F69D861B2AC2}"/>
              </a:ext>
            </a:extLst>
          </p:cNvPr>
          <p:cNvSpPr/>
          <p:nvPr/>
        </p:nvSpPr>
        <p:spPr>
          <a:xfrm>
            <a:off x="2208313" y="2302235"/>
            <a:ext cx="247504" cy="2503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Left Brace 52">
            <a:extLst>
              <a:ext uri="{FF2B5EF4-FFF2-40B4-BE49-F238E27FC236}">
                <a16:creationId xmlns:a16="http://schemas.microsoft.com/office/drawing/2014/main" id="{5EFEDFF6-4233-AA50-B29C-32318821AFAA}"/>
              </a:ext>
            </a:extLst>
          </p:cNvPr>
          <p:cNvSpPr/>
          <p:nvPr/>
        </p:nvSpPr>
        <p:spPr>
          <a:xfrm rot="16200000">
            <a:off x="2815028" y="4078421"/>
            <a:ext cx="250362" cy="3202626"/>
          </a:xfrm>
          <a:prstGeom prst="lef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54" name="TextBox 53">
            <a:extLst>
              <a:ext uri="{FF2B5EF4-FFF2-40B4-BE49-F238E27FC236}">
                <a16:creationId xmlns:a16="http://schemas.microsoft.com/office/drawing/2014/main" id="{C3E5DEC4-267A-B871-3C6F-B0BA71D553D2}"/>
              </a:ext>
            </a:extLst>
          </p:cNvPr>
          <p:cNvSpPr txBox="1"/>
          <p:nvPr/>
        </p:nvSpPr>
        <p:spPr>
          <a:xfrm>
            <a:off x="2052475" y="6005514"/>
            <a:ext cx="1711804" cy="646331"/>
          </a:xfrm>
          <a:prstGeom prst="rect">
            <a:avLst/>
          </a:prstGeom>
          <a:noFill/>
          <a:ln>
            <a:noFill/>
          </a:ln>
        </p:spPr>
        <p:txBody>
          <a:bodyPr wrap="square" rtlCol="0">
            <a:spAutoFit/>
          </a:bodyPr>
          <a:lstStyle/>
          <a:p>
            <a:pPr algn="ctr"/>
            <a:r>
              <a:rPr lang="en-US" b="1" dirty="0">
                <a:solidFill>
                  <a:srgbClr val="00B050"/>
                </a:solidFill>
              </a:rPr>
              <a:t>Average the cluster 1 values</a:t>
            </a:r>
          </a:p>
        </p:txBody>
      </p:sp>
      <p:sp>
        <p:nvSpPr>
          <p:cNvPr id="55" name="Left Brace 54">
            <a:extLst>
              <a:ext uri="{FF2B5EF4-FFF2-40B4-BE49-F238E27FC236}">
                <a16:creationId xmlns:a16="http://schemas.microsoft.com/office/drawing/2014/main" id="{37530BEA-F191-612A-6ADA-CB9EEC6686E5}"/>
              </a:ext>
            </a:extLst>
          </p:cNvPr>
          <p:cNvSpPr/>
          <p:nvPr/>
        </p:nvSpPr>
        <p:spPr>
          <a:xfrm rot="10800000">
            <a:off x="4810401" y="3761717"/>
            <a:ext cx="250362" cy="1736995"/>
          </a:xfrm>
          <a:prstGeom prst="lef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00B050"/>
              </a:solidFill>
            </a:endParaRPr>
          </a:p>
        </p:txBody>
      </p:sp>
      <p:sp>
        <p:nvSpPr>
          <p:cNvPr id="56" name="TextBox 55">
            <a:extLst>
              <a:ext uri="{FF2B5EF4-FFF2-40B4-BE49-F238E27FC236}">
                <a16:creationId xmlns:a16="http://schemas.microsoft.com/office/drawing/2014/main" id="{4B3BE4A1-41F3-90ED-EC4C-706D785E1D24}"/>
              </a:ext>
            </a:extLst>
          </p:cNvPr>
          <p:cNvSpPr txBox="1"/>
          <p:nvPr/>
        </p:nvSpPr>
        <p:spPr>
          <a:xfrm>
            <a:off x="5156596" y="4337826"/>
            <a:ext cx="1679740" cy="646331"/>
          </a:xfrm>
          <a:prstGeom prst="rect">
            <a:avLst/>
          </a:prstGeom>
          <a:noFill/>
          <a:ln>
            <a:noFill/>
          </a:ln>
        </p:spPr>
        <p:txBody>
          <a:bodyPr wrap="square" rtlCol="0">
            <a:spAutoFit/>
          </a:bodyPr>
          <a:lstStyle/>
          <a:p>
            <a:pPr algn="ctr"/>
            <a:r>
              <a:rPr lang="en-US" b="1" dirty="0">
                <a:solidFill>
                  <a:srgbClr val="00B050"/>
                </a:solidFill>
              </a:rPr>
              <a:t>Average the cluster 1 values</a:t>
            </a:r>
          </a:p>
        </p:txBody>
      </p:sp>
      <p:sp>
        <p:nvSpPr>
          <p:cNvPr id="42" name="Oval 41">
            <a:extLst>
              <a:ext uri="{FF2B5EF4-FFF2-40B4-BE49-F238E27FC236}">
                <a16:creationId xmlns:a16="http://schemas.microsoft.com/office/drawing/2014/main" id="{EB72CDE7-81CB-AD0E-B9B7-CBF463CE6094}"/>
              </a:ext>
            </a:extLst>
          </p:cNvPr>
          <p:cNvSpPr/>
          <p:nvPr/>
        </p:nvSpPr>
        <p:spPr>
          <a:xfrm>
            <a:off x="3188745" y="4438363"/>
            <a:ext cx="247504" cy="2503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Right 42">
            <a:extLst>
              <a:ext uri="{FF2B5EF4-FFF2-40B4-BE49-F238E27FC236}">
                <a16:creationId xmlns:a16="http://schemas.microsoft.com/office/drawing/2014/main" id="{58C6470E-0001-EEC2-6EA5-DCCACCE23235}"/>
              </a:ext>
            </a:extLst>
          </p:cNvPr>
          <p:cNvSpPr/>
          <p:nvPr/>
        </p:nvSpPr>
        <p:spPr>
          <a:xfrm rot="5400000">
            <a:off x="3108812" y="4048808"/>
            <a:ext cx="400109" cy="20085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99AEA46C-BED8-1002-B350-8352B36C35F2}"/>
              </a:ext>
            </a:extLst>
          </p:cNvPr>
          <p:cNvSpPr txBox="1"/>
          <p:nvPr/>
        </p:nvSpPr>
        <p:spPr>
          <a:xfrm>
            <a:off x="2762744" y="3552909"/>
            <a:ext cx="1130035" cy="400110"/>
          </a:xfrm>
          <a:prstGeom prst="rect">
            <a:avLst/>
          </a:prstGeom>
          <a:noFill/>
        </p:spPr>
        <p:txBody>
          <a:bodyPr wrap="square" rtlCol="0">
            <a:spAutoFit/>
          </a:bodyPr>
          <a:lstStyle/>
          <a:p>
            <a:pPr algn="ctr"/>
            <a:r>
              <a:rPr lang="en-US" sz="2000" dirty="0"/>
              <a:t>Whoa!</a:t>
            </a:r>
          </a:p>
        </p:txBody>
      </p:sp>
      <p:sp>
        <p:nvSpPr>
          <p:cNvPr id="45" name="Footer Placeholder 3">
            <a:extLst>
              <a:ext uri="{FF2B5EF4-FFF2-40B4-BE49-F238E27FC236}">
                <a16:creationId xmlns:a16="http://schemas.microsoft.com/office/drawing/2014/main" id="{2C408819-258B-C054-E329-44C69E7551E6}"/>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Tree>
    <p:extLst>
      <p:ext uri="{BB962C8B-B14F-4D97-AF65-F5344CB8AC3E}">
        <p14:creationId xmlns:p14="http://schemas.microsoft.com/office/powerpoint/2010/main" val="204266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Move Clusters</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35</a:t>
            </a:fld>
            <a:endParaRPr lang="en-US" dirty="0"/>
          </a:p>
        </p:txBody>
      </p:sp>
      <p:cxnSp>
        <p:nvCxnSpPr>
          <p:cNvPr id="4" name="Straight Arrow Connector 3">
            <a:extLst>
              <a:ext uri="{FF2B5EF4-FFF2-40B4-BE49-F238E27FC236}">
                <a16:creationId xmlns:a16="http://schemas.microsoft.com/office/drawing/2014/main" id="{962A84D3-B021-D007-CA9B-B04764310922}"/>
              </a:ext>
            </a:extLst>
          </p:cNvPr>
          <p:cNvCxnSpPr>
            <a:cxnSpLocks/>
          </p:cNvCxnSpPr>
          <p:nvPr/>
        </p:nvCxnSpPr>
        <p:spPr>
          <a:xfrm flipV="1">
            <a:off x="1038287" y="1560049"/>
            <a:ext cx="0" cy="457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710A35C-E1EC-7F02-9536-48FD8321631D}"/>
              </a:ext>
            </a:extLst>
          </p:cNvPr>
          <p:cNvCxnSpPr>
            <a:cxnSpLocks/>
          </p:cNvCxnSpPr>
          <p:nvPr/>
        </p:nvCxnSpPr>
        <p:spPr>
          <a:xfrm>
            <a:off x="805545" y="5815380"/>
            <a:ext cx="457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85524AF-7E05-8B4A-8D2D-630EC98FF376}"/>
              </a:ext>
            </a:extLst>
          </p:cNvPr>
          <p:cNvSpPr/>
          <p:nvPr/>
        </p:nvSpPr>
        <p:spPr>
          <a:xfrm>
            <a:off x="2455817" y="2053277"/>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F979642-2BF9-8C38-DA8F-3EB7F0812709}"/>
              </a:ext>
            </a:extLst>
          </p:cNvPr>
          <p:cNvSpPr/>
          <p:nvPr/>
        </p:nvSpPr>
        <p:spPr>
          <a:xfrm>
            <a:off x="2021915" y="2657420"/>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EC22FCA-2FBB-3CA7-D4D8-8F0D510CFFFC}"/>
              </a:ext>
            </a:extLst>
          </p:cNvPr>
          <p:cNvSpPr/>
          <p:nvPr/>
        </p:nvSpPr>
        <p:spPr>
          <a:xfrm>
            <a:off x="2773626" y="21022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94DD23A-2970-78D9-05A9-02DD868B99AE}"/>
              </a:ext>
            </a:extLst>
          </p:cNvPr>
          <p:cNvSpPr/>
          <p:nvPr/>
        </p:nvSpPr>
        <p:spPr>
          <a:xfrm>
            <a:off x="3291840" y="1579970"/>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A5C9C4E-CA89-BAF4-3DB0-6A7BEA031494}"/>
              </a:ext>
            </a:extLst>
          </p:cNvPr>
          <p:cNvSpPr/>
          <p:nvPr/>
        </p:nvSpPr>
        <p:spPr>
          <a:xfrm>
            <a:off x="2388221" y="25594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EF518B4-B3CF-27A2-0FA9-E5FB01D30462}"/>
              </a:ext>
            </a:extLst>
          </p:cNvPr>
          <p:cNvSpPr/>
          <p:nvPr/>
        </p:nvSpPr>
        <p:spPr>
          <a:xfrm>
            <a:off x="1738343" y="2904085"/>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32E2BA7-6AF7-B6B1-ED25-CBC733056647}"/>
              </a:ext>
            </a:extLst>
          </p:cNvPr>
          <p:cNvSpPr/>
          <p:nvPr/>
        </p:nvSpPr>
        <p:spPr>
          <a:xfrm>
            <a:off x="1477034" y="2314104"/>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B77AC4-EFFF-2E62-12CC-10C4124AF27A}"/>
              </a:ext>
            </a:extLst>
          </p:cNvPr>
          <p:cNvSpPr/>
          <p:nvPr/>
        </p:nvSpPr>
        <p:spPr>
          <a:xfrm>
            <a:off x="2255416" y="2265123"/>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6E540EC-54D2-D212-1D7B-3BA76F453409}"/>
              </a:ext>
            </a:extLst>
          </p:cNvPr>
          <p:cNvSpPr/>
          <p:nvPr/>
        </p:nvSpPr>
        <p:spPr>
          <a:xfrm>
            <a:off x="2870562" y="1862361"/>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497F52D-AC6F-2861-6CB4-B6C3CD0CDF07}"/>
              </a:ext>
            </a:extLst>
          </p:cNvPr>
          <p:cNvSpPr/>
          <p:nvPr/>
        </p:nvSpPr>
        <p:spPr>
          <a:xfrm>
            <a:off x="1772089" y="2056437"/>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1E895E9-CF4F-48DD-86E2-4BEAFBFCF942}"/>
              </a:ext>
            </a:extLst>
          </p:cNvPr>
          <p:cNvSpPr/>
          <p:nvPr/>
        </p:nvSpPr>
        <p:spPr>
          <a:xfrm>
            <a:off x="2370908" y="1709961"/>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4826DB2-0140-659F-CBC5-ECC37107CD2D}"/>
              </a:ext>
            </a:extLst>
          </p:cNvPr>
          <p:cNvSpPr/>
          <p:nvPr/>
        </p:nvSpPr>
        <p:spPr>
          <a:xfrm>
            <a:off x="2170507" y="2063742"/>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60BF7D1-E258-121C-4662-998B4A29FEC2}"/>
              </a:ext>
            </a:extLst>
          </p:cNvPr>
          <p:cNvSpPr/>
          <p:nvPr/>
        </p:nvSpPr>
        <p:spPr>
          <a:xfrm>
            <a:off x="2085598" y="1862361"/>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798BCC7-4530-BF97-BC9D-88BF9793DAB8}"/>
              </a:ext>
            </a:extLst>
          </p:cNvPr>
          <p:cNvSpPr/>
          <p:nvPr/>
        </p:nvSpPr>
        <p:spPr>
          <a:xfrm>
            <a:off x="1396479" y="2812484"/>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EBA4B5C-4CFA-635C-9EE8-3523F1FEF01F}"/>
              </a:ext>
            </a:extLst>
          </p:cNvPr>
          <p:cNvSpPr/>
          <p:nvPr/>
        </p:nvSpPr>
        <p:spPr>
          <a:xfrm>
            <a:off x="2122609" y="3077079"/>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5D7D61F-159B-7CA9-AF5A-FC3C7B109A8C}"/>
              </a:ext>
            </a:extLst>
          </p:cNvPr>
          <p:cNvSpPr/>
          <p:nvPr/>
        </p:nvSpPr>
        <p:spPr>
          <a:xfrm>
            <a:off x="1271030" y="3762671"/>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A94F94B-7506-9395-EC75-0D12B3DB52D3}"/>
              </a:ext>
            </a:extLst>
          </p:cNvPr>
          <p:cNvSpPr/>
          <p:nvPr/>
        </p:nvSpPr>
        <p:spPr>
          <a:xfrm>
            <a:off x="3175362" y="2063742"/>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B6C2929-E77E-5BBE-8E26-451FC22F689A}"/>
              </a:ext>
            </a:extLst>
          </p:cNvPr>
          <p:cNvSpPr/>
          <p:nvPr/>
        </p:nvSpPr>
        <p:spPr>
          <a:xfrm>
            <a:off x="1438934" y="25594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A0DEA5E-4F6B-1397-B800-06BD8E5E8A45}"/>
              </a:ext>
            </a:extLst>
          </p:cNvPr>
          <p:cNvSpPr/>
          <p:nvPr/>
        </p:nvSpPr>
        <p:spPr>
          <a:xfrm>
            <a:off x="1924489" y="24070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8E65A50-9FAF-B7F3-A96B-703119CF7910}"/>
              </a:ext>
            </a:extLst>
          </p:cNvPr>
          <p:cNvSpPr/>
          <p:nvPr/>
        </p:nvSpPr>
        <p:spPr>
          <a:xfrm>
            <a:off x="2969622" y="5004399"/>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0F08975-E1FC-14A2-D1C2-BD182237E2B4}"/>
              </a:ext>
            </a:extLst>
          </p:cNvPr>
          <p:cNvSpPr/>
          <p:nvPr/>
        </p:nvSpPr>
        <p:spPr>
          <a:xfrm>
            <a:off x="2430675" y="4850065"/>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F419F41-D302-F26C-B67B-9F276468284B}"/>
              </a:ext>
            </a:extLst>
          </p:cNvPr>
          <p:cNvSpPr/>
          <p:nvPr/>
        </p:nvSpPr>
        <p:spPr>
          <a:xfrm>
            <a:off x="2751800" y="4782846"/>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18819C3-0936-8821-0CE8-975F2B912F90}"/>
              </a:ext>
            </a:extLst>
          </p:cNvPr>
          <p:cNvSpPr/>
          <p:nvPr/>
        </p:nvSpPr>
        <p:spPr>
          <a:xfrm>
            <a:off x="2913017" y="2510477"/>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D61073E-20D9-7B13-174E-70C084444F32}"/>
              </a:ext>
            </a:extLst>
          </p:cNvPr>
          <p:cNvSpPr/>
          <p:nvPr/>
        </p:nvSpPr>
        <p:spPr>
          <a:xfrm>
            <a:off x="3981890" y="4661084"/>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33BDC22-B773-4D28-D3B7-101EF2768699}"/>
              </a:ext>
            </a:extLst>
          </p:cNvPr>
          <p:cNvSpPr/>
          <p:nvPr/>
        </p:nvSpPr>
        <p:spPr>
          <a:xfrm>
            <a:off x="3583577" y="483464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5EABDAE-F6DB-B4D8-1D5F-8F933C9E1346}"/>
              </a:ext>
            </a:extLst>
          </p:cNvPr>
          <p:cNvSpPr/>
          <p:nvPr/>
        </p:nvSpPr>
        <p:spPr>
          <a:xfrm>
            <a:off x="3026229" y="4728183"/>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6658E23-0184-14F1-C965-8C84E965F6DA}"/>
              </a:ext>
            </a:extLst>
          </p:cNvPr>
          <p:cNvSpPr/>
          <p:nvPr/>
        </p:nvSpPr>
        <p:spPr>
          <a:xfrm>
            <a:off x="2773626" y="5276553"/>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B79BA24-D7EE-0FC0-6C81-D0A2476E5CE1}"/>
              </a:ext>
            </a:extLst>
          </p:cNvPr>
          <p:cNvSpPr/>
          <p:nvPr/>
        </p:nvSpPr>
        <p:spPr>
          <a:xfrm>
            <a:off x="3426823" y="4568130"/>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73A42A3-46BF-690A-3C17-64B6766FE3FE}"/>
              </a:ext>
            </a:extLst>
          </p:cNvPr>
          <p:cNvSpPr/>
          <p:nvPr/>
        </p:nvSpPr>
        <p:spPr>
          <a:xfrm>
            <a:off x="3285308" y="495541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453CC28-3DCF-84B6-BC3D-5BB761EC2D66}"/>
              </a:ext>
            </a:extLst>
          </p:cNvPr>
          <p:cNvSpPr/>
          <p:nvPr/>
        </p:nvSpPr>
        <p:spPr>
          <a:xfrm>
            <a:off x="3206931" y="5360909"/>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41D972A-83CC-72D7-8E51-34D7D3E7DA7A}"/>
              </a:ext>
            </a:extLst>
          </p:cNvPr>
          <p:cNvSpPr/>
          <p:nvPr/>
        </p:nvSpPr>
        <p:spPr>
          <a:xfrm>
            <a:off x="4371702" y="4500947"/>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0C6D945-E9BC-7760-7EAC-B7856ACC400A}"/>
              </a:ext>
            </a:extLst>
          </p:cNvPr>
          <p:cNvSpPr/>
          <p:nvPr/>
        </p:nvSpPr>
        <p:spPr>
          <a:xfrm>
            <a:off x="4201886" y="531192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30E8293-12E4-1879-FE7D-C00EC4E9DD91}"/>
              </a:ext>
            </a:extLst>
          </p:cNvPr>
          <p:cNvSpPr/>
          <p:nvPr/>
        </p:nvSpPr>
        <p:spPr>
          <a:xfrm>
            <a:off x="3764279" y="5142774"/>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8578407-DF97-2289-0D67-58270A29BCD8}"/>
              </a:ext>
            </a:extLst>
          </p:cNvPr>
          <p:cNvSpPr/>
          <p:nvPr/>
        </p:nvSpPr>
        <p:spPr>
          <a:xfrm>
            <a:off x="4456611" y="495541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EFAE542F-E10C-3D3D-531D-F69D861B2AC2}"/>
              </a:ext>
            </a:extLst>
          </p:cNvPr>
          <p:cNvSpPr/>
          <p:nvPr/>
        </p:nvSpPr>
        <p:spPr>
          <a:xfrm>
            <a:off x="2208313" y="2302235"/>
            <a:ext cx="247504" cy="2503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B72CDE7-81CB-AD0E-B9B7-CBF463CE6094}"/>
              </a:ext>
            </a:extLst>
          </p:cNvPr>
          <p:cNvSpPr/>
          <p:nvPr/>
        </p:nvSpPr>
        <p:spPr>
          <a:xfrm>
            <a:off x="3188745" y="4438363"/>
            <a:ext cx="247504" cy="2503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Right 42">
            <a:extLst>
              <a:ext uri="{FF2B5EF4-FFF2-40B4-BE49-F238E27FC236}">
                <a16:creationId xmlns:a16="http://schemas.microsoft.com/office/drawing/2014/main" id="{3FD843C8-0975-F630-EBA2-49D49CF24667}"/>
              </a:ext>
            </a:extLst>
          </p:cNvPr>
          <p:cNvSpPr/>
          <p:nvPr/>
        </p:nvSpPr>
        <p:spPr>
          <a:xfrm rot="10800000">
            <a:off x="1540770" y="3712193"/>
            <a:ext cx="566054" cy="20085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D25F9A4-5BF8-F93F-BE72-2284E5C08B51}"/>
              </a:ext>
            </a:extLst>
          </p:cNvPr>
          <p:cNvSpPr txBox="1"/>
          <p:nvPr/>
        </p:nvSpPr>
        <p:spPr>
          <a:xfrm>
            <a:off x="2106824" y="3608215"/>
            <a:ext cx="2599708" cy="400110"/>
          </a:xfrm>
          <a:prstGeom prst="rect">
            <a:avLst/>
          </a:prstGeom>
          <a:noFill/>
        </p:spPr>
        <p:txBody>
          <a:bodyPr wrap="square" rtlCol="0">
            <a:spAutoFit/>
          </a:bodyPr>
          <a:lstStyle/>
          <a:p>
            <a:pPr algn="ctr"/>
            <a:r>
              <a:rPr lang="en-US" sz="2000" dirty="0"/>
              <a:t>What about this data?</a:t>
            </a:r>
          </a:p>
        </p:txBody>
      </p:sp>
      <p:sp>
        <p:nvSpPr>
          <p:cNvPr id="45" name="TextBox 44">
            <a:extLst>
              <a:ext uri="{FF2B5EF4-FFF2-40B4-BE49-F238E27FC236}">
                <a16:creationId xmlns:a16="http://schemas.microsoft.com/office/drawing/2014/main" id="{986EC2C0-FBC3-F0BD-F5C1-13B61155A324}"/>
              </a:ext>
            </a:extLst>
          </p:cNvPr>
          <p:cNvSpPr txBox="1"/>
          <p:nvPr/>
        </p:nvSpPr>
        <p:spPr>
          <a:xfrm>
            <a:off x="6356673" y="3131208"/>
            <a:ext cx="5617045" cy="1600438"/>
          </a:xfrm>
          <a:prstGeom prst="rect">
            <a:avLst/>
          </a:prstGeom>
          <a:noFill/>
        </p:spPr>
        <p:txBody>
          <a:bodyPr wrap="square" rtlCol="0">
            <a:spAutoFit/>
          </a:bodyPr>
          <a:lstStyle/>
          <a:p>
            <a:r>
              <a:rPr lang="en-US" sz="2000" dirty="0"/>
              <a:t>K-means is an iterative process (i.e., algorithm).</a:t>
            </a:r>
          </a:p>
          <a:p>
            <a:endParaRPr lang="en-US" sz="2000" dirty="0"/>
          </a:p>
          <a:p>
            <a:r>
              <a:rPr lang="en-US" sz="2000" dirty="0"/>
              <a:t>The process is repeated until a stopping condition is reached.</a:t>
            </a:r>
          </a:p>
          <a:p>
            <a:endParaRPr lang="en-US" dirty="0"/>
          </a:p>
        </p:txBody>
      </p:sp>
      <p:sp>
        <p:nvSpPr>
          <p:cNvPr id="46" name="Footer Placeholder 3">
            <a:extLst>
              <a:ext uri="{FF2B5EF4-FFF2-40B4-BE49-F238E27FC236}">
                <a16:creationId xmlns:a16="http://schemas.microsoft.com/office/drawing/2014/main" id="{369C82FC-8BFF-886C-7722-3E848BD9A38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Tree>
    <p:extLst>
      <p:ext uri="{BB962C8B-B14F-4D97-AF65-F5344CB8AC3E}">
        <p14:creationId xmlns:p14="http://schemas.microsoft.com/office/powerpoint/2010/main" val="404555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Assign Data To Clusters</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36</a:t>
            </a:fld>
            <a:endParaRPr lang="en-US" dirty="0"/>
          </a:p>
        </p:txBody>
      </p:sp>
      <p:cxnSp>
        <p:nvCxnSpPr>
          <p:cNvPr id="4" name="Straight Arrow Connector 3">
            <a:extLst>
              <a:ext uri="{FF2B5EF4-FFF2-40B4-BE49-F238E27FC236}">
                <a16:creationId xmlns:a16="http://schemas.microsoft.com/office/drawing/2014/main" id="{962A84D3-B021-D007-CA9B-B04764310922}"/>
              </a:ext>
            </a:extLst>
          </p:cNvPr>
          <p:cNvCxnSpPr>
            <a:cxnSpLocks/>
          </p:cNvCxnSpPr>
          <p:nvPr/>
        </p:nvCxnSpPr>
        <p:spPr>
          <a:xfrm flipV="1">
            <a:off x="1038287" y="1560049"/>
            <a:ext cx="0" cy="457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710A35C-E1EC-7F02-9536-48FD8321631D}"/>
              </a:ext>
            </a:extLst>
          </p:cNvPr>
          <p:cNvCxnSpPr>
            <a:cxnSpLocks/>
          </p:cNvCxnSpPr>
          <p:nvPr/>
        </p:nvCxnSpPr>
        <p:spPr>
          <a:xfrm>
            <a:off x="805545" y="5815380"/>
            <a:ext cx="457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85524AF-7E05-8B4A-8D2D-630EC98FF376}"/>
              </a:ext>
            </a:extLst>
          </p:cNvPr>
          <p:cNvSpPr/>
          <p:nvPr/>
        </p:nvSpPr>
        <p:spPr>
          <a:xfrm>
            <a:off x="2455817" y="2053277"/>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F979642-2BF9-8C38-DA8F-3EB7F0812709}"/>
              </a:ext>
            </a:extLst>
          </p:cNvPr>
          <p:cNvSpPr/>
          <p:nvPr/>
        </p:nvSpPr>
        <p:spPr>
          <a:xfrm>
            <a:off x="2021915" y="2657420"/>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EC22FCA-2FBB-3CA7-D4D8-8F0D510CFFFC}"/>
              </a:ext>
            </a:extLst>
          </p:cNvPr>
          <p:cNvSpPr/>
          <p:nvPr/>
        </p:nvSpPr>
        <p:spPr>
          <a:xfrm>
            <a:off x="2773626" y="21022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94DD23A-2970-78D9-05A9-02DD868B99AE}"/>
              </a:ext>
            </a:extLst>
          </p:cNvPr>
          <p:cNvSpPr/>
          <p:nvPr/>
        </p:nvSpPr>
        <p:spPr>
          <a:xfrm>
            <a:off x="3291840" y="1579970"/>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A5C9C4E-CA89-BAF4-3DB0-6A7BEA031494}"/>
              </a:ext>
            </a:extLst>
          </p:cNvPr>
          <p:cNvSpPr/>
          <p:nvPr/>
        </p:nvSpPr>
        <p:spPr>
          <a:xfrm>
            <a:off x="2388221" y="25594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EF518B4-B3CF-27A2-0FA9-E5FB01D30462}"/>
              </a:ext>
            </a:extLst>
          </p:cNvPr>
          <p:cNvSpPr/>
          <p:nvPr/>
        </p:nvSpPr>
        <p:spPr>
          <a:xfrm>
            <a:off x="1738343" y="2904085"/>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32E2BA7-6AF7-B6B1-ED25-CBC733056647}"/>
              </a:ext>
            </a:extLst>
          </p:cNvPr>
          <p:cNvSpPr/>
          <p:nvPr/>
        </p:nvSpPr>
        <p:spPr>
          <a:xfrm>
            <a:off x="1477034" y="2314104"/>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B77AC4-EFFF-2E62-12CC-10C4124AF27A}"/>
              </a:ext>
            </a:extLst>
          </p:cNvPr>
          <p:cNvSpPr/>
          <p:nvPr/>
        </p:nvSpPr>
        <p:spPr>
          <a:xfrm>
            <a:off x="2255416" y="2265123"/>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6E540EC-54D2-D212-1D7B-3BA76F453409}"/>
              </a:ext>
            </a:extLst>
          </p:cNvPr>
          <p:cNvSpPr/>
          <p:nvPr/>
        </p:nvSpPr>
        <p:spPr>
          <a:xfrm>
            <a:off x="2870562" y="1862361"/>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497F52D-AC6F-2861-6CB4-B6C3CD0CDF07}"/>
              </a:ext>
            </a:extLst>
          </p:cNvPr>
          <p:cNvSpPr/>
          <p:nvPr/>
        </p:nvSpPr>
        <p:spPr>
          <a:xfrm>
            <a:off x="1772089" y="2056437"/>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1E895E9-CF4F-48DD-86E2-4BEAFBFCF942}"/>
              </a:ext>
            </a:extLst>
          </p:cNvPr>
          <p:cNvSpPr/>
          <p:nvPr/>
        </p:nvSpPr>
        <p:spPr>
          <a:xfrm>
            <a:off x="2370908" y="1709961"/>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4826DB2-0140-659F-CBC5-ECC37107CD2D}"/>
              </a:ext>
            </a:extLst>
          </p:cNvPr>
          <p:cNvSpPr/>
          <p:nvPr/>
        </p:nvSpPr>
        <p:spPr>
          <a:xfrm>
            <a:off x="2170507" y="2063742"/>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60BF7D1-E258-121C-4662-998B4A29FEC2}"/>
              </a:ext>
            </a:extLst>
          </p:cNvPr>
          <p:cNvSpPr/>
          <p:nvPr/>
        </p:nvSpPr>
        <p:spPr>
          <a:xfrm>
            <a:off x="2085598" y="1862361"/>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798BCC7-4530-BF97-BC9D-88BF9793DAB8}"/>
              </a:ext>
            </a:extLst>
          </p:cNvPr>
          <p:cNvSpPr/>
          <p:nvPr/>
        </p:nvSpPr>
        <p:spPr>
          <a:xfrm>
            <a:off x="1396479" y="2812484"/>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EBA4B5C-4CFA-635C-9EE8-3523F1FEF01F}"/>
              </a:ext>
            </a:extLst>
          </p:cNvPr>
          <p:cNvSpPr/>
          <p:nvPr/>
        </p:nvSpPr>
        <p:spPr>
          <a:xfrm>
            <a:off x="2122609" y="3077079"/>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A94F94B-7506-9395-EC75-0D12B3DB52D3}"/>
              </a:ext>
            </a:extLst>
          </p:cNvPr>
          <p:cNvSpPr/>
          <p:nvPr/>
        </p:nvSpPr>
        <p:spPr>
          <a:xfrm>
            <a:off x="3175362" y="2063742"/>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B6C2929-E77E-5BBE-8E26-451FC22F689A}"/>
              </a:ext>
            </a:extLst>
          </p:cNvPr>
          <p:cNvSpPr/>
          <p:nvPr/>
        </p:nvSpPr>
        <p:spPr>
          <a:xfrm>
            <a:off x="1438934" y="25594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A0DEA5E-4F6B-1397-B800-06BD8E5E8A45}"/>
              </a:ext>
            </a:extLst>
          </p:cNvPr>
          <p:cNvSpPr/>
          <p:nvPr/>
        </p:nvSpPr>
        <p:spPr>
          <a:xfrm>
            <a:off x="1924489" y="24070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8E65A50-9FAF-B7F3-A96B-703119CF7910}"/>
              </a:ext>
            </a:extLst>
          </p:cNvPr>
          <p:cNvSpPr/>
          <p:nvPr/>
        </p:nvSpPr>
        <p:spPr>
          <a:xfrm>
            <a:off x="2969622" y="5004399"/>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0F08975-E1FC-14A2-D1C2-BD182237E2B4}"/>
              </a:ext>
            </a:extLst>
          </p:cNvPr>
          <p:cNvSpPr/>
          <p:nvPr/>
        </p:nvSpPr>
        <p:spPr>
          <a:xfrm>
            <a:off x="2430675" y="4850065"/>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F419F41-D302-F26C-B67B-9F276468284B}"/>
              </a:ext>
            </a:extLst>
          </p:cNvPr>
          <p:cNvSpPr/>
          <p:nvPr/>
        </p:nvSpPr>
        <p:spPr>
          <a:xfrm>
            <a:off x="2751800" y="4782846"/>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18819C3-0936-8821-0CE8-975F2B912F90}"/>
              </a:ext>
            </a:extLst>
          </p:cNvPr>
          <p:cNvSpPr/>
          <p:nvPr/>
        </p:nvSpPr>
        <p:spPr>
          <a:xfrm>
            <a:off x="2913017" y="2510477"/>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D61073E-20D9-7B13-174E-70C084444F32}"/>
              </a:ext>
            </a:extLst>
          </p:cNvPr>
          <p:cNvSpPr/>
          <p:nvPr/>
        </p:nvSpPr>
        <p:spPr>
          <a:xfrm>
            <a:off x="3981890" y="4661084"/>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33BDC22-B773-4D28-D3B7-101EF2768699}"/>
              </a:ext>
            </a:extLst>
          </p:cNvPr>
          <p:cNvSpPr/>
          <p:nvPr/>
        </p:nvSpPr>
        <p:spPr>
          <a:xfrm>
            <a:off x="3583577" y="483464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5EABDAE-F6DB-B4D8-1D5F-8F933C9E1346}"/>
              </a:ext>
            </a:extLst>
          </p:cNvPr>
          <p:cNvSpPr/>
          <p:nvPr/>
        </p:nvSpPr>
        <p:spPr>
          <a:xfrm>
            <a:off x="3026229" y="4728183"/>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6658E23-0184-14F1-C965-8C84E965F6DA}"/>
              </a:ext>
            </a:extLst>
          </p:cNvPr>
          <p:cNvSpPr/>
          <p:nvPr/>
        </p:nvSpPr>
        <p:spPr>
          <a:xfrm>
            <a:off x="2773626" y="5276553"/>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B79BA24-D7EE-0FC0-6C81-D0A2476E5CE1}"/>
              </a:ext>
            </a:extLst>
          </p:cNvPr>
          <p:cNvSpPr/>
          <p:nvPr/>
        </p:nvSpPr>
        <p:spPr>
          <a:xfrm>
            <a:off x="3426823" y="4568130"/>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73A42A3-46BF-690A-3C17-64B6766FE3FE}"/>
              </a:ext>
            </a:extLst>
          </p:cNvPr>
          <p:cNvSpPr/>
          <p:nvPr/>
        </p:nvSpPr>
        <p:spPr>
          <a:xfrm>
            <a:off x="3285308" y="495541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453CC28-3DCF-84B6-BC3D-5BB761EC2D66}"/>
              </a:ext>
            </a:extLst>
          </p:cNvPr>
          <p:cNvSpPr/>
          <p:nvPr/>
        </p:nvSpPr>
        <p:spPr>
          <a:xfrm>
            <a:off x="3206931" y="5360909"/>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41D972A-83CC-72D7-8E51-34D7D3E7DA7A}"/>
              </a:ext>
            </a:extLst>
          </p:cNvPr>
          <p:cNvSpPr/>
          <p:nvPr/>
        </p:nvSpPr>
        <p:spPr>
          <a:xfrm>
            <a:off x="4371702" y="4500947"/>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0C6D945-E9BC-7760-7EAC-B7856ACC400A}"/>
              </a:ext>
            </a:extLst>
          </p:cNvPr>
          <p:cNvSpPr/>
          <p:nvPr/>
        </p:nvSpPr>
        <p:spPr>
          <a:xfrm>
            <a:off x="4201886" y="531192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30E8293-12E4-1879-FE7D-C00EC4E9DD91}"/>
              </a:ext>
            </a:extLst>
          </p:cNvPr>
          <p:cNvSpPr/>
          <p:nvPr/>
        </p:nvSpPr>
        <p:spPr>
          <a:xfrm>
            <a:off x="3764279" y="5142774"/>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8578407-DF97-2289-0D67-58270A29BCD8}"/>
              </a:ext>
            </a:extLst>
          </p:cNvPr>
          <p:cNvSpPr/>
          <p:nvPr/>
        </p:nvSpPr>
        <p:spPr>
          <a:xfrm>
            <a:off x="4456611" y="495541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EFAE542F-E10C-3D3D-531D-F69D861B2AC2}"/>
              </a:ext>
            </a:extLst>
          </p:cNvPr>
          <p:cNvSpPr/>
          <p:nvPr/>
        </p:nvSpPr>
        <p:spPr>
          <a:xfrm>
            <a:off x="2208313" y="2302235"/>
            <a:ext cx="247504" cy="2503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B72CDE7-81CB-AD0E-B9B7-CBF463CE6094}"/>
              </a:ext>
            </a:extLst>
          </p:cNvPr>
          <p:cNvSpPr/>
          <p:nvPr/>
        </p:nvSpPr>
        <p:spPr>
          <a:xfrm>
            <a:off x="3188745" y="4438363"/>
            <a:ext cx="247504" cy="2503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AEECD86-D208-E70B-1936-5618E8675BF9}"/>
              </a:ext>
            </a:extLst>
          </p:cNvPr>
          <p:cNvSpPr/>
          <p:nvPr/>
        </p:nvSpPr>
        <p:spPr>
          <a:xfrm>
            <a:off x="1271030" y="3762671"/>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29ED0608-C3CD-6C0F-8E08-1B61E10C24ED}"/>
              </a:ext>
            </a:extLst>
          </p:cNvPr>
          <p:cNvSpPr txBox="1"/>
          <p:nvPr/>
        </p:nvSpPr>
        <p:spPr>
          <a:xfrm>
            <a:off x="6338820" y="2861465"/>
            <a:ext cx="5617045" cy="1815882"/>
          </a:xfrm>
          <a:prstGeom prst="rect">
            <a:avLst/>
          </a:prstGeom>
          <a:noFill/>
        </p:spPr>
        <p:txBody>
          <a:bodyPr wrap="square" rtlCol="0">
            <a:spAutoFit/>
          </a:bodyPr>
          <a:lstStyle/>
          <a:p>
            <a:r>
              <a:rPr lang="en-US" sz="2000" dirty="0"/>
              <a:t>K-means looks at each “point” (i.e., document) to cluster in turn:</a:t>
            </a:r>
          </a:p>
          <a:p>
            <a:endParaRPr lang="en-US" dirty="0"/>
          </a:p>
          <a:p>
            <a:pPr marL="457200" indent="-457200">
              <a:buFont typeface="+mj-lt"/>
              <a:buAutoNum type="arabicPeriod"/>
            </a:pPr>
            <a:r>
              <a:rPr lang="en-US" dirty="0"/>
              <a:t>What’s the distance from the point to centroid 0?</a:t>
            </a:r>
          </a:p>
          <a:p>
            <a:pPr marL="457200" indent="-457200">
              <a:buFont typeface="+mj-lt"/>
              <a:buAutoNum type="arabicPeriod"/>
            </a:pPr>
            <a:r>
              <a:rPr lang="en-US" dirty="0"/>
              <a:t>What’s the distance from the point to centroid 1?</a:t>
            </a:r>
          </a:p>
          <a:p>
            <a:endParaRPr lang="en-US" dirty="0"/>
          </a:p>
        </p:txBody>
      </p:sp>
      <p:sp>
        <p:nvSpPr>
          <p:cNvPr id="48" name="Arrow: Right 47">
            <a:extLst>
              <a:ext uri="{FF2B5EF4-FFF2-40B4-BE49-F238E27FC236}">
                <a16:creationId xmlns:a16="http://schemas.microsoft.com/office/drawing/2014/main" id="{7C9B4BEF-0371-CB4E-D6B3-E635C631C1BB}"/>
              </a:ext>
            </a:extLst>
          </p:cNvPr>
          <p:cNvSpPr/>
          <p:nvPr/>
        </p:nvSpPr>
        <p:spPr>
          <a:xfrm rot="10800000">
            <a:off x="1540770" y="3712193"/>
            <a:ext cx="566054" cy="20085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5E6E5C6-71C2-F606-32D6-04AE291819F9}"/>
              </a:ext>
            </a:extLst>
          </p:cNvPr>
          <p:cNvSpPr txBox="1"/>
          <p:nvPr/>
        </p:nvSpPr>
        <p:spPr>
          <a:xfrm>
            <a:off x="2106823" y="3608215"/>
            <a:ext cx="2957543" cy="400110"/>
          </a:xfrm>
          <a:prstGeom prst="rect">
            <a:avLst/>
          </a:prstGeom>
          <a:noFill/>
        </p:spPr>
        <p:txBody>
          <a:bodyPr wrap="square" rtlCol="0">
            <a:spAutoFit/>
          </a:bodyPr>
          <a:lstStyle/>
          <a:p>
            <a:pPr algn="ctr"/>
            <a:r>
              <a:rPr lang="en-US" sz="2000" dirty="0"/>
              <a:t>New cluster assignment</a:t>
            </a:r>
          </a:p>
        </p:txBody>
      </p:sp>
      <p:sp>
        <p:nvSpPr>
          <p:cNvPr id="21" name="Footer Placeholder 3">
            <a:extLst>
              <a:ext uri="{FF2B5EF4-FFF2-40B4-BE49-F238E27FC236}">
                <a16:creationId xmlns:a16="http://schemas.microsoft.com/office/drawing/2014/main" id="{1D4FF51F-0A2A-D782-8972-568DC8746A27}"/>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Tree>
    <p:extLst>
      <p:ext uri="{BB962C8B-B14F-4D97-AF65-F5344CB8AC3E}">
        <p14:creationId xmlns:p14="http://schemas.microsoft.com/office/powerpoint/2010/main" val="119012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Move Clusters</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37</a:t>
            </a:fld>
            <a:endParaRPr lang="en-US" dirty="0"/>
          </a:p>
        </p:txBody>
      </p:sp>
      <p:cxnSp>
        <p:nvCxnSpPr>
          <p:cNvPr id="4" name="Straight Arrow Connector 3">
            <a:extLst>
              <a:ext uri="{FF2B5EF4-FFF2-40B4-BE49-F238E27FC236}">
                <a16:creationId xmlns:a16="http://schemas.microsoft.com/office/drawing/2014/main" id="{962A84D3-B021-D007-CA9B-B04764310922}"/>
              </a:ext>
            </a:extLst>
          </p:cNvPr>
          <p:cNvCxnSpPr>
            <a:cxnSpLocks/>
          </p:cNvCxnSpPr>
          <p:nvPr/>
        </p:nvCxnSpPr>
        <p:spPr>
          <a:xfrm flipV="1">
            <a:off x="1038287" y="1560049"/>
            <a:ext cx="0" cy="457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710A35C-E1EC-7F02-9536-48FD8321631D}"/>
              </a:ext>
            </a:extLst>
          </p:cNvPr>
          <p:cNvCxnSpPr>
            <a:cxnSpLocks/>
          </p:cNvCxnSpPr>
          <p:nvPr/>
        </p:nvCxnSpPr>
        <p:spPr>
          <a:xfrm>
            <a:off x="805545" y="5815380"/>
            <a:ext cx="457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85524AF-7E05-8B4A-8D2D-630EC98FF376}"/>
              </a:ext>
            </a:extLst>
          </p:cNvPr>
          <p:cNvSpPr/>
          <p:nvPr/>
        </p:nvSpPr>
        <p:spPr>
          <a:xfrm>
            <a:off x="2455817" y="2053277"/>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F979642-2BF9-8C38-DA8F-3EB7F0812709}"/>
              </a:ext>
            </a:extLst>
          </p:cNvPr>
          <p:cNvSpPr/>
          <p:nvPr/>
        </p:nvSpPr>
        <p:spPr>
          <a:xfrm>
            <a:off x="2021915" y="2657420"/>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EC22FCA-2FBB-3CA7-D4D8-8F0D510CFFFC}"/>
              </a:ext>
            </a:extLst>
          </p:cNvPr>
          <p:cNvSpPr/>
          <p:nvPr/>
        </p:nvSpPr>
        <p:spPr>
          <a:xfrm>
            <a:off x="2773626" y="21022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94DD23A-2970-78D9-05A9-02DD868B99AE}"/>
              </a:ext>
            </a:extLst>
          </p:cNvPr>
          <p:cNvSpPr/>
          <p:nvPr/>
        </p:nvSpPr>
        <p:spPr>
          <a:xfrm>
            <a:off x="3291840" y="1579970"/>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A5C9C4E-CA89-BAF4-3DB0-6A7BEA031494}"/>
              </a:ext>
            </a:extLst>
          </p:cNvPr>
          <p:cNvSpPr/>
          <p:nvPr/>
        </p:nvSpPr>
        <p:spPr>
          <a:xfrm>
            <a:off x="2388221" y="25594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EF518B4-B3CF-27A2-0FA9-E5FB01D30462}"/>
              </a:ext>
            </a:extLst>
          </p:cNvPr>
          <p:cNvSpPr/>
          <p:nvPr/>
        </p:nvSpPr>
        <p:spPr>
          <a:xfrm>
            <a:off x="1738343" y="2904085"/>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32E2BA7-6AF7-B6B1-ED25-CBC733056647}"/>
              </a:ext>
            </a:extLst>
          </p:cNvPr>
          <p:cNvSpPr/>
          <p:nvPr/>
        </p:nvSpPr>
        <p:spPr>
          <a:xfrm>
            <a:off x="1477034" y="2314104"/>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B77AC4-EFFF-2E62-12CC-10C4124AF27A}"/>
              </a:ext>
            </a:extLst>
          </p:cNvPr>
          <p:cNvSpPr/>
          <p:nvPr/>
        </p:nvSpPr>
        <p:spPr>
          <a:xfrm>
            <a:off x="2255416" y="2265123"/>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6E540EC-54D2-D212-1D7B-3BA76F453409}"/>
              </a:ext>
            </a:extLst>
          </p:cNvPr>
          <p:cNvSpPr/>
          <p:nvPr/>
        </p:nvSpPr>
        <p:spPr>
          <a:xfrm>
            <a:off x="2870562" y="1862361"/>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497F52D-AC6F-2861-6CB4-B6C3CD0CDF07}"/>
              </a:ext>
            </a:extLst>
          </p:cNvPr>
          <p:cNvSpPr/>
          <p:nvPr/>
        </p:nvSpPr>
        <p:spPr>
          <a:xfrm>
            <a:off x="1772089" y="2056437"/>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1E895E9-CF4F-48DD-86E2-4BEAFBFCF942}"/>
              </a:ext>
            </a:extLst>
          </p:cNvPr>
          <p:cNvSpPr/>
          <p:nvPr/>
        </p:nvSpPr>
        <p:spPr>
          <a:xfrm>
            <a:off x="2370908" y="1709961"/>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4826DB2-0140-659F-CBC5-ECC37107CD2D}"/>
              </a:ext>
            </a:extLst>
          </p:cNvPr>
          <p:cNvSpPr/>
          <p:nvPr/>
        </p:nvSpPr>
        <p:spPr>
          <a:xfrm>
            <a:off x="2170507" y="2063742"/>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60BF7D1-E258-121C-4662-998B4A29FEC2}"/>
              </a:ext>
            </a:extLst>
          </p:cNvPr>
          <p:cNvSpPr/>
          <p:nvPr/>
        </p:nvSpPr>
        <p:spPr>
          <a:xfrm>
            <a:off x="2085598" y="1862361"/>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798BCC7-4530-BF97-BC9D-88BF9793DAB8}"/>
              </a:ext>
            </a:extLst>
          </p:cNvPr>
          <p:cNvSpPr/>
          <p:nvPr/>
        </p:nvSpPr>
        <p:spPr>
          <a:xfrm>
            <a:off x="1396479" y="2812484"/>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EBA4B5C-4CFA-635C-9EE8-3523F1FEF01F}"/>
              </a:ext>
            </a:extLst>
          </p:cNvPr>
          <p:cNvSpPr/>
          <p:nvPr/>
        </p:nvSpPr>
        <p:spPr>
          <a:xfrm>
            <a:off x="2122609" y="3077079"/>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A94F94B-7506-9395-EC75-0D12B3DB52D3}"/>
              </a:ext>
            </a:extLst>
          </p:cNvPr>
          <p:cNvSpPr/>
          <p:nvPr/>
        </p:nvSpPr>
        <p:spPr>
          <a:xfrm>
            <a:off x="3175362" y="2063742"/>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B6C2929-E77E-5BBE-8E26-451FC22F689A}"/>
              </a:ext>
            </a:extLst>
          </p:cNvPr>
          <p:cNvSpPr/>
          <p:nvPr/>
        </p:nvSpPr>
        <p:spPr>
          <a:xfrm>
            <a:off x="1438934" y="25594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A0DEA5E-4F6B-1397-B800-06BD8E5E8A45}"/>
              </a:ext>
            </a:extLst>
          </p:cNvPr>
          <p:cNvSpPr/>
          <p:nvPr/>
        </p:nvSpPr>
        <p:spPr>
          <a:xfrm>
            <a:off x="1924489" y="24070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8E65A50-9FAF-B7F3-A96B-703119CF7910}"/>
              </a:ext>
            </a:extLst>
          </p:cNvPr>
          <p:cNvSpPr/>
          <p:nvPr/>
        </p:nvSpPr>
        <p:spPr>
          <a:xfrm>
            <a:off x="2969622" y="5004399"/>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6" name="Oval 25">
            <a:extLst>
              <a:ext uri="{FF2B5EF4-FFF2-40B4-BE49-F238E27FC236}">
                <a16:creationId xmlns:a16="http://schemas.microsoft.com/office/drawing/2014/main" id="{20F08975-E1FC-14A2-D1C2-BD182237E2B4}"/>
              </a:ext>
            </a:extLst>
          </p:cNvPr>
          <p:cNvSpPr/>
          <p:nvPr/>
        </p:nvSpPr>
        <p:spPr>
          <a:xfrm>
            <a:off x="2430675" y="4850065"/>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AF419F41-D302-F26C-B67B-9F276468284B}"/>
              </a:ext>
            </a:extLst>
          </p:cNvPr>
          <p:cNvSpPr/>
          <p:nvPr/>
        </p:nvSpPr>
        <p:spPr>
          <a:xfrm>
            <a:off x="2751800" y="4782846"/>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718819C3-0936-8821-0CE8-975F2B912F90}"/>
              </a:ext>
            </a:extLst>
          </p:cNvPr>
          <p:cNvSpPr/>
          <p:nvPr/>
        </p:nvSpPr>
        <p:spPr>
          <a:xfrm>
            <a:off x="2913017" y="2510477"/>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D61073E-20D9-7B13-174E-70C084444F32}"/>
              </a:ext>
            </a:extLst>
          </p:cNvPr>
          <p:cNvSpPr/>
          <p:nvPr/>
        </p:nvSpPr>
        <p:spPr>
          <a:xfrm>
            <a:off x="3981890" y="4661084"/>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833BDC22-B773-4D28-D3B7-101EF2768699}"/>
              </a:ext>
            </a:extLst>
          </p:cNvPr>
          <p:cNvSpPr/>
          <p:nvPr/>
        </p:nvSpPr>
        <p:spPr>
          <a:xfrm>
            <a:off x="3583577" y="483464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35EABDAE-F6DB-B4D8-1D5F-8F933C9E1346}"/>
              </a:ext>
            </a:extLst>
          </p:cNvPr>
          <p:cNvSpPr/>
          <p:nvPr/>
        </p:nvSpPr>
        <p:spPr>
          <a:xfrm>
            <a:off x="3026229" y="4728183"/>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4" name="Oval 33">
            <a:extLst>
              <a:ext uri="{FF2B5EF4-FFF2-40B4-BE49-F238E27FC236}">
                <a16:creationId xmlns:a16="http://schemas.microsoft.com/office/drawing/2014/main" id="{16658E23-0184-14F1-C965-8C84E965F6DA}"/>
              </a:ext>
            </a:extLst>
          </p:cNvPr>
          <p:cNvSpPr/>
          <p:nvPr/>
        </p:nvSpPr>
        <p:spPr>
          <a:xfrm>
            <a:off x="2773626" y="5276553"/>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5" name="Oval 34">
            <a:extLst>
              <a:ext uri="{FF2B5EF4-FFF2-40B4-BE49-F238E27FC236}">
                <a16:creationId xmlns:a16="http://schemas.microsoft.com/office/drawing/2014/main" id="{1B79BA24-D7EE-0FC0-6C81-D0A2476E5CE1}"/>
              </a:ext>
            </a:extLst>
          </p:cNvPr>
          <p:cNvSpPr/>
          <p:nvPr/>
        </p:nvSpPr>
        <p:spPr>
          <a:xfrm>
            <a:off x="3426823" y="4568130"/>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6" name="Oval 35">
            <a:extLst>
              <a:ext uri="{FF2B5EF4-FFF2-40B4-BE49-F238E27FC236}">
                <a16:creationId xmlns:a16="http://schemas.microsoft.com/office/drawing/2014/main" id="{073A42A3-46BF-690A-3C17-64B6766FE3FE}"/>
              </a:ext>
            </a:extLst>
          </p:cNvPr>
          <p:cNvSpPr/>
          <p:nvPr/>
        </p:nvSpPr>
        <p:spPr>
          <a:xfrm>
            <a:off x="3285308" y="495541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Oval 36">
            <a:extLst>
              <a:ext uri="{FF2B5EF4-FFF2-40B4-BE49-F238E27FC236}">
                <a16:creationId xmlns:a16="http://schemas.microsoft.com/office/drawing/2014/main" id="{E453CC28-3DCF-84B6-BC3D-5BB761EC2D66}"/>
              </a:ext>
            </a:extLst>
          </p:cNvPr>
          <p:cNvSpPr/>
          <p:nvPr/>
        </p:nvSpPr>
        <p:spPr>
          <a:xfrm>
            <a:off x="3206931" y="5360909"/>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8" name="Oval 37">
            <a:extLst>
              <a:ext uri="{FF2B5EF4-FFF2-40B4-BE49-F238E27FC236}">
                <a16:creationId xmlns:a16="http://schemas.microsoft.com/office/drawing/2014/main" id="{F41D972A-83CC-72D7-8E51-34D7D3E7DA7A}"/>
              </a:ext>
            </a:extLst>
          </p:cNvPr>
          <p:cNvSpPr/>
          <p:nvPr/>
        </p:nvSpPr>
        <p:spPr>
          <a:xfrm>
            <a:off x="4371702" y="4500947"/>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9" name="Oval 38">
            <a:extLst>
              <a:ext uri="{FF2B5EF4-FFF2-40B4-BE49-F238E27FC236}">
                <a16:creationId xmlns:a16="http://schemas.microsoft.com/office/drawing/2014/main" id="{90C6D945-E9BC-7760-7EAC-B7856ACC400A}"/>
              </a:ext>
            </a:extLst>
          </p:cNvPr>
          <p:cNvSpPr/>
          <p:nvPr/>
        </p:nvSpPr>
        <p:spPr>
          <a:xfrm>
            <a:off x="4201886" y="531192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0" name="Oval 39">
            <a:extLst>
              <a:ext uri="{FF2B5EF4-FFF2-40B4-BE49-F238E27FC236}">
                <a16:creationId xmlns:a16="http://schemas.microsoft.com/office/drawing/2014/main" id="{A30E8293-12E4-1879-FE7D-C00EC4E9DD91}"/>
              </a:ext>
            </a:extLst>
          </p:cNvPr>
          <p:cNvSpPr/>
          <p:nvPr/>
        </p:nvSpPr>
        <p:spPr>
          <a:xfrm>
            <a:off x="3764279" y="5142774"/>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1" name="Oval 40">
            <a:extLst>
              <a:ext uri="{FF2B5EF4-FFF2-40B4-BE49-F238E27FC236}">
                <a16:creationId xmlns:a16="http://schemas.microsoft.com/office/drawing/2014/main" id="{98578407-DF97-2289-0D67-58270A29BCD8}"/>
              </a:ext>
            </a:extLst>
          </p:cNvPr>
          <p:cNvSpPr/>
          <p:nvPr/>
        </p:nvSpPr>
        <p:spPr>
          <a:xfrm>
            <a:off x="4456611" y="495541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 name="Oval 2">
            <a:extLst>
              <a:ext uri="{FF2B5EF4-FFF2-40B4-BE49-F238E27FC236}">
                <a16:creationId xmlns:a16="http://schemas.microsoft.com/office/drawing/2014/main" id="{EFAE542F-E10C-3D3D-531D-F69D861B2AC2}"/>
              </a:ext>
            </a:extLst>
          </p:cNvPr>
          <p:cNvSpPr/>
          <p:nvPr/>
        </p:nvSpPr>
        <p:spPr>
          <a:xfrm>
            <a:off x="2208313" y="2302235"/>
            <a:ext cx="247504" cy="2503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B72CDE7-81CB-AD0E-B9B7-CBF463CE6094}"/>
              </a:ext>
            </a:extLst>
          </p:cNvPr>
          <p:cNvSpPr/>
          <p:nvPr/>
        </p:nvSpPr>
        <p:spPr>
          <a:xfrm>
            <a:off x="3188745" y="4438363"/>
            <a:ext cx="247504" cy="2503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6" name="Oval 45">
            <a:extLst>
              <a:ext uri="{FF2B5EF4-FFF2-40B4-BE49-F238E27FC236}">
                <a16:creationId xmlns:a16="http://schemas.microsoft.com/office/drawing/2014/main" id="{2AEECD86-D208-E70B-1936-5618E8675BF9}"/>
              </a:ext>
            </a:extLst>
          </p:cNvPr>
          <p:cNvSpPr/>
          <p:nvPr/>
        </p:nvSpPr>
        <p:spPr>
          <a:xfrm>
            <a:off x="1271030" y="3762671"/>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29ED0608-C3CD-6C0F-8E08-1B61E10C24ED}"/>
              </a:ext>
            </a:extLst>
          </p:cNvPr>
          <p:cNvSpPr txBox="1"/>
          <p:nvPr/>
        </p:nvSpPr>
        <p:spPr>
          <a:xfrm>
            <a:off x="6956474" y="2861465"/>
            <a:ext cx="4999391" cy="984885"/>
          </a:xfrm>
          <a:prstGeom prst="rect">
            <a:avLst/>
          </a:prstGeom>
          <a:noFill/>
        </p:spPr>
        <p:txBody>
          <a:bodyPr wrap="square" rtlCol="0">
            <a:spAutoFit/>
          </a:bodyPr>
          <a:lstStyle/>
          <a:p>
            <a:r>
              <a:rPr lang="en-US" sz="2000" dirty="0"/>
              <a:t>The centroids are again moved based on the new point-to-cluster assignments.</a:t>
            </a:r>
            <a:endParaRPr lang="en-US" dirty="0"/>
          </a:p>
          <a:p>
            <a:endParaRPr lang="en-US" dirty="0"/>
          </a:p>
        </p:txBody>
      </p:sp>
      <p:sp>
        <p:nvSpPr>
          <p:cNvPr id="21" name="Left Brace 20">
            <a:extLst>
              <a:ext uri="{FF2B5EF4-FFF2-40B4-BE49-F238E27FC236}">
                <a16:creationId xmlns:a16="http://schemas.microsoft.com/office/drawing/2014/main" id="{D0199983-58D7-369E-8CC4-C3D317B7D759}"/>
              </a:ext>
            </a:extLst>
          </p:cNvPr>
          <p:cNvSpPr/>
          <p:nvPr/>
        </p:nvSpPr>
        <p:spPr>
          <a:xfrm rot="16200000">
            <a:off x="3353953" y="4611082"/>
            <a:ext cx="250362" cy="2124777"/>
          </a:xfrm>
          <a:prstGeom prst="lef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43" name="TextBox 42">
            <a:extLst>
              <a:ext uri="{FF2B5EF4-FFF2-40B4-BE49-F238E27FC236}">
                <a16:creationId xmlns:a16="http://schemas.microsoft.com/office/drawing/2014/main" id="{010D5783-97C9-10E7-3B1E-B36BC785CBB7}"/>
              </a:ext>
            </a:extLst>
          </p:cNvPr>
          <p:cNvSpPr txBox="1"/>
          <p:nvPr/>
        </p:nvSpPr>
        <p:spPr>
          <a:xfrm>
            <a:off x="2638220" y="6025569"/>
            <a:ext cx="1721088" cy="646331"/>
          </a:xfrm>
          <a:prstGeom prst="rect">
            <a:avLst/>
          </a:prstGeom>
          <a:noFill/>
          <a:ln>
            <a:noFill/>
          </a:ln>
        </p:spPr>
        <p:txBody>
          <a:bodyPr wrap="square" rtlCol="0">
            <a:spAutoFit/>
          </a:bodyPr>
          <a:lstStyle/>
          <a:p>
            <a:pPr algn="ctr"/>
            <a:r>
              <a:rPr lang="en-US" b="1" dirty="0">
                <a:solidFill>
                  <a:srgbClr val="00B050"/>
                </a:solidFill>
              </a:rPr>
              <a:t>Average the cluster 1 values</a:t>
            </a:r>
          </a:p>
        </p:txBody>
      </p:sp>
      <p:sp>
        <p:nvSpPr>
          <p:cNvPr id="44" name="Left Brace 43">
            <a:extLst>
              <a:ext uri="{FF2B5EF4-FFF2-40B4-BE49-F238E27FC236}">
                <a16:creationId xmlns:a16="http://schemas.microsoft.com/office/drawing/2014/main" id="{AF6FEBCD-E72C-3D6C-73EC-8EA1869860A6}"/>
              </a:ext>
            </a:extLst>
          </p:cNvPr>
          <p:cNvSpPr/>
          <p:nvPr/>
        </p:nvSpPr>
        <p:spPr>
          <a:xfrm rot="10800000">
            <a:off x="4810401" y="4461908"/>
            <a:ext cx="250362" cy="1036804"/>
          </a:xfrm>
          <a:prstGeom prst="lef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45" name="TextBox 44">
            <a:extLst>
              <a:ext uri="{FF2B5EF4-FFF2-40B4-BE49-F238E27FC236}">
                <a16:creationId xmlns:a16="http://schemas.microsoft.com/office/drawing/2014/main" id="{C519631D-D8DF-BAEC-6D3B-6665442EA031}"/>
              </a:ext>
            </a:extLst>
          </p:cNvPr>
          <p:cNvSpPr txBox="1"/>
          <p:nvPr/>
        </p:nvSpPr>
        <p:spPr>
          <a:xfrm>
            <a:off x="5117489" y="4687922"/>
            <a:ext cx="1709153" cy="646331"/>
          </a:xfrm>
          <a:prstGeom prst="rect">
            <a:avLst/>
          </a:prstGeom>
          <a:noFill/>
          <a:ln>
            <a:noFill/>
          </a:ln>
        </p:spPr>
        <p:txBody>
          <a:bodyPr wrap="square" rtlCol="0">
            <a:spAutoFit/>
          </a:bodyPr>
          <a:lstStyle/>
          <a:p>
            <a:pPr algn="ctr"/>
            <a:r>
              <a:rPr lang="en-US" b="1" dirty="0">
                <a:solidFill>
                  <a:srgbClr val="00B050"/>
                </a:solidFill>
              </a:rPr>
              <a:t>Average the cluster 1 values</a:t>
            </a:r>
          </a:p>
        </p:txBody>
      </p:sp>
      <p:sp>
        <p:nvSpPr>
          <p:cNvPr id="52" name="Left Brace 51">
            <a:extLst>
              <a:ext uri="{FF2B5EF4-FFF2-40B4-BE49-F238E27FC236}">
                <a16:creationId xmlns:a16="http://schemas.microsoft.com/office/drawing/2014/main" id="{1913A320-6EA7-A57F-1281-AC5511003A32}"/>
              </a:ext>
            </a:extLst>
          </p:cNvPr>
          <p:cNvSpPr/>
          <p:nvPr/>
        </p:nvSpPr>
        <p:spPr>
          <a:xfrm rot="5400000">
            <a:off x="2208649" y="332108"/>
            <a:ext cx="250362" cy="2125601"/>
          </a:xfrm>
          <a:prstGeom prst="lef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53" name="TextBox 52">
            <a:extLst>
              <a:ext uri="{FF2B5EF4-FFF2-40B4-BE49-F238E27FC236}">
                <a16:creationId xmlns:a16="http://schemas.microsoft.com/office/drawing/2014/main" id="{30310E11-7552-61E2-3858-0BD6B8FBDEFE}"/>
              </a:ext>
            </a:extLst>
          </p:cNvPr>
          <p:cNvSpPr txBox="1"/>
          <p:nvPr/>
        </p:nvSpPr>
        <p:spPr>
          <a:xfrm>
            <a:off x="899170" y="805596"/>
            <a:ext cx="2882309" cy="369332"/>
          </a:xfrm>
          <a:prstGeom prst="rect">
            <a:avLst/>
          </a:prstGeom>
          <a:noFill/>
          <a:ln>
            <a:noFill/>
          </a:ln>
        </p:spPr>
        <p:txBody>
          <a:bodyPr wrap="square" rtlCol="0">
            <a:spAutoFit/>
          </a:bodyPr>
          <a:lstStyle/>
          <a:p>
            <a:pPr algn="ctr"/>
            <a:r>
              <a:rPr lang="en-US" b="1" dirty="0">
                <a:solidFill>
                  <a:schemeClr val="accent2">
                    <a:lumMod val="75000"/>
                  </a:schemeClr>
                </a:solidFill>
              </a:rPr>
              <a:t>Average the cluster 0 values</a:t>
            </a:r>
          </a:p>
        </p:txBody>
      </p:sp>
      <p:sp>
        <p:nvSpPr>
          <p:cNvPr id="54" name="Left Brace 53">
            <a:extLst>
              <a:ext uri="{FF2B5EF4-FFF2-40B4-BE49-F238E27FC236}">
                <a16:creationId xmlns:a16="http://schemas.microsoft.com/office/drawing/2014/main" id="{CDF92F94-6EC8-B697-7C96-74E6CE6293A9}"/>
              </a:ext>
            </a:extLst>
          </p:cNvPr>
          <p:cNvSpPr/>
          <p:nvPr/>
        </p:nvSpPr>
        <p:spPr>
          <a:xfrm rot="10800000">
            <a:off x="3685728" y="1508626"/>
            <a:ext cx="250362" cy="2330626"/>
          </a:xfrm>
          <a:prstGeom prst="lef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55" name="TextBox 54">
            <a:extLst>
              <a:ext uri="{FF2B5EF4-FFF2-40B4-BE49-F238E27FC236}">
                <a16:creationId xmlns:a16="http://schemas.microsoft.com/office/drawing/2014/main" id="{F990C38F-BA6E-FC49-9FE5-C842C0B204A5}"/>
              </a:ext>
            </a:extLst>
          </p:cNvPr>
          <p:cNvSpPr txBox="1"/>
          <p:nvPr/>
        </p:nvSpPr>
        <p:spPr>
          <a:xfrm>
            <a:off x="4055390" y="2381551"/>
            <a:ext cx="1709429" cy="646331"/>
          </a:xfrm>
          <a:prstGeom prst="rect">
            <a:avLst/>
          </a:prstGeom>
          <a:noFill/>
          <a:ln>
            <a:noFill/>
          </a:ln>
        </p:spPr>
        <p:txBody>
          <a:bodyPr wrap="square" rtlCol="0">
            <a:spAutoFit/>
          </a:bodyPr>
          <a:lstStyle/>
          <a:p>
            <a:pPr algn="ctr"/>
            <a:r>
              <a:rPr lang="en-US" b="1" dirty="0">
                <a:solidFill>
                  <a:schemeClr val="accent2">
                    <a:lumMod val="75000"/>
                  </a:schemeClr>
                </a:solidFill>
              </a:rPr>
              <a:t>Average the cluster 0 values</a:t>
            </a:r>
          </a:p>
        </p:txBody>
      </p:sp>
      <p:sp>
        <p:nvSpPr>
          <p:cNvPr id="48" name="Footer Placeholder 3">
            <a:extLst>
              <a:ext uri="{FF2B5EF4-FFF2-40B4-BE49-F238E27FC236}">
                <a16:creationId xmlns:a16="http://schemas.microsoft.com/office/drawing/2014/main" id="{E9692F67-1675-BC71-FBB8-98799653EA32}"/>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Tree>
    <p:extLst>
      <p:ext uri="{BB962C8B-B14F-4D97-AF65-F5344CB8AC3E}">
        <p14:creationId xmlns:p14="http://schemas.microsoft.com/office/powerpoint/2010/main" val="2424680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Move Clusters &amp; Stopping Condition</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38</a:t>
            </a:fld>
            <a:endParaRPr lang="en-US" dirty="0"/>
          </a:p>
        </p:txBody>
      </p:sp>
      <p:cxnSp>
        <p:nvCxnSpPr>
          <p:cNvPr id="4" name="Straight Arrow Connector 3">
            <a:extLst>
              <a:ext uri="{FF2B5EF4-FFF2-40B4-BE49-F238E27FC236}">
                <a16:creationId xmlns:a16="http://schemas.microsoft.com/office/drawing/2014/main" id="{962A84D3-B021-D007-CA9B-B04764310922}"/>
              </a:ext>
            </a:extLst>
          </p:cNvPr>
          <p:cNvCxnSpPr>
            <a:cxnSpLocks/>
          </p:cNvCxnSpPr>
          <p:nvPr/>
        </p:nvCxnSpPr>
        <p:spPr>
          <a:xfrm flipV="1">
            <a:off x="1038287" y="1560049"/>
            <a:ext cx="0" cy="457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710A35C-E1EC-7F02-9536-48FD8321631D}"/>
              </a:ext>
            </a:extLst>
          </p:cNvPr>
          <p:cNvCxnSpPr>
            <a:cxnSpLocks/>
          </p:cNvCxnSpPr>
          <p:nvPr/>
        </p:nvCxnSpPr>
        <p:spPr>
          <a:xfrm>
            <a:off x="805545" y="5815380"/>
            <a:ext cx="457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85524AF-7E05-8B4A-8D2D-630EC98FF376}"/>
              </a:ext>
            </a:extLst>
          </p:cNvPr>
          <p:cNvSpPr/>
          <p:nvPr/>
        </p:nvSpPr>
        <p:spPr>
          <a:xfrm>
            <a:off x="2455817" y="2053277"/>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F979642-2BF9-8C38-DA8F-3EB7F0812709}"/>
              </a:ext>
            </a:extLst>
          </p:cNvPr>
          <p:cNvSpPr/>
          <p:nvPr/>
        </p:nvSpPr>
        <p:spPr>
          <a:xfrm>
            <a:off x="2021915" y="2657420"/>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EC22FCA-2FBB-3CA7-D4D8-8F0D510CFFFC}"/>
              </a:ext>
            </a:extLst>
          </p:cNvPr>
          <p:cNvSpPr/>
          <p:nvPr/>
        </p:nvSpPr>
        <p:spPr>
          <a:xfrm>
            <a:off x="2773626" y="21022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94DD23A-2970-78D9-05A9-02DD868B99AE}"/>
              </a:ext>
            </a:extLst>
          </p:cNvPr>
          <p:cNvSpPr/>
          <p:nvPr/>
        </p:nvSpPr>
        <p:spPr>
          <a:xfrm>
            <a:off x="3291840" y="1579970"/>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A5C9C4E-CA89-BAF4-3DB0-6A7BEA031494}"/>
              </a:ext>
            </a:extLst>
          </p:cNvPr>
          <p:cNvSpPr/>
          <p:nvPr/>
        </p:nvSpPr>
        <p:spPr>
          <a:xfrm>
            <a:off x="2388221" y="25594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EF518B4-B3CF-27A2-0FA9-E5FB01D30462}"/>
              </a:ext>
            </a:extLst>
          </p:cNvPr>
          <p:cNvSpPr/>
          <p:nvPr/>
        </p:nvSpPr>
        <p:spPr>
          <a:xfrm>
            <a:off x="1738343" y="2904085"/>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32E2BA7-6AF7-B6B1-ED25-CBC733056647}"/>
              </a:ext>
            </a:extLst>
          </p:cNvPr>
          <p:cNvSpPr/>
          <p:nvPr/>
        </p:nvSpPr>
        <p:spPr>
          <a:xfrm>
            <a:off x="1477034" y="2314104"/>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B77AC4-EFFF-2E62-12CC-10C4124AF27A}"/>
              </a:ext>
            </a:extLst>
          </p:cNvPr>
          <p:cNvSpPr/>
          <p:nvPr/>
        </p:nvSpPr>
        <p:spPr>
          <a:xfrm>
            <a:off x="2255416" y="2265123"/>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6E540EC-54D2-D212-1D7B-3BA76F453409}"/>
              </a:ext>
            </a:extLst>
          </p:cNvPr>
          <p:cNvSpPr/>
          <p:nvPr/>
        </p:nvSpPr>
        <p:spPr>
          <a:xfrm>
            <a:off x="2870562" y="1862361"/>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497F52D-AC6F-2861-6CB4-B6C3CD0CDF07}"/>
              </a:ext>
            </a:extLst>
          </p:cNvPr>
          <p:cNvSpPr/>
          <p:nvPr/>
        </p:nvSpPr>
        <p:spPr>
          <a:xfrm>
            <a:off x="1772089" y="2056437"/>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1E895E9-CF4F-48DD-86E2-4BEAFBFCF942}"/>
              </a:ext>
            </a:extLst>
          </p:cNvPr>
          <p:cNvSpPr/>
          <p:nvPr/>
        </p:nvSpPr>
        <p:spPr>
          <a:xfrm>
            <a:off x="2370908" y="1709961"/>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4826DB2-0140-659F-CBC5-ECC37107CD2D}"/>
              </a:ext>
            </a:extLst>
          </p:cNvPr>
          <p:cNvSpPr/>
          <p:nvPr/>
        </p:nvSpPr>
        <p:spPr>
          <a:xfrm>
            <a:off x="2170507" y="2063742"/>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60BF7D1-E258-121C-4662-998B4A29FEC2}"/>
              </a:ext>
            </a:extLst>
          </p:cNvPr>
          <p:cNvSpPr/>
          <p:nvPr/>
        </p:nvSpPr>
        <p:spPr>
          <a:xfrm>
            <a:off x="2085598" y="1862361"/>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798BCC7-4530-BF97-BC9D-88BF9793DAB8}"/>
              </a:ext>
            </a:extLst>
          </p:cNvPr>
          <p:cNvSpPr/>
          <p:nvPr/>
        </p:nvSpPr>
        <p:spPr>
          <a:xfrm>
            <a:off x="1396479" y="2812484"/>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EBA4B5C-4CFA-635C-9EE8-3523F1FEF01F}"/>
              </a:ext>
            </a:extLst>
          </p:cNvPr>
          <p:cNvSpPr/>
          <p:nvPr/>
        </p:nvSpPr>
        <p:spPr>
          <a:xfrm>
            <a:off x="2122609" y="3077079"/>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A94F94B-7506-9395-EC75-0D12B3DB52D3}"/>
              </a:ext>
            </a:extLst>
          </p:cNvPr>
          <p:cNvSpPr/>
          <p:nvPr/>
        </p:nvSpPr>
        <p:spPr>
          <a:xfrm>
            <a:off x="3175362" y="2063742"/>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B6C2929-E77E-5BBE-8E26-451FC22F689A}"/>
              </a:ext>
            </a:extLst>
          </p:cNvPr>
          <p:cNvSpPr/>
          <p:nvPr/>
        </p:nvSpPr>
        <p:spPr>
          <a:xfrm>
            <a:off x="1438934" y="25594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A0DEA5E-4F6B-1397-B800-06BD8E5E8A45}"/>
              </a:ext>
            </a:extLst>
          </p:cNvPr>
          <p:cNvSpPr/>
          <p:nvPr/>
        </p:nvSpPr>
        <p:spPr>
          <a:xfrm>
            <a:off x="1924489" y="2407058"/>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8E65A50-9FAF-B7F3-A96B-703119CF7910}"/>
              </a:ext>
            </a:extLst>
          </p:cNvPr>
          <p:cNvSpPr/>
          <p:nvPr/>
        </p:nvSpPr>
        <p:spPr>
          <a:xfrm>
            <a:off x="2969622" y="5004399"/>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6" name="Oval 25">
            <a:extLst>
              <a:ext uri="{FF2B5EF4-FFF2-40B4-BE49-F238E27FC236}">
                <a16:creationId xmlns:a16="http://schemas.microsoft.com/office/drawing/2014/main" id="{20F08975-E1FC-14A2-D1C2-BD182237E2B4}"/>
              </a:ext>
            </a:extLst>
          </p:cNvPr>
          <p:cNvSpPr/>
          <p:nvPr/>
        </p:nvSpPr>
        <p:spPr>
          <a:xfrm>
            <a:off x="2430675" y="4850065"/>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AF419F41-D302-F26C-B67B-9F276468284B}"/>
              </a:ext>
            </a:extLst>
          </p:cNvPr>
          <p:cNvSpPr/>
          <p:nvPr/>
        </p:nvSpPr>
        <p:spPr>
          <a:xfrm>
            <a:off x="2751800" y="4782846"/>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718819C3-0936-8821-0CE8-975F2B912F90}"/>
              </a:ext>
            </a:extLst>
          </p:cNvPr>
          <p:cNvSpPr/>
          <p:nvPr/>
        </p:nvSpPr>
        <p:spPr>
          <a:xfrm>
            <a:off x="2913017" y="2510477"/>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D61073E-20D9-7B13-174E-70C084444F32}"/>
              </a:ext>
            </a:extLst>
          </p:cNvPr>
          <p:cNvSpPr/>
          <p:nvPr/>
        </p:nvSpPr>
        <p:spPr>
          <a:xfrm>
            <a:off x="3981890" y="4661084"/>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833BDC22-B773-4D28-D3B7-101EF2768699}"/>
              </a:ext>
            </a:extLst>
          </p:cNvPr>
          <p:cNvSpPr/>
          <p:nvPr/>
        </p:nvSpPr>
        <p:spPr>
          <a:xfrm>
            <a:off x="3583577" y="483464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35EABDAE-F6DB-B4D8-1D5F-8F933C9E1346}"/>
              </a:ext>
            </a:extLst>
          </p:cNvPr>
          <p:cNvSpPr/>
          <p:nvPr/>
        </p:nvSpPr>
        <p:spPr>
          <a:xfrm>
            <a:off x="3026229" y="4728183"/>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4" name="Oval 33">
            <a:extLst>
              <a:ext uri="{FF2B5EF4-FFF2-40B4-BE49-F238E27FC236}">
                <a16:creationId xmlns:a16="http://schemas.microsoft.com/office/drawing/2014/main" id="{16658E23-0184-14F1-C965-8C84E965F6DA}"/>
              </a:ext>
            </a:extLst>
          </p:cNvPr>
          <p:cNvSpPr/>
          <p:nvPr/>
        </p:nvSpPr>
        <p:spPr>
          <a:xfrm>
            <a:off x="2773626" y="5276553"/>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5" name="Oval 34">
            <a:extLst>
              <a:ext uri="{FF2B5EF4-FFF2-40B4-BE49-F238E27FC236}">
                <a16:creationId xmlns:a16="http://schemas.microsoft.com/office/drawing/2014/main" id="{1B79BA24-D7EE-0FC0-6C81-D0A2476E5CE1}"/>
              </a:ext>
            </a:extLst>
          </p:cNvPr>
          <p:cNvSpPr/>
          <p:nvPr/>
        </p:nvSpPr>
        <p:spPr>
          <a:xfrm>
            <a:off x="3426823" y="4568130"/>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6" name="Oval 35">
            <a:extLst>
              <a:ext uri="{FF2B5EF4-FFF2-40B4-BE49-F238E27FC236}">
                <a16:creationId xmlns:a16="http://schemas.microsoft.com/office/drawing/2014/main" id="{073A42A3-46BF-690A-3C17-64B6766FE3FE}"/>
              </a:ext>
            </a:extLst>
          </p:cNvPr>
          <p:cNvSpPr/>
          <p:nvPr/>
        </p:nvSpPr>
        <p:spPr>
          <a:xfrm>
            <a:off x="3285308" y="495541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Oval 36">
            <a:extLst>
              <a:ext uri="{FF2B5EF4-FFF2-40B4-BE49-F238E27FC236}">
                <a16:creationId xmlns:a16="http://schemas.microsoft.com/office/drawing/2014/main" id="{E453CC28-3DCF-84B6-BC3D-5BB761EC2D66}"/>
              </a:ext>
            </a:extLst>
          </p:cNvPr>
          <p:cNvSpPr/>
          <p:nvPr/>
        </p:nvSpPr>
        <p:spPr>
          <a:xfrm>
            <a:off x="3206931" y="5360909"/>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8" name="Oval 37">
            <a:extLst>
              <a:ext uri="{FF2B5EF4-FFF2-40B4-BE49-F238E27FC236}">
                <a16:creationId xmlns:a16="http://schemas.microsoft.com/office/drawing/2014/main" id="{F41D972A-83CC-72D7-8E51-34D7D3E7DA7A}"/>
              </a:ext>
            </a:extLst>
          </p:cNvPr>
          <p:cNvSpPr/>
          <p:nvPr/>
        </p:nvSpPr>
        <p:spPr>
          <a:xfrm>
            <a:off x="4371702" y="4500947"/>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9" name="Oval 38">
            <a:extLst>
              <a:ext uri="{FF2B5EF4-FFF2-40B4-BE49-F238E27FC236}">
                <a16:creationId xmlns:a16="http://schemas.microsoft.com/office/drawing/2014/main" id="{90C6D945-E9BC-7760-7EAC-B7856ACC400A}"/>
              </a:ext>
            </a:extLst>
          </p:cNvPr>
          <p:cNvSpPr/>
          <p:nvPr/>
        </p:nvSpPr>
        <p:spPr>
          <a:xfrm>
            <a:off x="4201886" y="531192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0" name="Oval 39">
            <a:extLst>
              <a:ext uri="{FF2B5EF4-FFF2-40B4-BE49-F238E27FC236}">
                <a16:creationId xmlns:a16="http://schemas.microsoft.com/office/drawing/2014/main" id="{A30E8293-12E4-1879-FE7D-C00EC4E9DD91}"/>
              </a:ext>
            </a:extLst>
          </p:cNvPr>
          <p:cNvSpPr/>
          <p:nvPr/>
        </p:nvSpPr>
        <p:spPr>
          <a:xfrm>
            <a:off x="3764279" y="5142774"/>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1" name="Oval 40">
            <a:extLst>
              <a:ext uri="{FF2B5EF4-FFF2-40B4-BE49-F238E27FC236}">
                <a16:creationId xmlns:a16="http://schemas.microsoft.com/office/drawing/2014/main" id="{98578407-DF97-2289-0D67-58270A29BCD8}"/>
              </a:ext>
            </a:extLst>
          </p:cNvPr>
          <p:cNvSpPr/>
          <p:nvPr/>
        </p:nvSpPr>
        <p:spPr>
          <a:xfrm>
            <a:off x="4456611" y="4955418"/>
            <a:ext cx="84909" cy="979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6" name="Oval 45">
            <a:extLst>
              <a:ext uri="{FF2B5EF4-FFF2-40B4-BE49-F238E27FC236}">
                <a16:creationId xmlns:a16="http://schemas.microsoft.com/office/drawing/2014/main" id="{2AEECD86-D208-E70B-1936-5618E8675BF9}"/>
              </a:ext>
            </a:extLst>
          </p:cNvPr>
          <p:cNvSpPr/>
          <p:nvPr/>
        </p:nvSpPr>
        <p:spPr>
          <a:xfrm>
            <a:off x="1271030" y="3762671"/>
            <a:ext cx="84909" cy="979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29ED0608-C3CD-6C0F-8E08-1B61E10C24ED}"/>
              </a:ext>
            </a:extLst>
          </p:cNvPr>
          <p:cNvSpPr txBox="1"/>
          <p:nvPr/>
        </p:nvSpPr>
        <p:spPr>
          <a:xfrm>
            <a:off x="6956474" y="2861465"/>
            <a:ext cx="4999391" cy="984885"/>
          </a:xfrm>
          <a:prstGeom prst="rect">
            <a:avLst/>
          </a:prstGeom>
          <a:noFill/>
        </p:spPr>
        <p:txBody>
          <a:bodyPr wrap="square" rtlCol="0">
            <a:spAutoFit/>
          </a:bodyPr>
          <a:lstStyle/>
          <a:p>
            <a:r>
              <a:rPr lang="en-US" sz="2000" dirty="0"/>
              <a:t>The k-means algorithm stops when no data points are assigned to a new cluster.</a:t>
            </a:r>
            <a:endParaRPr lang="en-US" dirty="0"/>
          </a:p>
          <a:p>
            <a:endParaRPr lang="en-US" dirty="0"/>
          </a:p>
        </p:txBody>
      </p:sp>
      <p:sp>
        <p:nvSpPr>
          <p:cNvPr id="56" name="Oval 55">
            <a:extLst>
              <a:ext uri="{FF2B5EF4-FFF2-40B4-BE49-F238E27FC236}">
                <a16:creationId xmlns:a16="http://schemas.microsoft.com/office/drawing/2014/main" id="{51557268-4CAA-D8CF-A58C-0714BAE243FD}"/>
              </a:ext>
            </a:extLst>
          </p:cNvPr>
          <p:cNvSpPr/>
          <p:nvPr/>
        </p:nvSpPr>
        <p:spPr>
          <a:xfrm>
            <a:off x="2127133" y="2549384"/>
            <a:ext cx="247504" cy="2503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3913CCD-7372-7987-D867-13CB4446660E}"/>
              </a:ext>
            </a:extLst>
          </p:cNvPr>
          <p:cNvSpPr/>
          <p:nvPr/>
        </p:nvSpPr>
        <p:spPr>
          <a:xfrm>
            <a:off x="3529645" y="4874026"/>
            <a:ext cx="247504" cy="2503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3">
            <a:extLst>
              <a:ext uri="{FF2B5EF4-FFF2-40B4-BE49-F238E27FC236}">
                <a16:creationId xmlns:a16="http://schemas.microsoft.com/office/drawing/2014/main" id="{958A8E8C-FA32-294F-EB59-D0F7B050E212}"/>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Tree>
    <p:extLst>
      <p:ext uri="{BB962C8B-B14F-4D97-AF65-F5344CB8AC3E}">
        <p14:creationId xmlns:p14="http://schemas.microsoft.com/office/powerpoint/2010/main" val="21840201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What is “Close”?</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39</a:t>
            </a:fld>
            <a:endParaRPr lang="en-US" dirty="0"/>
          </a:p>
        </p:txBody>
      </p:sp>
      <p:sp>
        <p:nvSpPr>
          <p:cNvPr id="53" name="TextBox 52">
            <a:extLst>
              <a:ext uri="{FF2B5EF4-FFF2-40B4-BE49-F238E27FC236}">
                <a16:creationId xmlns:a16="http://schemas.microsoft.com/office/drawing/2014/main" id="{203EF5C4-69FA-855F-8CD1-C678A58AF528}"/>
              </a:ext>
            </a:extLst>
          </p:cNvPr>
          <p:cNvSpPr txBox="1"/>
          <p:nvPr/>
        </p:nvSpPr>
        <p:spPr>
          <a:xfrm>
            <a:off x="387532" y="1059970"/>
            <a:ext cx="11692173" cy="1631216"/>
          </a:xfrm>
          <a:prstGeom prst="rect">
            <a:avLst/>
          </a:prstGeom>
          <a:noFill/>
        </p:spPr>
        <p:txBody>
          <a:bodyPr wrap="square" rtlCol="0">
            <a:spAutoFit/>
          </a:bodyPr>
          <a:lstStyle/>
          <a:p>
            <a:r>
              <a:rPr lang="en-US" sz="2000" dirty="0"/>
              <a:t>K-means is most used with a calculation known as </a:t>
            </a:r>
            <a:r>
              <a:rPr lang="en-US" sz="2000" b="1" dirty="0"/>
              <a:t>Euclidean distance</a:t>
            </a:r>
            <a:r>
              <a:rPr lang="en-US" sz="2000" dirty="0"/>
              <a:t>.</a:t>
            </a:r>
          </a:p>
          <a:p>
            <a:endParaRPr lang="en-US" sz="2000" dirty="0"/>
          </a:p>
          <a:p>
            <a:r>
              <a:rPr lang="en-US" sz="2000" dirty="0"/>
              <a:t>While it sounds complicated, it really isn’t.</a:t>
            </a:r>
          </a:p>
          <a:p>
            <a:endParaRPr lang="en-US" sz="2000" dirty="0"/>
          </a:p>
          <a:p>
            <a:r>
              <a:rPr lang="en-US" sz="2000" dirty="0"/>
              <a:t>Set the way back machine to intro geometry. Remember the Pythagorean theorem?</a:t>
            </a:r>
          </a:p>
        </p:txBody>
      </p:sp>
      <p:cxnSp>
        <p:nvCxnSpPr>
          <p:cNvPr id="54" name="Straight Arrow Connector 53">
            <a:extLst>
              <a:ext uri="{FF2B5EF4-FFF2-40B4-BE49-F238E27FC236}">
                <a16:creationId xmlns:a16="http://schemas.microsoft.com/office/drawing/2014/main" id="{5A607178-C52A-65BF-8088-09D08EDF8C02}"/>
              </a:ext>
            </a:extLst>
          </p:cNvPr>
          <p:cNvCxnSpPr>
            <a:cxnSpLocks/>
          </p:cNvCxnSpPr>
          <p:nvPr/>
        </p:nvCxnSpPr>
        <p:spPr>
          <a:xfrm flipV="1">
            <a:off x="974050" y="3334870"/>
            <a:ext cx="0" cy="29047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F96D600-A5D0-EDEA-13CB-E016A9897443}"/>
              </a:ext>
            </a:extLst>
          </p:cNvPr>
          <p:cNvCxnSpPr>
            <a:cxnSpLocks/>
          </p:cNvCxnSpPr>
          <p:nvPr/>
        </p:nvCxnSpPr>
        <p:spPr>
          <a:xfrm>
            <a:off x="802851" y="6038434"/>
            <a:ext cx="336304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41F9716F-A753-724F-6A15-8E6FDA1187DC}"/>
                  </a:ext>
                </a:extLst>
              </p:cNvPr>
              <p:cNvSpPr txBox="1"/>
              <p:nvPr/>
            </p:nvSpPr>
            <p:spPr>
              <a:xfrm>
                <a:off x="2988288" y="3014337"/>
                <a:ext cx="1511504" cy="314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sz="2000" b="1" i="1" smtClean="0">
                              <a:solidFill>
                                <a:srgbClr val="00B050"/>
                              </a:solidFill>
                              <a:latin typeface="Cambria Math" panose="02040503050406030204" pitchFamily="18" charset="0"/>
                            </a:rPr>
                          </m:ctrlPr>
                        </m:sSupPr>
                        <m:e>
                          <m:r>
                            <a:rPr lang="pt-BR" sz="2000" b="1" i="1" smtClean="0">
                              <a:solidFill>
                                <a:srgbClr val="00B050"/>
                              </a:solidFill>
                              <a:latin typeface="Cambria Math" panose="02040503050406030204" pitchFamily="18" charset="0"/>
                            </a:rPr>
                            <m:t>𝒂</m:t>
                          </m:r>
                        </m:e>
                        <m:sup>
                          <m:r>
                            <a:rPr lang="pt-BR" sz="2000" b="1" i="1" smtClean="0">
                              <a:solidFill>
                                <a:srgbClr val="00B050"/>
                              </a:solidFill>
                              <a:latin typeface="Cambria Math" panose="02040503050406030204" pitchFamily="18" charset="0"/>
                            </a:rPr>
                            <m:t>𝟐</m:t>
                          </m:r>
                        </m:sup>
                      </m:sSup>
                      <m:r>
                        <a:rPr lang="pt-BR" sz="2000" b="1" i="1" smtClean="0">
                          <a:solidFill>
                            <a:srgbClr val="00B050"/>
                          </a:solidFill>
                          <a:latin typeface="Cambria Math" panose="02040503050406030204" pitchFamily="18" charset="0"/>
                        </a:rPr>
                        <m:t>+</m:t>
                      </m:r>
                      <m:sSup>
                        <m:sSupPr>
                          <m:ctrlPr>
                            <a:rPr lang="pt-BR" sz="2000" b="1" i="1" smtClean="0">
                              <a:solidFill>
                                <a:srgbClr val="00B050"/>
                              </a:solidFill>
                              <a:latin typeface="Cambria Math" panose="02040503050406030204" pitchFamily="18" charset="0"/>
                            </a:rPr>
                          </m:ctrlPr>
                        </m:sSupPr>
                        <m:e>
                          <m:r>
                            <a:rPr lang="pt-BR" sz="2000" b="1" i="1" smtClean="0">
                              <a:solidFill>
                                <a:srgbClr val="00B050"/>
                              </a:solidFill>
                              <a:latin typeface="Cambria Math" panose="02040503050406030204" pitchFamily="18" charset="0"/>
                            </a:rPr>
                            <m:t>𝒃</m:t>
                          </m:r>
                        </m:e>
                        <m:sup>
                          <m:r>
                            <a:rPr lang="pt-BR" sz="2000" b="1" i="1" smtClean="0">
                              <a:solidFill>
                                <a:srgbClr val="00B050"/>
                              </a:solidFill>
                              <a:latin typeface="Cambria Math" panose="02040503050406030204" pitchFamily="18" charset="0"/>
                            </a:rPr>
                            <m:t>𝟐</m:t>
                          </m:r>
                        </m:sup>
                      </m:sSup>
                      <m:r>
                        <a:rPr lang="pt-BR" sz="2000" b="1" i="1" smtClean="0">
                          <a:solidFill>
                            <a:srgbClr val="00B050"/>
                          </a:solidFill>
                          <a:latin typeface="Cambria Math" panose="02040503050406030204" pitchFamily="18" charset="0"/>
                        </a:rPr>
                        <m:t>=</m:t>
                      </m:r>
                      <m:sSup>
                        <m:sSupPr>
                          <m:ctrlPr>
                            <a:rPr lang="pt-BR" sz="2000" b="1" i="1" smtClean="0">
                              <a:solidFill>
                                <a:srgbClr val="00B050"/>
                              </a:solidFill>
                              <a:latin typeface="Cambria Math" panose="02040503050406030204" pitchFamily="18" charset="0"/>
                            </a:rPr>
                          </m:ctrlPr>
                        </m:sSupPr>
                        <m:e>
                          <m:r>
                            <a:rPr lang="pt-BR" sz="2000" b="1" i="1" smtClean="0">
                              <a:solidFill>
                                <a:srgbClr val="00B050"/>
                              </a:solidFill>
                              <a:latin typeface="Cambria Math" panose="02040503050406030204" pitchFamily="18" charset="0"/>
                            </a:rPr>
                            <m:t>𝒄</m:t>
                          </m:r>
                        </m:e>
                        <m:sup>
                          <m:r>
                            <a:rPr lang="pt-BR" sz="2000" b="1" i="1" smtClean="0">
                              <a:solidFill>
                                <a:srgbClr val="00B050"/>
                              </a:solidFill>
                              <a:latin typeface="Cambria Math" panose="02040503050406030204" pitchFamily="18" charset="0"/>
                            </a:rPr>
                            <m:t>𝟐</m:t>
                          </m:r>
                        </m:sup>
                      </m:sSup>
                    </m:oMath>
                  </m:oMathPara>
                </a14:m>
                <a:endParaRPr lang="en-US" sz="2000" b="1" dirty="0">
                  <a:solidFill>
                    <a:srgbClr val="00B050"/>
                  </a:solidFill>
                </a:endParaRPr>
              </a:p>
            </p:txBody>
          </p:sp>
        </mc:Choice>
        <mc:Fallback xmlns="">
          <p:sp>
            <p:nvSpPr>
              <p:cNvPr id="58" name="TextBox 57">
                <a:extLst>
                  <a:ext uri="{FF2B5EF4-FFF2-40B4-BE49-F238E27FC236}">
                    <a16:creationId xmlns:a16="http://schemas.microsoft.com/office/drawing/2014/main" id="{41F9716F-A753-724F-6A15-8E6FDA1187DC}"/>
                  </a:ext>
                </a:extLst>
              </p:cNvPr>
              <p:cNvSpPr txBox="1">
                <a:spLocks noRot="1" noChangeAspect="1" noMove="1" noResize="1" noEditPoints="1" noAdjustHandles="1" noChangeArrowheads="1" noChangeShapeType="1" noTextEdit="1"/>
              </p:cNvSpPr>
              <p:nvPr/>
            </p:nvSpPr>
            <p:spPr>
              <a:xfrm>
                <a:off x="2988288" y="3014337"/>
                <a:ext cx="1511504" cy="314766"/>
              </a:xfrm>
              <a:prstGeom prst="rect">
                <a:avLst/>
              </a:prstGeom>
              <a:blipFill>
                <a:blip r:embed="rId3"/>
                <a:stretch>
                  <a:fillRect l="-2016" r="-1613"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5FDA346-E604-AFAC-A5B0-351D67ADA252}"/>
                  </a:ext>
                </a:extLst>
              </p:cNvPr>
              <p:cNvSpPr txBox="1"/>
              <p:nvPr/>
            </p:nvSpPr>
            <p:spPr>
              <a:xfrm>
                <a:off x="2851135" y="3457803"/>
                <a:ext cx="1621213" cy="3851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0" smtClean="0">
                          <a:solidFill>
                            <a:srgbClr val="00B050"/>
                          </a:solidFill>
                          <a:latin typeface="Cambria Math" panose="02040503050406030204" pitchFamily="18" charset="0"/>
                        </a:rPr>
                        <m:t>𝐜</m:t>
                      </m:r>
                      <m:r>
                        <a:rPr lang="en-US" sz="2000" b="1" i="0" smtClean="0">
                          <a:solidFill>
                            <a:srgbClr val="00B050"/>
                          </a:solidFill>
                          <a:latin typeface="Cambria Math" panose="02040503050406030204" pitchFamily="18" charset="0"/>
                        </a:rPr>
                        <m:t>= </m:t>
                      </m:r>
                      <m:rad>
                        <m:radPr>
                          <m:degHide m:val="on"/>
                          <m:ctrlPr>
                            <a:rPr lang="en-US" sz="2000" b="1" i="1" smtClean="0">
                              <a:solidFill>
                                <a:srgbClr val="00B050"/>
                              </a:solidFill>
                              <a:latin typeface="Cambria Math" panose="02040503050406030204" pitchFamily="18" charset="0"/>
                            </a:rPr>
                          </m:ctrlPr>
                        </m:radPr>
                        <m:deg/>
                        <m:e>
                          <m:sSup>
                            <m:sSupPr>
                              <m:ctrlPr>
                                <a:rPr lang="en-US" sz="2000" b="1" i="1" smtClean="0">
                                  <a:solidFill>
                                    <a:srgbClr val="00B050"/>
                                  </a:solidFill>
                                  <a:latin typeface="Cambria Math" panose="02040503050406030204" pitchFamily="18" charset="0"/>
                                </a:rPr>
                              </m:ctrlPr>
                            </m:sSupPr>
                            <m:e>
                              <m:r>
                                <a:rPr lang="en-US" sz="2000" b="1" i="0" smtClean="0">
                                  <a:solidFill>
                                    <a:srgbClr val="00B050"/>
                                  </a:solidFill>
                                  <a:latin typeface="Cambria Math" panose="02040503050406030204" pitchFamily="18" charset="0"/>
                                </a:rPr>
                                <m:t>𝐚</m:t>
                              </m:r>
                            </m:e>
                            <m:sup>
                              <m:r>
                                <a:rPr lang="en-US" sz="2000" b="1" i="0" smtClean="0">
                                  <a:solidFill>
                                    <a:srgbClr val="00B050"/>
                                  </a:solidFill>
                                  <a:latin typeface="Cambria Math" panose="02040503050406030204" pitchFamily="18" charset="0"/>
                                </a:rPr>
                                <m:t>𝟐</m:t>
                              </m:r>
                            </m:sup>
                          </m:sSup>
                          <m:r>
                            <a:rPr lang="en-US" sz="2000" b="1" i="0" smtClean="0">
                              <a:solidFill>
                                <a:srgbClr val="00B050"/>
                              </a:solidFill>
                              <a:latin typeface="Cambria Math" panose="02040503050406030204" pitchFamily="18" charset="0"/>
                            </a:rPr>
                            <m:t>+</m:t>
                          </m:r>
                          <m:sSup>
                            <m:sSupPr>
                              <m:ctrlPr>
                                <a:rPr lang="en-US" sz="2000" b="1" i="1" smtClean="0">
                                  <a:solidFill>
                                    <a:srgbClr val="00B050"/>
                                  </a:solidFill>
                                  <a:latin typeface="Cambria Math" panose="02040503050406030204" pitchFamily="18" charset="0"/>
                                </a:rPr>
                              </m:ctrlPr>
                            </m:sSupPr>
                            <m:e>
                              <m:r>
                                <a:rPr lang="en-US" sz="2000" b="1" i="0" smtClean="0">
                                  <a:solidFill>
                                    <a:srgbClr val="00B050"/>
                                  </a:solidFill>
                                  <a:latin typeface="Cambria Math" panose="02040503050406030204" pitchFamily="18" charset="0"/>
                                </a:rPr>
                                <m:t>𝐛</m:t>
                              </m:r>
                            </m:e>
                            <m:sup>
                              <m:r>
                                <a:rPr lang="en-US" sz="2000" b="1" i="0" smtClean="0">
                                  <a:solidFill>
                                    <a:srgbClr val="00B050"/>
                                  </a:solidFill>
                                  <a:latin typeface="Cambria Math" panose="02040503050406030204" pitchFamily="18" charset="0"/>
                                </a:rPr>
                                <m:t>𝟐</m:t>
                              </m:r>
                            </m:sup>
                          </m:sSup>
                        </m:e>
                      </m:rad>
                    </m:oMath>
                  </m:oMathPara>
                </a14:m>
                <a:endParaRPr lang="en-US" sz="2000" b="1" dirty="0">
                  <a:solidFill>
                    <a:srgbClr val="00B050"/>
                  </a:solidFill>
                </a:endParaRPr>
              </a:p>
            </p:txBody>
          </p:sp>
        </mc:Choice>
        <mc:Fallback xmlns="">
          <p:sp>
            <p:nvSpPr>
              <p:cNvPr id="59" name="TextBox 58">
                <a:extLst>
                  <a:ext uri="{FF2B5EF4-FFF2-40B4-BE49-F238E27FC236}">
                    <a16:creationId xmlns:a16="http://schemas.microsoft.com/office/drawing/2014/main" id="{65FDA346-E604-AFAC-A5B0-351D67ADA252}"/>
                  </a:ext>
                </a:extLst>
              </p:cNvPr>
              <p:cNvSpPr txBox="1">
                <a:spLocks noRot="1" noChangeAspect="1" noMove="1" noResize="1" noEditPoints="1" noAdjustHandles="1" noChangeArrowheads="1" noChangeShapeType="1" noTextEdit="1"/>
              </p:cNvSpPr>
              <p:nvPr/>
            </p:nvSpPr>
            <p:spPr>
              <a:xfrm>
                <a:off x="2851135" y="3457803"/>
                <a:ext cx="1621213" cy="385170"/>
              </a:xfrm>
              <a:prstGeom prst="rect">
                <a:avLst/>
              </a:prstGeom>
              <a:blipFill>
                <a:blip r:embed="rId4"/>
                <a:stretch>
                  <a:fillRect/>
                </a:stretch>
              </a:blipFill>
            </p:spPr>
            <p:txBody>
              <a:bodyPr/>
              <a:lstStyle/>
              <a:p>
                <a:r>
                  <a:rPr lang="en-US">
                    <a:noFill/>
                  </a:rPr>
                  <a:t> </a:t>
                </a:r>
              </a:p>
            </p:txBody>
          </p:sp>
        </mc:Fallback>
      </mc:AlternateContent>
      <p:sp>
        <p:nvSpPr>
          <p:cNvPr id="60" name="Right Triangle 59">
            <a:extLst>
              <a:ext uri="{FF2B5EF4-FFF2-40B4-BE49-F238E27FC236}">
                <a16:creationId xmlns:a16="http://schemas.microsoft.com/office/drawing/2014/main" id="{B3F16C12-7A12-9548-9B8D-8AAC95A4C1BC}"/>
              </a:ext>
            </a:extLst>
          </p:cNvPr>
          <p:cNvSpPr/>
          <p:nvPr/>
        </p:nvSpPr>
        <p:spPr>
          <a:xfrm>
            <a:off x="2385093" y="3766924"/>
            <a:ext cx="1404296" cy="1631205"/>
          </a:xfrm>
          <a:prstGeom prst="r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8715EAB9-79F6-E155-E130-63164E89D21C}"/>
              </a:ext>
            </a:extLst>
          </p:cNvPr>
          <p:cNvSpPr txBox="1"/>
          <p:nvPr/>
        </p:nvSpPr>
        <p:spPr>
          <a:xfrm>
            <a:off x="3030371" y="4243972"/>
            <a:ext cx="383592" cy="400110"/>
          </a:xfrm>
          <a:prstGeom prst="rect">
            <a:avLst/>
          </a:prstGeom>
          <a:noFill/>
          <a:ln>
            <a:noFill/>
          </a:ln>
        </p:spPr>
        <p:txBody>
          <a:bodyPr wrap="square" rtlCol="0">
            <a:spAutoFit/>
          </a:bodyPr>
          <a:lstStyle/>
          <a:p>
            <a:pPr algn="ctr"/>
            <a:r>
              <a:rPr lang="en-US" sz="2000" b="1" i="1" dirty="0">
                <a:solidFill>
                  <a:srgbClr val="00B050"/>
                </a:solidFill>
              </a:rPr>
              <a:t>c</a:t>
            </a:r>
          </a:p>
        </p:txBody>
      </p:sp>
      <p:sp>
        <p:nvSpPr>
          <p:cNvPr id="62" name="TextBox 61">
            <a:extLst>
              <a:ext uri="{FF2B5EF4-FFF2-40B4-BE49-F238E27FC236}">
                <a16:creationId xmlns:a16="http://schemas.microsoft.com/office/drawing/2014/main" id="{AD291078-8954-7E22-3E98-479DEA5D00F8}"/>
              </a:ext>
            </a:extLst>
          </p:cNvPr>
          <p:cNvSpPr txBox="1"/>
          <p:nvPr/>
        </p:nvSpPr>
        <p:spPr>
          <a:xfrm>
            <a:off x="2838575" y="5417045"/>
            <a:ext cx="383592" cy="400110"/>
          </a:xfrm>
          <a:prstGeom prst="rect">
            <a:avLst/>
          </a:prstGeom>
          <a:noFill/>
          <a:ln>
            <a:noFill/>
          </a:ln>
        </p:spPr>
        <p:txBody>
          <a:bodyPr wrap="square" rtlCol="0">
            <a:spAutoFit/>
          </a:bodyPr>
          <a:lstStyle/>
          <a:p>
            <a:pPr algn="ctr"/>
            <a:r>
              <a:rPr lang="en-US" sz="2000" b="1" i="1" dirty="0">
                <a:solidFill>
                  <a:srgbClr val="00B050"/>
                </a:solidFill>
              </a:rPr>
              <a:t>a</a:t>
            </a:r>
          </a:p>
        </p:txBody>
      </p:sp>
      <p:sp>
        <p:nvSpPr>
          <p:cNvPr id="63" name="TextBox 62">
            <a:extLst>
              <a:ext uri="{FF2B5EF4-FFF2-40B4-BE49-F238E27FC236}">
                <a16:creationId xmlns:a16="http://schemas.microsoft.com/office/drawing/2014/main" id="{D28B7242-B0E1-751A-6875-3D3CC7B4F4F0}"/>
              </a:ext>
            </a:extLst>
          </p:cNvPr>
          <p:cNvSpPr txBox="1"/>
          <p:nvPr/>
        </p:nvSpPr>
        <p:spPr>
          <a:xfrm>
            <a:off x="1954694" y="4481506"/>
            <a:ext cx="383592" cy="400110"/>
          </a:xfrm>
          <a:prstGeom prst="rect">
            <a:avLst/>
          </a:prstGeom>
          <a:noFill/>
          <a:ln>
            <a:noFill/>
          </a:ln>
        </p:spPr>
        <p:txBody>
          <a:bodyPr wrap="square" rtlCol="0">
            <a:spAutoFit/>
          </a:bodyPr>
          <a:lstStyle/>
          <a:p>
            <a:pPr algn="ctr"/>
            <a:r>
              <a:rPr lang="en-US" sz="2000" b="1" i="1" dirty="0">
                <a:solidFill>
                  <a:srgbClr val="00B050"/>
                </a:solidFill>
              </a:rPr>
              <a:t>b</a:t>
            </a:r>
          </a:p>
        </p:txBody>
      </p:sp>
      <p:cxnSp>
        <p:nvCxnSpPr>
          <p:cNvPr id="64" name="Straight Arrow Connector 63">
            <a:extLst>
              <a:ext uri="{FF2B5EF4-FFF2-40B4-BE49-F238E27FC236}">
                <a16:creationId xmlns:a16="http://schemas.microsoft.com/office/drawing/2014/main" id="{7E3DDBD2-400E-4915-86DA-C3A8DFDBF975}"/>
              </a:ext>
            </a:extLst>
          </p:cNvPr>
          <p:cNvCxnSpPr>
            <a:cxnSpLocks/>
          </p:cNvCxnSpPr>
          <p:nvPr/>
        </p:nvCxnSpPr>
        <p:spPr>
          <a:xfrm flipV="1">
            <a:off x="6281167" y="3353786"/>
            <a:ext cx="0" cy="29047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CD86460-3668-79EC-284D-49CC3753317E}"/>
              </a:ext>
            </a:extLst>
          </p:cNvPr>
          <p:cNvCxnSpPr>
            <a:cxnSpLocks/>
          </p:cNvCxnSpPr>
          <p:nvPr/>
        </p:nvCxnSpPr>
        <p:spPr>
          <a:xfrm>
            <a:off x="6109968" y="6057350"/>
            <a:ext cx="336304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36B8889-2FAC-8393-1302-F78309EDC681}"/>
                  </a:ext>
                </a:extLst>
              </p:cNvPr>
              <p:cNvSpPr txBox="1"/>
              <p:nvPr/>
            </p:nvSpPr>
            <p:spPr>
              <a:xfrm>
                <a:off x="8736104" y="3046003"/>
                <a:ext cx="1511504" cy="314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sz="2000" b="1" i="1" smtClean="0">
                              <a:solidFill>
                                <a:srgbClr val="00B050"/>
                              </a:solidFill>
                              <a:latin typeface="Cambria Math" panose="02040503050406030204" pitchFamily="18" charset="0"/>
                            </a:rPr>
                          </m:ctrlPr>
                        </m:sSupPr>
                        <m:e>
                          <m:r>
                            <a:rPr lang="pt-BR" sz="2000" b="1" i="1" smtClean="0">
                              <a:solidFill>
                                <a:srgbClr val="00B050"/>
                              </a:solidFill>
                              <a:latin typeface="Cambria Math" panose="02040503050406030204" pitchFamily="18" charset="0"/>
                            </a:rPr>
                            <m:t>𝒂</m:t>
                          </m:r>
                        </m:e>
                        <m:sup>
                          <m:r>
                            <a:rPr lang="pt-BR" sz="2000" b="1" i="1" smtClean="0">
                              <a:solidFill>
                                <a:srgbClr val="00B050"/>
                              </a:solidFill>
                              <a:latin typeface="Cambria Math" panose="02040503050406030204" pitchFamily="18" charset="0"/>
                            </a:rPr>
                            <m:t>𝟐</m:t>
                          </m:r>
                        </m:sup>
                      </m:sSup>
                      <m:r>
                        <a:rPr lang="pt-BR" sz="2000" b="1" i="1" smtClean="0">
                          <a:solidFill>
                            <a:srgbClr val="00B050"/>
                          </a:solidFill>
                          <a:latin typeface="Cambria Math" panose="02040503050406030204" pitchFamily="18" charset="0"/>
                        </a:rPr>
                        <m:t>+</m:t>
                      </m:r>
                      <m:sSup>
                        <m:sSupPr>
                          <m:ctrlPr>
                            <a:rPr lang="pt-BR" sz="2000" b="1" i="1" smtClean="0">
                              <a:solidFill>
                                <a:srgbClr val="00B050"/>
                              </a:solidFill>
                              <a:latin typeface="Cambria Math" panose="02040503050406030204" pitchFamily="18" charset="0"/>
                            </a:rPr>
                          </m:ctrlPr>
                        </m:sSupPr>
                        <m:e>
                          <m:r>
                            <a:rPr lang="pt-BR" sz="2000" b="1" i="1" smtClean="0">
                              <a:solidFill>
                                <a:srgbClr val="00B050"/>
                              </a:solidFill>
                              <a:latin typeface="Cambria Math" panose="02040503050406030204" pitchFamily="18" charset="0"/>
                            </a:rPr>
                            <m:t>𝒃</m:t>
                          </m:r>
                        </m:e>
                        <m:sup>
                          <m:r>
                            <a:rPr lang="pt-BR" sz="2000" b="1" i="1" smtClean="0">
                              <a:solidFill>
                                <a:srgbClr val="00B050"/>
                              </a:solidFill>
                              <a:latin typeface="Cambria Math" panose="02040503050406030204" pitchFamily="18" charset="0"/>
                            </a:rPr>
                            <m:t>𝟐</m:t>
                          </m:r>
                        </m:sup>
                      </m:sSup>
                      <m:r>
                        <a:rPr lang="pt-BR" sz="2000" b="1" i="1" smtClean="0">
                          <a:solidFill>
                            <a:srgbClr val="00B050"/>
                          </a:solidFill>
                          <a:latin typeface="Cambria Math" panose="02040503050406030204" pitchFamily="18" charset="0"/>
                        </a:rPr>
                        <m:t>=</m:t>
                      </m:r>
                      <m:sSup>
                        <m:sSupPr>
                          <m:ctrlPr>
                            <a:rPr lang="pt-BR" sz="2000" b="1" i="1" smtClean="0">
                              <a:solidFill>
                                <a:srgbClr val="00B050"/>
                              </a:solidFill>
                              <a:latin typeface="Cambria Math" panose="02040503050406030204" pitchFamily="18" charset="0"/>
                            </a:rPr>
                          </m:ctrlPr>
                        </m:sSupPr>
                        <m:e>
                          <m:r>
                            <a:rPr lang="pt-BR" sz="2000" b="1" i="1" smtClean="0">
                              <a:solidFill>
                                <a:srgbClr val="00B050"/>
                              </a:solidFill>
                              <a:latin typeface="Cambria Math" panose="02040503050406030204" pitchFamily="18" charset="0"/>
                            </a:rPr>
                            <m:t>𝒄</m:t>
                          </m:r>
                        </m:e>
                        <m:sup>
                          <m:r>
                            <a:rPr lang="pt-BR" sz="2000" b="1" i="1" smtClean="0">
                              <a:solidFill>
                                <a:srgbClr val="00B050"/>
                              </a:solidFill>
                              <a:latin typeface="Cambria Math" panose="02040503050406030204" pitchFamily="18" charset="0"/>
                            </a:rPr>
                            <m:t>𝟐</m:t>
                          </m:r>
                        </m:sup>
                      </m:sSup>
                    </m:oMath>
                  </m:oMathPara>
                </a14:m>
                <a:endParaRPr lang="en-US" sz="2000" b="1" dirty="0">
                  <a:solidFill>
                    <a:srgbClr val="00B050"/>
                  </a:solidFill>
                </a:endParaRPr>
              </a:p>
            </p:txBody>
          </p:sp>
        </mc:Choice>
        <mc:Fallback xmlns="">
          <p:sp>
            <p:nvSpPr>
              <p:cNvPr id="66" name="TextBox 65">
                <a:extLst>
                  <a:ext uri="{FF2B5EF4-FFF2-40B4-BE49-F238E27FC236}">
                    <a16:creationId xmlns:a16="http://schemas.microsoft.com/office/drawing/2014/main" id="{236B8889-2FAC-8393-1302-F78309EDC681}"/>
                  </a:ext>
                </a:extLst>
              </p:cNvPr>
              <p:cNvSpPr txBox="1">
                <a:spLocks noRot="1" noChangeAspect="1" noMove="1" noResize="1" noEditPoints="1" noAdjustHandles="1" noChangeArrowheads="1" noChangeShapeType="1" noTextEdit="1"/>
              </p:cNvSpPr>
              <p:nvPr/>
            </p:nvSpPr>
            <p:spPr>
              <a:xfrm>
                <a:off x="8736104" y="3046003"/>
                <a:ext cx="1511504" cy="314766"/>
              </a:xfrm>
              <a:prstGeom prst="rect">
                <a:avLst/>
              </a:prstGeom>
              <a:blipFill>
                <a:blip r:embed="rId5"/>
                <a:stretch>
                  <a:fillRect l="-2016" t="-1961" r="-1613"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DDD247CC-7314-FDD9-8BEC-368451217581}"/>
                  </a:ext>
                </a:extLst>
              </p:cNvPr>
              <p:cNvSpPr txBox="1"/>
              <p:nvPr/>
            </p:nvSpPr>
            <p:spPr>
              <a:xfrm>
                <a:off x="8598951" y="3489469"/>
                <a:ext cx="3388813" cy="6263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0" smtClean="0">
                          <a:solidFill>
                            <a:srgbClr val="00B050"/>
                          </a:solidFill>
                          <a:latin typeface="Cambria Math" panose="02040503050406030204" pitchFamily="18" charset="0"/>
                        </a:rPr>
                        <m:t>𝐜</m:t>
                      </m:r>
                      <m:r>
                        <a:rPr lang="en-US" sz="2000" b="1" i="0" smtClean="0">
                          <a:solidFill>
                            <a:srgbClr val="00B050"/>
                          </a:solidFill>
                          <a:latin typeface="Cambria Math" panose="02040503050406030204" pitchFamily="18" charset="0"/>
                        </a:rPr>
                        <m:t>= </m:t>
                      </m:r>
                      <m:rad>
                        <m:radPr>
                          <m:degHide m:val="on"/>
                          <m:ctrlPr>
                            <a:rPr lang="en-US" sz="2000" b="1" i="1" smtClean="0">
                              <a:solidFill>
                                <a:srgbClr val="00B050"/>
                              </a:solidFill>
                              <a:latin typeface="Cambria Math" panose="02040503050406030204" pitchFamily="18" charset="0"/>
                            </a:rPr>
                          </m:ctrlPr>
                        </m:radPr>
                        <m:deg/>
                        <m:e>
                          <m:sSup>
                            <m:sSupPr>
                              <m:ctrlPr>
                                <a:rPr lang="en-US" sz="2000" b="1" i="1" smtClean="0">
                                  <a:solidFill>
                                    <a:srgbClr val="00B050"/>
                                  </a:solidFill>
                                  <a:latin typeface="Cambria Math" panose="02040503050406030204" pitchFamily="18" charset="0"/>
                                </a:rPr>
                              </m:ctrlPr>
                            </m:sSupPr>
                            <m:e>
                              <m:r>
                                <a:rPr lang="en-US" sz="2000" b="1" i="0" smtClean="0">
                                  <a:solidFill>
                                    <a:srgbClr val="00B050"/>
                                  </a:solidFill>
                                  <a:latin typeface="Cambria Math" panose="02040503050406030204" pitchFamily="18" charset="0"/>
                                </a:rPr>
                                <m:t>(</m:t>
                              </m:r>
                              <m:sSub>
                                <m:sSubPr>
                                  <m:ctrlPr>
                                    <a:rPr lang="en-US" sz="2000" b="1" i="1" smtClean="0">
                                      <a:solidFill>
                                        <a:srgbClr val="00B050"/>
                                      </a:solidFill>
                                      <a:latin typeface="Cambria Math" panose="02040503050406030204" pitchFamily="18" charset="0"/>
                                    </a:rPr>
                                  </m:ctrlPr>
                                </m:sSubPr>
                                <m:e>
                                  <m:r>
                                    <a:rPr lang="en-US" sz="2000" b="1" i="1" smtClean="0">
                                      <a:solidFill>
                                        <a:srgbClr val="00B050"/>
                                      </a:solidFill>
                                      <a:latin typeface="Cambria Math" panose="02040503050406030204" pitchFamily="18" charset="0"/>
                                    </a:rPr>
                                    <m:t>𝒙</m:t>
                                  </m:r>
                                </m:e>
                                <m:sub>
                                  <m:r>
                                    <a:rPr lang="en-US" sz="2000" b="1" i="1" smtClean="0">
                                      <a:solidFill>
                                        <a:srgbClr val="00B050"/>
                                      </a:solidFill>
                                      <a:latin typeface="Cambria Math" panose="02040503050406030204" pitchFamily="18" charset="0"/>
                                    </a:rPr>
                                    <m:t>𝟐</m:t>
                                  </m:r>
                                </m:sub>
                              </m:sSub>
                              <m:r>
                                <a:rPr lang="en-US" sz="2000" b="1" i="1" smtClean="0">
                                  <a:solidFill>
                                    <a:srgbClr val="00B050"/>
                                  </a:solidFill>
                                  <a:latin typeface="Cambria Math" panose="02040503050406030204" pitchFamily="18" charset="0"/>
                                </a:rPr>
                                <m:t>−</m:t>
                              </m:r>
                              <m:sSub>
                                <m:sSubPr>
                                  <m:ctrlPr>
                                    <a:rPr lang="en-US" sz="2000" b="1" i="1" smtClean="0">
                                      <a:solidFill>
                                        <a:srgbClr val="00B050"/>
                                      </a:solidFill>
                                      <a:latin typeface="Cambria Math" panose="02040503050406030204" pitchFamily="18" charset="0"/>
                                    </a:rPr>
                                  </m:ctrlPr>
                                </m:sSubPr>
                                <m:e>
                                  <m:r>
                                    <a:rPr lang="en-US" sz="2000" b="1" i="1" smtClean="0">
                                      <a:solidFill>
                                        <a:srgbClr val="00B050"/>
                                      </a:solidFill>
                                      <a:latin typeface="Cambria Math" panose="02040503050406030204" pitchFamily="18" charset="0"/>
                                    </a:rPr>
                                    <m:t>𝒙</m:t>
                                  </m:r>
                                </m:e>
                                <m:sub>
                                  <m:r>
                                    <a:rPr lang="en-US" sz="2000" b="1" i="1" smtClean="0">
                                      <a:solidFill>
                                        <a:srgbClr val="00B050"/>
                                      </a:solidFill>
                                      <a:latin typeface="Cambria Math" panose="02040503050406030204" pitchFamily="18" charset="0"/>
                                    </a:rPr>
                                    <m:t>𝟏</m:t>
                                  </m:r>
                                </m:sub>
                              </m:sSub>
                              <m:r>
                                <a:rPr lang="en-US" sz="2000" b="1" i="1" smtClean="0">
                                  <a:solidFill>
                                    <a:srgbClr val="00B050"/>
                                  </a:solidFill>
                                  <a:latin typeface="Cambria Math" panose="02040503050406030204" pitchFamily="18" charset="0"/>
                                </a:rPr>
                                <m:t>)</m:t>
                              </m:r>
                            </m:e>
                            <m:sup>
                              <m:r>
                                <a:rPr lang="en-US" sz="2000" b="1" i="0" smtClean="0">
                                  <a:solidFill>
                                    <a:srgbClr val="00B050"/>
                                  </a:solidFill>
                                  <a:latin typeface="Cambria Math" panose="02040503050406030204" pitchFamily="18" charset="0"/>
                                </a:rPr>
                                <m:t>𝟐</m:t>
                              </m:r>
                            </m:sup>
                          </m:sSup>
                          <m:r>
                            <a:rPr lang="en-US" sz="2000" b="1" i="0" smtClean="0">
                              <a:solidFill>
                                <a:srgbClr val="00B050"/>
                              </a:solidFill>
                              <a:latin typeface="Cambria Math" panose="02040503050406030204" pitchFamily="18" charset="0"/>
                            </a:rPr>
                            <m:t>+</m:t>
                          </m:r>
                          <m:sSup>
                            <m:sSupPr>
                              <m:ctrlPr>
                                <a:rPr lang="en-US" sz="2000" b="1" i="1" smtClean="0">
                                  <a:solidFill>
                                    <a:srgbClr val="00B050"/>
                                  </a:solidFill>
                                  <a:latin typeface="Cambria Math" panose="02040503050406030204" pitchFamily="18" charset="0"/>
                                </a:rPr>
                              </m:ctrlPr>
                            </m:sSupPr>
                            <m:e>
                              <m:r>
                                <a:rPr lang="en-US" sz="2000" b="1" i="0" smtClean="0">
                                  <a:solidFill>
                                    <a:srgbClr val="00B050"/>
                                  </a:solidFill>
                                  <a:latin typeface="Cambria Math" panose="02040503050406030204" pitchFamily="18" charset="0"/>
                                </a:rPr>
                                <m:t>(</m:t>
                              </m:r>
                              <m:sSub>
                                <m:sSubPr>
                                  <m:ctrlPr>
                                    <a:rPr lang="en-US" sz="2000" b="1" i="1" smtClean="0">
                                      <a:solidFill>
                                        <a:srgbClr val="00B050"/>
                                      </a:solidFill>
                                      <a:latin typeface="Cambria Math" panose="02040503050406030204" pitchFamily="18" charset="0"/>
                                    </a:rPr>
                                  </m:ctrlPr>
                                </m:sSubPr>
                                <m:e>
                                  <m:r>
                                    <a:rPr lang="en-US" sz="2000" b="1" i="1" smtClean="0">
                                      <a:solidFill>
                                        <a:srgbClr val="00B050"/>
                                      </a:solidFill>
                                      <a:latin typeface="Cambria Math" panose="02040503050406030204" pitchFamily="18" charset="0"/>
                                    </a:rPr>
                                    <m:t>𝒚</m:t>
                                  </m:r>
                                </m:e>
                                <m:sub>
                                  <m:r>
                                    <a:rPr lang="en-US" sz="2000" b="1" i="1" smtClean="0">
                                      <a:solidFill>
                                        <a:srgbClr val="00B050"/>
                                      </a:solidFill>
                                      <a:latin typeface="Cambria Math" panose="02040503050406030204" pitchFamily="18" charset="0"/>
                                    </a:rPr>
                                    <m:t>𝟐</m:t>
                                  </m:r>
                                </m:sub>
                              </m:sSub>
                              <m:r>
                                <a:rPr lang="en-US" sz="2000" b="1" i="1" smtClean="0">
                                  <a:solidFill>
                                    <a:srgbClr val="00B050"/>
                                  </a:solidFill>
                                  <a:latin typeface="Cambria Math" panose="02040503050406030204" pitchFamily="18" charset="0"/>
                                </a:rPr>
                                <m:t>−</m:t>
                              </m:r>
                              <m:sSub>
                                <m:sSubPr>
                                  <m:ctrlPr>
                                    <a:rPr lang="en-US" sz="2000" b="1" i="1" smtClean="0">
                                      <a:solidFill>
                                        <a:srgbClr val="00B050"/>
                                      </a:solidFill>
                                      <a:latin typeface="Cambria Math" panose="02040503050406030204" pitchFamily="18" charset="0"/>
                                    </a:rPr>
                                  </m:ctrlPr>
                                </m:sSubPr>
                                <m:e>
                                  <m:r>
                                    <a:rPr lang="en-US" sz="2000" b="1" i="1" smtClean="0">
                                      <a:solidFill>
                                        <a:srgbClr val="00B050"/>
                                      </a:solidFill>
                                      <a:latin typeface="Cambria Math" panose="02040503050406030204" pitchFamily="18" charset="0"/>
                                    </a:rPr>
                                    <m:t>𝒚</m:t>
                                  </m:r>
                                </m:e>
                                <m:sub>
                                  <m:r>
                                    <a:rPr lang="en-US" sz="2000" b="1" i="1" smtClean="0">
                                      <a:solidFill>
                                        <a:srgbClr val="00B050"/>
                                      </a:solidFill>
                                      <a:latin typeface="Cambria Math" panose="02040503050406030204" pitchFamily="18" charset="0"/>
                                    </a:rPr>
                                    <m:t>𝟏</m:t>
                                  </m:r>
                                </m:sub>
                              </m:sSub>
                              <m:r>
                                <a:rPr lang="en-US" sz="2000" b="1" i="0" smtClean="0">
                                  <a:solidFill>
                                    <a:srgbClr val="00B050"/>
                                  </a:solidFill>
                                  <a:latin typeface="Cambria Math" panose="02040503050406030204" pitchFamily="18" charset="0"/>
                                </a:rPr>
                                <m:t> )</m:t>
                              </m:r>
                            </m:e>
                            <m:sup>
                              <m:r>
                                <a:rPr lang="en-US" sz="2000" b="1" i="0" smtClean="0">
                                  <a:solidFill>
                                    <a:srgbClr val="00B050"/>
                                  </a:solidFill>
                                  <a:latin typeface="Cambria Math" panose="02040503050406030204" pitchFamily="18" charset="0"/>
                                </a:rPr>
                                <m:t>𝟐</m:t>
                              </m:r>
                            </m:sup>
                          </m:sSup>
                        </m:e>
                      </m:rad>
                    </m:oMath>
                  </m:oMathPara>
                </a14:m>
                <a:endParaRPr lang="en-US" sz="2000" b="1" dirty="0">
                  <a:solidFill>
                    <a:srgbClr val="00B050"/>
                  </a:solidFill>
                </a:endParaRPr>
              </a:p>
            </p:txBody>
          </p:sp>
        </mc:Choice>
        <mc:Fallback xmlns="">
          <p:sp>
            <p:nvSpPr>
              <p:cNvPr id="67" name="TextBox 66">
                <a:extLst>
                  <a:ext uri="{FF2B5EF4-FFF2-40B4-BE49-F238E27FC236}">
                    <a16:creationId xmlns:a16="http://schemas.microsoft.com/office/drawing/2014/main" id="{DDD247CC-7314-FDD9-8BEC-368451217581}"/>
                  </a:ext>
                </a:extLst>
              </p:cNvPr>
              <p:cNvSpPr txBox="1">
                <a:spLocks noRot="1" noChangeAspect="1" noMove="1" noResize="1" noEditPoints="1" noAdjustHandles="1" noChangeArrowheads="1" noChangeShapeType="1" noTextEdit="1"/>
              </p:cNvSpPr>
              <p:nvPr/>
            </p:nvSpPr>
            <p:spPr>
              <a:xfrm>
                <a:off x="8598951" y="3489469"/>
                <a:ext cx="3388813" cy="626325"/>
              </a:xfrm>
              <a:prstGeom prst="rect">
                <a:avLst/>
              </a:prstGeom>
              <a:blipFill>
                <a:blip r:embed="rId6"/>
                <a:stretch>
                  <a:fillRect/>
                </a:stretch>
              </a:blipFill>
            </p:spPr>
            <p:txBody>
              <a:bodyPr/>
              <a:lstStyle/>
              <a:p>
                <a:r>
                  <a:rPr lang="en-US">
                    <a:noFill/>
                  </a:rPr>
                  <a:t> </a:t>
                </a:r>
              </a:p>
            </p:txBody>
          </p:sp>
        </mc:Fallback>
      </mc:AlternateContent>
      <p:sp>
        <p:nvSpPr>
          <p:cNvPr id="68" name="Right Triangle 67">
            <a:extLst>
              <a:ext uri="{FF2B5EF4-FFF2-40B4-BE49-F238E27FC236}">
                <a16:creationId xmlns:a16="http://schemas.microsoft.com/office/drawing/2014/main" id="{E6ABCFD7-626E-D300-DB27-40C3A4C69009}"/>
              </a:ext>
            </a:extLst>
          </p:cNvPr>
          <p:cNvSpPr/>
          <p:nvPr/>
        </p:nvSpPr>
        <p:spPr>
          <a:xfrm>
            <a:off x="7692210" y="3785840"/>
            <a:ext cx="1404296" cy="1631205"/>
          </a:xfrm>
          <a:prstGeom prst="r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DF5AB5B0-AF9F-E767-5865-19DFDF1C9060}"/>
              </a:ext>
            </a:extLst>
          </p:cNvPr>
          <p:cNvSpPr txBox="1"/>
          <p:nvPr/>
        </p:nvSpPr>
        <p:spPr>
          <a:xfrm>
            <a:off x="8337488" y="4262888"/>
            <a:ext cx="383592" cy="400110"/>
          </a:xfrm>
          <a:prstGeom prst="rect">
            <a:avLst/>
          </a:prstGeom>
          <a:noFill/>
          <a:ln>
            <a:noFill/>
          </a:ln>
        </p:spPr>
        <p:txBody>
          <a:bodyPr wrap="square" rtlCol="0">
            <a:spAutoFit/>
          </a:bodyPr>
          <a:lstStyle/>
          <a:p>
            <a:pPr algn="ctr"/>
            <a:r>
              <a:rPr lang="en-US" sz="2000" b="1" i="1" dirty="0">
                <a:solidFill>
                  <a:srgbClr val="00B050"/>
                </a:solidFill>
              </a:rPr>
              <a:t>c</a:t>
            </a:r>
          </a:p>
        </p:txBody>
      </p:sp>
      <p:sp>
        <p:nvSpPr>
          <p:cNvPr id="70" name="TextBox 69">
            <a:extLst>
              <a:ext uri="{FF2B5EF4-FFF2-40B4-BE49-F238E27FC236}">
                <a16:creationId xmlns:a16="http://schemas.microsoft.com/office/drawing/2014/main" id="{B7113749-355C-68EB-8E40-8BE8DD8C5B60}"/>
              </a:ext>
            </a:extLst>
          </p:cNvPr>
          <p:cNvSpPr txBox="1"/>
          <p:nvPr/>
        </p:nvSpPr>
        <p:spPr>
          <a:xfrm>
            <a:off x="7531523" y="5490118"/>
            <a:ext cx="1725670" cy="400110"/>
          </a:xfrm>
          <a:prstGeom prst="rect">
            <a:avLst/>
          </a:prstGeom>
          <a:noFill/>
          <a:ln>
            <a:noFill/>
          </a:ln>
        </p:spPr>
        <p:txBody>
          <a:bodyPr wrap="square" rtlCol="0">
            <a:spAutoFit/>
          </a:bodyPr>
          <a:lstStyle/>
          <a:p>
            <a:pPr algn="ctr"/>
            <a:r>
              <a:rPr lang="en-US" sz="2000" b="1" i="1" dirty="0">
                <a:solidFill>
                  <a:srgbClr val="00B050"/>
                </a:solidFill>
              </a:rPr>
              <a:t>a = x</a:t>
            </a:r>
            <a:r>
              <a:rPr lang="en-US" sz="2000" b="1" i="1" baseline="-25000" dirty="0">
                <a:solidFill>
                  <a:srgbClr val="00B050"/>
                </a:solidFill>
              </a:rPr>
              <a:t>2</a:t>
            </a:r>
            <a:r>
              <a:rPr lang="en-US" sz="2000" b="1" i="1" dirty="0">
                <a:solidFill>
                  <a:srgbClr val="00B050"/>
                </a:solidFill>
              </a:rPr>
              <a:t> – x</a:t>
            </a:r>
            <a:r>
              <a:rPr lang="en-US" sz="2000" b="1" i="1" baseline="-25000" dirty="0">
                <a:solidFill>
                  <a:srgbClr val="00B050"/>
                </a:solidFill>
              </a:rPr>
              <a:t>1</a:t>
            </a:r>
          </a:p>
        </p:txBody>
      </p:sp>
      <p:sp>
        <p:nvSpPr>
          <p:cNvPr id="71" name="TextBox 70">
            <a:extLst>
              <a:ext uri="{FF2B5EF4-FFF2-40B4-BE49-F238E27FC236}">
                <a16:creationId xmlns:a16="http://schemas.microsoft.com/office/drawing/2014/main" id="{FF6F52E9-EAB3-1606-C70A-00D8890FED3E}"/>
              </a:ext>
            </a:extLst>
          </p:cNvPr>
          <p:cNvSpPr txBox="1"/>
          <p:nvPr/>
        </p:nvSpPr>
        <p:spPr>
          <a:xfrm>
            <a:off x="6347911" y="4500422"/>
            <a:ext cx="1297492" cy="400110"/>
          </a:xfrm>
          <a:prstGeom prst="rect">
            <a:avLst/>
          </a:prstGeom>
          <a:noFill/>
          <a:ln>
            <a:noFill/>
          </a:ln>
        </p:spPr>
        <p:txBody>
          <a:bodyPr wrap="square" rtlCol="0">
            <a:spAutoFit/>
          </a:bodyPr>
          <a:lstStyle/>
          <a:p>
            <a:r>
              <a:rPr lang="en-US" sz="2000" b="1" i="1" dirty="0">
                <a:solidFill>
                  <a:srgbClr val="00B050"/>
                </a:solidFill>
              </a:rPr>
              <a:t>b = y</a:t>
            </a:r>
            <a:r>
              <a:rPr lang="en-US" sz="2000" b="1" i="1" baseline="-25000" dirty="0">
                <a:solidFill>
                  <a:srgbClr val="00B050"/>
                </a:solidFill>
              </a:rPr>
              <a:t>2</a:t>
            </a:r>
            <a:r>
              <a:rPr lang="en-US" sz="2000" b="1" i="1" dirty="0">
                <a:solidFill>
                  <a:srgbClr val="00B050"/>
                </a:solidFill>
              </a:rPr>
              <a:t> – y</a:t>
            </a:r>
            <a:r>
              <a:rPr lang="en-US" sz="2000" b="1" i="1" baseline="-25000" dirty="0">
                <a:solidFill>
                  <a:srgbClr val="00B050"/>
                </a:solidFill>
              </a:rPr>
              <a:t>1</a:t>
            </a:r>
            <a:r>
              <a:rPr lang="en-US" sz="2000" b="1" i="1" dirty="0">
                <a:solidFill>
                  <a:srgbClr val="00B050"/>
                </a:solidFill>
              </a:rPr>
              <a:t> </a:t>
            </a:r>
          </a:p>
        </p:txBody>
      </p:sp>
      <p:sp>
        <p:nvSpPr>
          <p:cNvPr id="3" name="Footer Placeholder 3">
            <a:extLst>
              <a:ext uri="{FF2B5EF4-FFF2-40B4-BE49-F238E27FC236}">
                <a16:creationId xmlns:a16="http://schemas.microsoft.com/office/drawing/2014/main" id="{259C39D9-B71D-6CC5-8886-B31CCFACF77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Tree>
    <p:extLst>
      <p:ext uri="{BB962C8B-B14F-4D97-AF65-F5344CB8AC3E}">
        <p14:creationId xmlns:p14="http://schemas.microsoft.com/office/powerpoint/2010/main" val="96533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par>
                                <p:cTn id="36" presetID="10" presetClass="entr" presetSubtype="0" fill="hold"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9"/>
                                        </p:tgtEl>
                                        <p:attrNameLst>
                                          <p:attrName>style.visibility</p:attrName>
                                        </p:attrNameLst>
                                      </p:cBhvr>
                                      <p:to>
                                        <p:strVal val="visible"/>
                                      </p:to>
                                    </p:set>
                                    <p:animEffect transition="in" filter="fade">
                                      <p:cBhvr>
                                        <p:cTn id="44" dur="500"/>
                                        <p:tgtEl>
                                          <p:spTgt spid="6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fade">
                                      <p:cBhvr>
                                        <p:cTn id="47" dur="500"/>
                                        <p:tgtEl>
                                          <p:spTgt spid="7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500"/>
                                        <p:tgtEl>
                                          <p:spTgt spid="7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fade">
                                      <p:cBhvr>
                                        <p:cTn id="55" dur="500"/>
                                        <p:tgtEl>
                                          <p:spTgt spid="6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7"/>
                                        </p:tgtEl>
                                        <p:attrNameLst>
                                          <p:attrName>style.visibility</p:attrName>
                                        </p:attrNameLst>
                                      </p:cBhvr>
                                      <p:to>
                                        <p:strVal val="visible"/>
                                      </p:to>
                                    </p:set>
                                    <p:animEffect transition="in" filter="fade">
                                      <p:cBhvr>
                                        <p:cTn id="5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animBg="1"/>
      <p:bldP spid="61" grpId="0"/>
      <p:bldP spid="62" grpId="0"/>
      <p:bldP spid="63" grpId="0"/>
      <p:bldP spid="66" grpId="0"/>
      <p:bldP spid="67" grpId="0"/>
      <p:bldP spid="68" grpId="0" animBg="1"/>
      <p:bldP spid="69" grpId="0"/>
      <p:bldP spid="70" grpId="0"/>
      <p:bldP spid="7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What is Cluster Analysis? </a:t>
            </a:r>
          </a:p>
        </p:txBody>
      </p:sp>
      <p:sp>
        <p:nvSpPr>
          <p:cNvPr id="3" name="TextBox 2">
            <a:extLst>
              <a:ext uri="{FF2B5EF4-FFF2-40B4-BE49-F238E27FC236}">
                <a16:creationId xmlns:a16="http://schemas.microsoft.com/office/drawing/2014/main" id="{B9DA94A2-A096-62F0-F420-4ECF2316BC74}"/>
              </a:ext>
            </a:extLst>
          </p:cNvPr>
          <p:cNvSpPr txBox="1"/>
          <p:nvPr/>
        </p:nvSpPr>
        <p:spPr>
          <a:xfrm>
            <a:off x="435890" y="1059970"/>
            <a:ext cx="11306932" cy="5016758"/>
          </a:xfrm>
          <a:prstGeom prst="rect">
            <a:avLst/>
          </a:prstGeom>
          <a:noFill/>
        </p:spPr>
        <p:txBody>
          <a:bodyPr wrap="square" rtlCol="0">
            <a:spAutoFit/>
          </a:bodyPr>
          <a:lstStyle/>
          <a:p>
            <a:r>
              <a:rPr lang="en-US" sz="2000" dirty="0"/>
              <a:t>“</a:t>
            </a:r>
            <a:r>
              <a:rPr lang="en-US" sz="2000" b="1" dirty="0"/>
              <a:t>Cluster analysis</a:t>
            </a:r>
            <a:r>
              <a:rPr lang="en-US" sz="2000" dirty="0"/>
              <a:t> groups data objects based only on information found in the data that describes the objects and their relationships.”</a:t>
            </a:r>
          </a:p>
          <a:p>
            <a:endParaRPr lang="en-US" sz="2000" dirty="0"/>
          </a:p>
          <a:p>
            <a:r>
              <a:rPr lang="en-US" sz="2000" dirty="0"/>
              <a:t>“The goal is that the objects within a group be similar (or related) to one another and different from (or unrelated to) the object in other groups.”</a:t>
            </a:r>
          </a:p>
          <a:p>
            <a:endParaRPr lang="en-US" sz="2000" dirty="0"/>
          </a:p>
          <a:p>
            <a:r>
              <a:rPr lang="en-US" sz="2000" dirty="0"/>
              <a:t>“The greater the similarity (or homogeneity) within a group and the greater the difference between groups, the better or more distinct the clustering.” [Pan 2005]</a:t>
            </a:r>
          </a:p>
          <a:p>
            <a:endParaRPr lang="en-US" sz="2000" dirty="0"/>
          </a:p>
          <a:p>
            <a:r>
              <a:rPr lang="en-US" sz="2000" dirty="0"/>
              <a:t>Because cluster analysis has no external information about groups (i.e., </a:t>
            </a:r>
            <a:r>
              <a:rPr lang="en-US" sz="2000" b="1" dirty="0"/>
              <a:t>labels</a:t>
            </a:r>
            <a:r>
              <a:rPr lang="en-US" sz="2000" dirty="0"/>
              <a:t>), it belongs to a form of machine learning known as </a:t>
            </a:r>
            <a:r>
              <a:rPr lang="en-US" sz="2000" b="1" dirty="0"/>
              <a:t>unsupervised learning</a:t>
            </a:r>
            <a:r>
              <a:rPr lang="en-US" sz="2000" dirty="0"/>
              <a:t>.</a:t>
            </a:r>
          </a:p>
          <a:p>
            <a:endParaRPr lang="en-US" sz="2000" dirty="0"/>
          </a:p>
          <a:p>
            <a:r>
              <a:rPr lang="en-US" sz="2000" dirty="0"/>
              <a:t>Because so much data is unlabeled, cluster analysis is a widely used tool in analytics to discover structure in data and produce new insights.</a:t>
            </a:r>
          </a:p>
          <a:p>
            <a:endParaRPr lang="en-US" sz="2000" dirty="0"/>
          </a:p>
          <a:p>
            <a:r>
              <a:rPr lang="en-US" sz="2000" dirty="0"/>
              <a:t>BTW – The words </a:t>
            </a:r>
            <a:r>
              <a:rPr lang="en-US" sz="2000" b="1" dirty="0"/>
              <a:t>groups</a:t>
            </a:r>
            <a:r>
              <a:rPr lang="en-US" sz="2000" dirty="0"/>
              <a:t> and </a:t>
            </a:r>
            <a:r>
              <a:rPr lang="en-US" sz="2000" b="1" dirty="0"/>
              <a:t>clusters</a:t>
            </a:r>
            <a:r>
              <a:rPr lang="en-US" sz="2000" dirty="0"/>
              <a:t> are interchangeable in this course.</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356350"/>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356350"/>
            <a:ext cx="2743200" cy="365125"/>
          </a:xfrm>
        </p:spPr>
        <p:txBody>
          <a:bodyPr/>
          <a:lstStyle/>
          <a:p>
            <a:fld id="{9F6F4FD3-9CF4-4D5E-9BBF-D453CCF141CE}" type="slidenum">
              <a:rPr lang="en-US" smtClean="0"/>
              <a:t>4</a:t>
            </a:fld>
            <a:endParaRPr lang="en-US"/>
          </a:p>
        </p:txBody>
      </p:sp>
    </p:spTree>
    <p:extLst>
      <p:ext uri="{BB962C8B-B14F-4D97-AF65-F5344CB8AC3E}">
        <p14:creationId xmlns:p14="http://schemas.microsoft.com/office/powerpoint/2010/main" val="303126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fade">
                                      <p:cBhvr>
                                        <p:cTn id="2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Distance Example</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40</a:t>
            </a:fld>
            <a:endParaRPr lang="en-US" dirty="0"/>
          </a:p>
        </p:txBody>
      </p:sp>
      <p:sp>
        <p:nvSpPr>
          <p:cNvPr id="53" name="TextBox 52">
            <a:extLst>
              <a:ext uri="{FF2B5EF4-FFF2-40B4-BE49-F238E27FC236}">
                <a16:creationId xmlns:a16="http://schemas.microsoft.com/office/drawing/2014/main" id="{203EF5C4-69FA-855F-8CD1-C678A58AF528}"/>
              </a:ext>
            </a:extLst>
          </p:cNvPr>
          <p:cNvSpPr txBox="1"/>
          <p:nvPr/>
        </p:nvSpPr>
        <p:spPr>
          <a:xfrm>
            <a:off x="387532" y="1059970"/>
            <a:ext cx="11692173" cy="2554545"/>
          </a:xfrm>
          <a:prstGeom prst="rect">
            <a:avLst/>
          </a:prstGeom>
          <a:noFill/>
        </p:spPr>
        <p:txBody>
          <a:bodyPr wrap="square" rtlCol="0">
            <a:spAutoFit/>
          </a:bodyPr>
          <a:lstStyle/>
          <a:p>
            <a:r>
              <a:rPr lang="en-US" sz="2000" dirty="0"/>
              <a:t>Let’s say you had this data point running through k-means:</a:t>
            </a:r>
          </a:p>
          <a:p>
            <a:endParaRPr lang="en-US" sz="2000" dirty="0"/>
          </a:p>
          <a:p>
            <a:endParaRPr lang="en-US" sz="2000" dirty="0"/>
          </a:p>
          <a:p>
            <a:r>
              <a:rPr lang="en-US" sz="2000" dirty="0"/>
              <a:t>With 2 centroids:</a:t>
            </a:r>
          </a:p>
          <a:p>
            <a:endParaRPr lang="en-US" sz="2000" dirty="0"/>
          </a:p>
          <a:p>
            <a:endParaRPr lang="en-US" sz="2000" dirty="0"/>
          </a:p>
          <a:p>
            <a:endParaRPr lang="en-US" sz="2000" dirty="0"/>
          </a:p>
          <a:p>
            <a:r>
              <a:rPr lang="en-US" sz="2000" dirty="0"/>
              <a:t>Here are the Euclidean distance calculations:</a:t>
            </a:r>
          </a:p>
        </p:txBody>
      </p:sp>
      <p:sp>
        <p:nvSpPr>
          <p:cNvPr id="3" name="Footer Placeholder 3">
            <a:extLst>
              <a:ext uri="{FF2B5EF4-FFF2-40B4-BE49-F238E27FC236}">
                <a16:creationId xmlns:a16="http://schemas.microsoft.com/office/drawing/2014/main" id="{259C39D9-B71D-6CC5-8886-B31CCFACF77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graphicFrame>
        <p:nvGraphicFramePr>
          <p:cNvPr id="4" name="Table 4">
            <a:extLst>
              <a:ext uri="{FF2B5EF4-FFF2-40B4-BE49-F238E27FC236}">
                <a16:creationId xmlns:a16="http://schemas.microsoft.com/office/drawing/2014/main" id="{A3762319-DE40-B67C-0F68-7DAF8319F1FF}"/>
              </a:ext>
            </a:extLst>
          </p:cNvPr>
          <p:cNvGraphicFramePr>
            <a:graphicFrameLocks noGrp="1"/>
          </p:cNvGraphicFramePr>
          <p:nvPr>
            <p:extLst>
              <p:ext uri="{D42A27DB-BD31-4B8C-83A1-F6EECF244321}">
                <p14:modId xmlns:p14="http://schemas.microsoft.com/office/powerpoint/2010/main" val="207085520"/>
              </p:ext>
            </p:extLst>
          </p:nvPr>
        </p:nvGraphicFramePr>
        <p:xfrm>
          <a:off x="6872068" y="902546"/>
          <a:ext cx="5050302" cy="741680"/>
        </p:xfrm>
        <a:graphic>
          <a:graphicData uri="http://schemas.openxmlformats.org/drawingml/2006/table">
            <a:tbl>
              <a:tblPr firstRow="1" bandRow="1">
                <a:tableStyleId>{5C22544A-7EE6-4342-B048-85BDC9FD1C3A}</a:tableStyleId>
              </a:tblPr>
              <a:tblGrid>
                <a:gridCol w="1683434">
                  <a:extLst>
                    <a:ext uri="{9D8B030D-6E8A-4147-A177-3AD203B41FA5}">
                      <a16:colId xmlns:a16="http://schemas.microsoft.com/office/drawing/2014/main" val="773549797"/>
                    </a:ext>
                  </a:extLst>
                </a:gridCol>
                <a:gridCol w="1683434">
                  <a:extLst>
                    <a:ext uri="{9D8B030D-6E8A-4147-A177-3AD203B41FA5}">
                      <a16:colId xmlns:a16="http://schemas.microsoft.com/office/drawing/2014/main" val="3357883913"/>
                    </a:ext>
                  </a:extLst>
                </a:gridCol>
                <a:gridCol w="1683434">
                  <a:extLst>
                    <a:ext uri="{9D8B030D-6E8A-4147-A177-3AD203B41FA5}">
                      <a16:colId xmlns:a16="http://schemas.microsoft.com/office/drawing/2014/main" val="2080237210"/>
                    </a:ext>
                  </a:extLst>
                </a:gridCol>
              </a:tblGrid>
              <a:tr h="370840">
                <a:tc>
                  <a:txBody>
                    <a:bodyPr/>
                    <a:lstStyle/>
                    <a:p>
                      <a:pPr algn="ctr"/>
                      <a:r>
                        <a:rPr lang="en-US" dirty="0"/>
                        <a:t>Feature 1</a:t>
                      </a:r>
                    </a:p>
                  </a:txBody>
                  <a:tcPr/>
                </a:tc>
                <a:tc>
                  <a:txBody>
                    <a:bodyPr/>
                    <a:lstStyle/>
                    <a:p>
                      <a:pPr algn="ctr"/>
                      <a:r>
                        <a:rPr lang="en-US" dirty="0"/>
                        <a:t>Feature 2</a:t>
                      </a:r>
                    </a:p>
                  </a:txBody>
                  <a:tcPr/>
                </a:tc>
                <a:tc>
                  <a:txBody>
                    <a:bodyPr/>
                    <a:lstStyle/>
                    <a:p>
                      <a:pPr algn="ctr"/>
                      <a:r>
                        <a:rPr lang="en-US" dirty="0"/>
                        <a:t>Feature 3</a:t>
                      </a:r>
                    </a:p>
                  </a:txBody>
                  <a:tcPr/>
                </a:tc>
                <a:extLst>
                  <a:ext uri="{0D108BD9-81ED-4DB2-BD59-A6C34878D82A}">
                    <a16:rowId xmlns:a16="http://schemas.microsoft.com/office/drawing/2014/main" val="2476265283"/>
                  </a:ext>
                </a:extLst>
              </a:tr>
              <a:tr h="370840">
                <a:tc>
                  <a:txBody>
                    <a:bodyPr/>
                    <a:lstStyle/>
                    <a:p>
                      <a:pPr algn="ctr"/>
                      <a:r>
                        <a:rPr lang="en-US" dirty="0"/>
                        <a:t>3.5</a:t>
                      </a:r>
                    </a:p>
                  </a:txBody>
                  <a:tcPr/>
                </a:tc>
                <a:tc>
                  <a:txBody>
                    <a:bodyPr/>
                    <a:lstStyle/>
                    <a:p>
                      <a:pPr algn="ctr"/>
                      <a:r>
                        <a:rPr lang="en-US" dirty="0"/>
                        <a:t>7.8</a:t>
                      </a:r>
                    </a:p>
                  </a:txBody>
                  <a:tcPr/>
                </a:tc>
                <a:tc>
                  <a:txBody>
                    <a:bodyPr/>
                    <a:lstStyle/>
                    <a:p>
                      <a:pPr algn="ctr"/>
                      <a:r>
                        <a:rPr lang="en-US" dirty="0"/>
                        <a:t>2.3</a:t>
                      </a:r>
                    </a:p>
                  </a:txBody>
                  <a:tcPr/>
                </a:tc>
                <a:extLst>
                  <a:ext uri="{0D108BD9-81ED-4DB2-BD59-A6C34878D82A}">
                    <a16:rowId xmlns:a16="http://schemas.microsoft.com/office/drawing/2014/main" val="1508013380"/>
                  </a:ext>
                </a:extLst>
              </a:tr>
            </a:tbl>
          </a:graphicData>
        </a:graphic>
      </p:graphicFrame>
      <p:graphicFrame>
        <p:nvGraphicFramePr>
          <p:cNvPr id="5" name="Table 4">
            <a:extLst>
              <a:ext uri="{FF2B5EF4-FFF2-40B4-BE49-F238E27FC236}">
                <a16:creationId xmlns:a16="http://schemas.microsoft.com/office/drawing/2014/main" id="{FC256817-5FBF-91E8-0BED-89E0D9B40527}"/>
              </a:ext>
            </a:extLst>
          </p:cNvPr>
          <p:cNvGraphicFramePr>
            <a:graphicFrameLocks noGrp="1"/>
          </p:cNvGraphicFramePr>
          <p:nvPr>
            <p:extLst>
              <p:ext uri="{D42A27DB-BD31-4B8C-83A1-F6EECF244321}">
                <p14:modId xmlns:p14="http://schemas.microsoft.com/office/powerpoint/2010/main" val="4001640579"/>
              </p:ext>
            </p:extLst>
          </p:nvPr>
        </p:nvGraphicFramePr>
        <p:xfrm>
          <a:off x="6872068" y="2010792"/>
          <a:ext cx="5050302" cy="1112520"/>
        </p:xfrm>
        <a:graphic>
          <a:graphicData uri="http://schemas.openxmlformats.org/drawingml/2006/table">
            <a:tbl>
              <a:tblPr firstRow="1" bandRow="1">
                <a:tableStyleId>{5C22544A-7EE6-4342-B048-85BDC9FD1C3A}</a:tableStyleId>
              </a:tblPr>
              <a:tblGrid>
                <a:gridCol w="1683434">
                  <a:extLst>
                    <a:ext uri="{9D8B030D-6E8A-4147-A177-3AD203B41FA5}">
                      <a16:colId xmlns:a16="http://schemas.microsoft.com/office/drawing/2014/main" val="773549797"/>
                    </a:ext>
                  </a:extLst>
                </a:gridCol>
                <a:gridCol w="1683434">
                  <a:extLst>
                    <a:ext uri="{9D8B030D-6E8A-4147-A177-3AD203B41FA5}">
                      <a16:colId xmlns:a16="http://schemas.microsoft.com/office/drawing/2014/main" val="3357883913"/>
                    </a:ext>
                  </a:extLst>
                </a:gridCol>
                <a:gridCol w="1683434">
                  <a:extLst>
                    <a:ext uri="{9D8B030D-6E8A-4147-A177-3AD203B41FA5}">
                      <a16:colId xmlns:a16="http://schemas.microsoft.com/office/drawing/2014/main" val="2080237210"/>
                    </a:ext>
                  </a:extLst>
                </a:gridCol>
              </a:tblGrid>
              <a:tr h="370840">
                <a:tc>
                  <a:txBody>
                    <a:bodyPr/>
                    <a:lstStyle/>
                    <a:p>
                      <a:pPr algn="ctr"/>
                      <a:r>
                        <a:rPr lang="en-US" dirty="0"/>
                        <a:t>Feature 1</a:t>
                      </a:r>
                    </a:p>
                  </a:txBody>
                  <a:tcPr/>
                </a:tc>
                <a:tc>
                  <a:txBody>
                    <a:bodyPr/>
                    <a:lstStyle/>
                    <a:p>
                      <a:pPr algn="ctr"/>
                      <a:r>
                        <a:rPr lang="en-US" dirty="0"/>
                        <a:t>Feature 2</a:t>
                      </a:r>
                    </a:p>
                  </a:txBody>
                  <a:tcPr/>
                </a:tc>
                <a:tc>
                  <a:txBody>
                    <a:bodyPr/>
                    <a:lstStyle/>
                    <a:p>
                      <a:pPr algn="ctr"/>
                      <a:r>
                        <a:rPr lang="en-US" dirty="0"/>
                        <a:t>Feature 3</a:t>
                      </a:r>
                    </a:p>
                  </a:txBody>
                  <a:tcPr/>
                </a:tc>
                <a:extLst>
                  <a:ext uri="{0D108BD9-81ED-4DB2-BD59-A6C34878D82A}">
                    <a16:rowId xmlns:a16="http://schemas.microsoft.com/office/drawing/2014/main" val="2476265283"/>
                  </a:ext>
                </a:extLst>
              </a:tr>
              <a:tr h="370840">
                <a:tc>
                  <a:txBody>
                    <a:bodyPr/>
                    <a:lstStyle/>
                    <a:p>
                      <a:pPr algn="ctr"/>
                      <a:r>
                        <a:rPr lang="en-US" dirty="0"/>
                        <a:t>1.2</a:t>
                      </a:r>
                    </a:p>
                  </a:txBody>
                  <a:tcPr/>
                </a:tc>
                <a:tc>
                  <a:txBody>
                    <a:bodyPr/>
                    <a:lstStyle/>
                    <a:p>
                      <a:pPr algn="ctr"/>
                      <a:r>
                        <a:rPr lang="en-US" dirty="0"/>
                        <a:t>4.1</a:t>
                      </a:r>
                    </a:p>
                  </a:txBody>
                  <a:tcPr/>
                </a:tc>
                <a:tc>
                  <a:txBody>
                    <a:bodyPr/>
                    <a:lstStyle/>
                    <a:p>
                      <a:pPr algn="ctr"/>
                      <a:r>
                        <a:rPr lang="en-US" dirty="0"/>
                        <a:t>5.1</a:t>
                      </a:r>
                    </a:p>
                  </a:txBody>
                  <a:tcPr/>
                </a:tc>
                <a:extLst>
                  <a:ext uri="{0D108BD9-81ED-4DB2-BD59-A6C34878D82A}">
                    <a16:rowId xmlns:a16="http://schemas.microsoft.com/office/drawing/2014/main" val="1508013380"/>
                  </a:ext>
                </a:extLst>
              </a:tr>
              <a:tr h="370840">
                <a:tc>
                  <a:txBody>
                    <a:bodyPr/>
                    <a:lstStyle/>
                    <a:p>
                      <a:pPr algn="ctr"/>
                      <a:r>
                        <a:rPr lang="en-US" dirty="0"/>
                        <a:t>2.7</a:t>
                      </a:r>
                    </a:p>
                  </a:txBody>
                  <a:tcPr/>
                </a:tc>
                <a:tc>
                  <a:txBody>
                    <a:bodyPr/>
                    <a:lstStyle/>
                    <a:p>
                      <a:pPr algn="ctr"/>
                      <a:r>
                        <a:rPr lang="en-US" dirty="0"/>
                        <a:t>9.4</a:t>
                      </a:r>
                    </a:p>
                  </a:txBody>
                  <a:tcPr/>
                </a:tc>
                <a:tc>
                  <a:txBody>
                    <a:bodyPr/>
                    <a:lstStyle/>
                    <a:p>
                      <a:pPr algn="ctr"/>
                      <a:r>
                        <a:rPr lang="en-US" dirty="0"/>
                        <a:t>3.6</a:t>
                      </a:r>
                    </a:p>
                  </a:txBody>
                  <a:tcPr/>
                </a:tc>
                <a:extLst>
                  <a:ext uri="{0D108BD9-81ED-4DB2-BD59-A6C34878D82A}">
                    <a16:rowId xmlns:a16="http://schemas.microsoft.com/office/drawing/2014/main" val="1445286401"/>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649846-C74C-FC2E-D08E-278C7ED39842}"/>
                  </a:ext>
                </a:extLst>
              </p:cNvPr>
              <p:cNvSpPr txBox="1"/>
              <p:nvPr/>
            </p:nvSpPr>
            <p:spPr>
              <a:xfrm>
                <a:off x="1054464" y="3900043"/>
                <a:ext cx="11137536" cy="372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𝐷𝑖𝑠𝑡𝑎𝑛𝑐𝑒</m:t>
                      </m:r>
                      <m:r>
                        <a:rPr lang="en-US" sz="2000" i="1" smtClean="0">
                          <a:latin typeface="Cambria Math" panose="02040503050406030204" pitchFamily="18" charset="0"/>
                        </a:rPr>
                        <m:t>=</m:t>
                      </m:r>
                      <m:rad>
                        <m:radPr>
                          <m:degHide m:val="on"/>
                          <m:ctrlPr>
                            <a:rPr lang="en-US" sz="2000" i="1" smtClean="0">
                              <a:latin typeface="Cambria Math" panose="02040503050406030204" pitchFamily="18" charset="0"/>
                            </a:rPr>
                          </m:ctrlPr>
                        </m:radPr>
                        <m:deg/>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𝑓𝑒𝑎𝑡𝑢𝑟𝑒</m:t>
                                  </m:r>
                                  <m:r>
                                    <a:rPr lang="en-US" sz="2000" b="0" i="1" smtClean="0">
                                      <a:latin typeface="Cambria Math" panose="02040503050406030204" pitchFamily="18" charset="0"/>
                                    </a:rPr>
                                    <m:t>1</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𝑓𝑒𝑎𝑡𝑢𝑟𝑒</m:t>
                                  </m:r>
                                  <m:r>
                                    <a:rPr lang="en-US" sz="2000" b="0" i="1" smtClean="0">
                                      <a:latin typeface="Cambria Math" panose="02040503050406030204" pitchFamily="18" charset="0"/>
                                    </a:rPr>
                                    <m:t>1</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𝑓𝑒𝑎𝑡𝑢𝑟𝑒</m:t>
                                  </m:r>
                                  <m:r>
                                    <a:rPr lang="en-US" sz="2000" b="0" i="1" smtClean="0">
                                      <a:latin typeface="Cambria Math" panose="02040503050406030204" pitchFamily="18" charset="0"/>
                                    </a:rPr>
                                    <m:t>2</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𝑓𝑒𝑎𝑡𝑢𝑟𝑒</m:t>
                                  </m:r>
                                  <m:r>
                                    <a:rPr lang="en-US" sz="2000" b="0" i="1" smtClean="0">
                                      <a:latin typeface="Cambria Math" panose="02040503050406030204" pitchFamily="18" charset="0"/>
                                    </a:rPr>
                                    <m:t>2</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𝑓𝑒𝑎𝑡𝑢𝑟𝑒</m:t>
                                  </m:r>
                                  <m:r>
                                    <a:rPr lang="en-US" sz="2000" b="0" i="1" smtClean="0">
                                      <a:latin typeface="Cambria Math" panose="02040503050406030204" pitchFamily="18" charset="0"/>
                                    </a:rPr>
                                    <m:t>3</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𝑓𝑒𝑎𝑡𝑢𝑟𝑒</m:t>
                                  </m:r>
                                  <m:r>
                                    <a:rPr lang="en-US" sz="2000" b="0" i="1" smtClean="0">
                                      <a:latin typeface="Cambria Math" panose="02040503050406030204" pitchFamily="18" charset="0"/>
                                    </a:rPr>
                                    <m:t>3</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e>
                      </m:rad>
                    </m:oMath>
                  </m:oMathPara>
                </a14:m>
                <a:endParaRPr lang="en-US" sz="2000" dirty="0"/>
              </a:p>
            </p:txBody>
          </p:sp>
        </mc:Choice>
        <mc:Fallback xmlns="">
          <p:sp>
            <p:nvSpPr>
              <p:cNvPr id="6" name="TextBox 5">
                <a:extLst>
                  <a:ext uri="{FF2B5EF4-FFF2-40B4-BE49-F238E27FC236}">
                    <a16:creationId xmlns:a16="http://schemas.microsoft.com/office/drawing/2014/main" id="{EE649846-C74C-FC2E-D08E-278C7ED39842}"/>
                  </a:ext>
                </a:extLst>
              </p:cNvPr>
              <p:cNvSpPr txBox="1">
                <a:spLocks noRot="1" noChangeAspect="1" noMove="1" noResize="1" noEditPoints="1" noAdjustHandles="1" noChangeArrowheads="1" noChangeShapeType="1" noTextEdit="1"/>
              </p:cNvSpPr>
              <p:nvPr/>
            </p:nvSpPr>
            <p:spPr>
              <a:xfrm>
                <a:off x="1054464" y="3900043"/>
                <a:ext cx="11137536" cy="372731"/>
              </a:xfrm>
              <a:prstGeom prst="rect">
                <a:avLst/>
              </a:prstGeom>
              <a:blipFill>
                <a:blip r:embed="rId3"/>
                <a:stretch>
                  <a:fillRect b="-295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323F0AB-4FB0-0CD3-0D98-DA587B6E2F60}"/>
                  </a:ext>
                </a:extLst>
              </p:cNvPr>
              <p:cNvSpPr txBox="1"/>
              <p:nvPr/>
            </p:nvSpPr>
            <p:spPr>
              <a:xfrm>
                <a:off x="1134426" y="4720082"/>
                <a:ext cx="7965514" cy="372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𝐷𝑖𝑠𝑡𝑎𝑛𝑐𝑒</m:t>
                          </m:r>
                        </m:e>
                        <m:sub>
                          <m:r>
                            <a:rPr lang="en-US" sz="2000" b="0" i="1" smtClean="0">
                              <a:latin typeface="Cambria Math" panose="02040503050406030204" pitchFamily="18" charset="0"/>
                            </a:rPr>
                            <m:t>𝑐𝑒𝑛𝑡𝑟𝑜𝑖𝑑</m:t>
                          </m:r>
                          <m:r>
                            <a:rPr lang="en-US" sz="2000" b="0" i="1" smtClean="0">
                              <a:latin typeface="Cambria Math" panose="02040503050406030204" pitchFamily="18" charset="0"/>
                            </a:rPr>
                            <m:t> 0</m:t>
                          </m:r>
                        </m:sub>
                      </m:sSub>
                      <m:r>
                        <a:rPr lang="en-US" sz="2000" i="1" smtClean="0">
                          <a:latin typeface="Cambria Math" panose="02040503050406030204" pitchFamily="18" charset="0"/>
                        </a:rPr>
                        <m:t>=</m:t>
                      </m:r>
                      <m:rad>
                        <m:radPr>
                          <m:degHide m:val="on"/>
                          <m:ctrlPr>
                            <a:rPr lang="en-US" sz="2000" i="1" smtClean="0">
                              <a:latin typeface="Cambria Math" panose="02040503050406030204" pitchFamily="18" charset="0"/>
                            </a:rPr>
                          </m:ctrlPr>
                        </m:radPr>
                        <m:deg/>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(1.2−3.5)</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(4.1−7.8)</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(5.1−2.3)</m:t>
                              </m:r>
                            </m:e>
                            <m:sup>
                              <m:r>
                                <a:rPr lang="en-US" sz="2000" b="0" i="1" smtClean="0">
                                  <a:latin typeface="Cambria Math" panose="02040503050406030204" pitchFamily="18" charset="0"/>
                                </a:rPr>
                                <m:t>2</m:t>
                              </m:r>
                            </m:sup>
                          </m:sSup>
                        </m:e>
                      </m:rad>
                      <m:r>
                        <a:rPr lang="en-US" sz="2000" b="0" i="1" smtClean="0">
                          <a:latin typeface="Cambria Math" panose="02040503050406030204" pitchFamily="18" charset="0"/>
                        </a:rPr>
                        <m:t> =5.1788</m:t>
                      </m:r>
                    </m:oMath>
                  </m:oMathPara>
                </a14:m>
                <a:endParaRPr lang="en-US" sz="2000" dirty="0"/>
              </a:p>
            </p:txBody>
          </p:sp>
        </mc:Choice>
        <mc:Fallback xmlns="">
          <p:sp>
            <p:nvSpPr>
              <p:cNvPr id="7" name="TextBox 6">
                <a:extLst>
                  <a:ext uri="{FF2B5EF4-FFF2-40B4-BE49-F238E27FC236}">
                    <a16:creationId xmlns:a16="http://schemas.microsoft.com/office/drawing/2014/main" id="{5323F0AB-4FB0-0CD3-0D98-DA587B6E2F60}"/>
                  </a:ext>
                </a:extLst>
              </p:cNvPr>
              <p:cNvSpPr txBox="1">
                <a:spLocks noRot="1" noChangeAspect="1" noMove="1" noResize="1" noEditPoints="1" noAdjustHandles="1" noChangeArrowheads="1" noChangeShapeType="1" noTextEdit="1"/>
              </p:cNvSpPr>
              <p:nvPr/>
            </p:nvSpPr>
            <p:spPr>
              <a:xfrm>
                <a:off x="1134426" y="4720082"/>
                <a:ext cx="7965514" cy="372731"/>
              </a:xfrm>
              <a:prstGeom prst="rect">
                <a:avLst/>
              </a:prstGeom>
              <a:blipFill>
                <a:blip r:embed="rId4"/>
                <a:stretch>
                  <a:fillRect l="-230" r="-230" b="-295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1F04BC-54F5-5D5E-AB57-F76C7CC3AD1D}"/>
                  </a:ext>
                </a:extLst>
              </p:cNvPr>
              <p:cNvSpPr txBox="1"/>
              <p:nvPr/>
            </p:nvSpPr>
            <p:spPr>
              <a:xfrm>
                <a:off x="1134426" y="5557484"/>
                <a:ext cx="8055282" cy="372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𝐷𝑖𝑠𝑡𝑎𝑛𝑐𝑒</m:t>
                          </m:r>
                        </m:e>
                        <m:sub>
                          <m:r>
                            <a:rPr lang="en-US" sz="2000" b="0" i="1" smtClean="0">
                              <a:latin typeface="Cambria Math" panose="02040503050406030204" pitchFamily="18" charset="0"/>
                            </a:rPr>
                            <m:t>𝑐𝑒𝑛𝑡𝑟𝑜𝑖𝑑</m:t>
                          </m:r>
                          <m:r>
                            <a:rPr lang="en-US" sz="2000" b="0" i="1" smtClean="0">
                              <a:latin typeface="Cambria Math" panose="02040503050406030204" pitchFamily="18" charset="0"/>
                            </a:rPr>
                            <m:t> 1</m:t>
                          </m:r>
                        </m:sub>
                      </m:sSub>
                      <m:r>
                        <a:rPr lang="en-US" sz="2000" i="1" smtClean="0">
                          <a:latin typeface="Cambria Math" panose="02040503050406030204" pitchFamily="18" charset="0"/>
                        </a:rPr>
                        <m:t>=</m:t>
                      </m:r>
                      <m:rad>
                        <m:radPr>
                          <m:degHide m:val="on"/>
                          <m:ctrlPr>
                            <a:rPr lang="en-US" sz="2000" i="1" smtClean="0">
                              <a:latin typeface="Cambria Math" panose="02040503050406030204" pitchFamily="18" charset="0"/>
                            </a:rPr>
                          </m:ctrlPr>
                        </m:radPr>
                        <m:deg/>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(2.7−3.5)</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(9.4−7.8)</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(3.6−2.3)</m:t>
                              </m:r>
                            </m:e>
                            <m:sup>
                              <m:r>
                                <a:rPr lang="en-US" sz="2000" b="0" i="1" smtClean="0">
                                  <a:latin typeface="Cambria Math" panose="02040503050406030204" pitchFamily="18" charset="0"/>
                                </a:rPr>
                                <m:t>2</m:t>
                              </m:r>
                            </m:sup>
                          </m:sSup>
                        </m:e>
                      </m:rad>
                      <m:r>
                        <a:rPr lang="en-US" sz="2000" b="0" i="1" smtClean="0">
                          <a:latin typeface="Cambria Math" panose="02040503050406030204" pitchFamily="18" charset="0"/>
                        </a:rPr>
                        <m:t> =2.2113</m:t>
                      </m:r>
                    </m:oMath>
                  </m:oMathPara>
                </a14:m>
                <a:endParaRPr lang="en-US" sz="2000" dirty="0"/>
              </a:p>
            </p:txBody>
          </p:sp>
        </mc:Choice>
        <mc:Fallback xmlns="">
          <p:sp>
            <p:nvSpPr>
              <p:cNvPr id="8" name="TextBox 7">
                <a:extLst>
                  <a:ext uri="{FF2B5EF4-FFF2-40B4-BE49-F238E27FC236}">
                    <a16:creationId xmlns:a16="http://schemas.microsoft.com/office/drawing/2014/main" id="{4E1F04BC-54F5-5D5E-AB57-F76C7CC3AD1D}"/>
                  </a:ext>
                </a:extLst>
              </p:cNvPr>
              <p:cNvSpPr txBox="1">
                <a:spLocks noRot="1" noChangeAspect="1" noMove="1" noResize="1" noEditPoints="1" noAdjustHandles="1" noChangeArrowheads="1" noChangeShapeType="1" noTextEdit="1"/>
              </p:cNvSpPr>
              <p:nvPr/>
            </p:nvSpPr>
            <p:spPr>
              <a:xfrm>
                <a:off x="1134426" y="5557484"/>
                <a:ext cx="8055282" cy="372731"/>
              </a:xfrm>
              <a:prstGeom prst="rect">
                <a:avLst/>
              </a:prstGeom>
              <a:blipFill>
                <a:blip r:embed="rId5"/>
                <a:stretch>
                  <a:fillRect b="-29508"/>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773F68A5-E8D1-4986-C499-90A8FEB3C52F}"/>
              </a:ext>
            </a:extLst>
          </p:cNvPr>
          <p:cNvSpPr/>
          <p:nvPr/>
        </p:nvSpPr>
        <p:spPr>
          <a:xfrm>
            <a:off x="8264769" y="5620047"/>
            <a:ext cx="910872" cy="31016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A1253E-9602-49F3-35F2-3E77B8293EFA}"/>
              </a:ext>
            </a:extLst>
          </p:cNvPr>
          <p:cNvSpPr txBox="1"/>
          <p:nvPr/>
        </p:nvSpPr>
        <p:spPr>
          <a:xfrm>
            <a:off x="9029601" y="5543794"/>
            <a:ext cx="2599708" cy="400110"/>
          </a:xfrm>
          <a:prstGeom prst="rect">
            <a:avLst/>
          </a:prstGeom>
          <a:noFill/>
        </p:spPr>
        <p:txBody>
          <a:bodyPr wrap="square" rtlCol="0">
            <a:spAutoFit/>
          </a:bodyPr>
          <a:lstStyle/>
          <a:p>
            <a:pPr algn="ctr"/>
            <a:r>
              <a:rPr lang="en-US" sz="2000" b="1" dirty="0">
                <a:solidFill>
                  <a:srgbClr val="00B050"/>
                </a:solidFill>
              </a:rPr>
              <a:t>Assign to cluster 1</a:t>
            </a:r>
          </a:p>
        </p:txBody>
      </p:sp>
    </p:spTree>
    <p:extLst>
      <p:ext uri="{BB962C8B-B14F-4D97-AF65-F5344CB8AC3E}">
        <p14:creationId xmlns:p14="http://schemas.microsoft.com/office/powerpoint/2010/main" val="214830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xEl>
                                              <p:pRg st="3" end="3"/>
                                            </p:txEl>
                                          </p:spTgt>
                                        </p:tgtEl>
                                        <p:attrNameLst>
                                          <p:attrName>style.visibility</p:attrName>
                                        </p:attrNameLst>
                                      </p:cBhvr>
                                      <p:to>
                                        <p:strVal val="visible"/>
                                      </p:to>
                                    </p:set>
                                    <p:animEffect transition="in" filter="fade">
                                      <p:cBhvr>
                                        <p:cTn id="7" dur="500"/>
                                        <p:tgtEl>
                                          <p:spTgt spid="5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xEl>
                                              <p:pRg st="7" end="7"/>
                                            </p:txEl>
                                          </p:spTgt>
                                        </p:tgtEl>
                                        <p:attrNameLst>
                                          <p:attrName>style.visibility</p:attrName>
                                        </p:attrNameLst>
                                      </p:cBhvr>
                                      <p:to>
                                        <p:strVal val="visible"/>
                                      </p:to>
                                    </p:set>
                                    <p:animEffect transition="in" filter="fade">
                                      <p:cBhvr>
                                        <p:cTn id="17" dur="500"/>
                                        <p:tgtEl>
                                          <p:spTgt spid="5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The Problem with Outliers</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41</a:t>
            </a:fld>
            <a:endParaRPr lang="en-US" dirty="0"/>
          </a:p>
        </p:txBody>
      </p:sp>
      <p:sp>
        <p:nvSpPr>
          <p:cNvPr id="53" name="TextBox 52">
            <a:extLst>
              <a:ext uri="{FF2B5EF4-FFF2-40B4-BE49-F238E27FC236}">
                <a16:creationId xmlns:a16="http://schemas.microsoft.com/office/drawing/2014/main" id="{203EF5C4-69FA-855F-8CD1-C678A58AF528}"/>
              </a:ext>
            </a:extLst>
          </p:cNvPr>
          <p:cNvSpPr txBox="1"/>
          <p:nvPr/>
        </p:nvSpPr>
        <p:spPr>
          <a:xfrm>
            <a:off x="387532" y="1059970"/>
            <a:ext cx="11692173" cy="2246769"/>
          </a:xfrm>
          <a:prstGeom prst="rect">
            <a:avLst/>
          </a:prstGeom>
          <a:noFill/>
        </p:spPr>
        <p:txBody>
          <a:bodyPr wrap="square" rtlCol="0">
            <a:spAutoFit/>
          </a:bodyPr>
          <a:lstStyle/>
          <a:p>
            <a:r>
              <a:rPr lang="en-US" sz="2000" dirty="0"/>
              <a:t>The k-means algorithm uses the average (i.e., the </a:t>
            </a:r>
            <a:r>
              <a:rPr lang="en-US" sz="2000" b="1" dirty="0"/>
              <a:t>mean</a:t>
            </a:r>
            <a:r>
              <a:rPr lang="en-US" sz="2000" dirty="0"/>
              <a:t>) to calculate new centroid locations.</a:t>
            </a:r>
          </a:p>
          <a:p>
            <a:endParaRPr lang="en-US" sz="2000" dirty="0"/>
          </a:p>
          <a:p>
            <a:r>
              <a:rPr lang="en-US" sz="2000" dirty="0"/>
              <a:t>The k-means algorithm also performs complete clustering – every data point is assigned to a cluster.</a:t>
            </a:r>
          </a:p>
          <a:p>
            <a:endParaRPr lang="en-US" sz="2000" dirty="0"/>
          </a:p>
          <a:p>
            <a:r>
              <a:rPr lang="en-US" sz="2000" dirty="0"/>
              <a:t>When there are outlier data points to be clustered, the new centroid locations are influenced by the outliers.</a:t>
            </a:r>
          </a:p>
          <a:p>
            <a:endParaRPr lang="en-US" sz="2000" dirty="0"/>
          </a:p>
          <a:p>
            <a:r>
              <a:rPr lang="en-US" sz="2000" dirty="0"/>
              <a:t>Let’s say you had these data points assigned to a cluster:</a:t>
            </a:r>
          </a:p>
        </p:txBody>
      </p:sp>
      <p:sp>
        <p:nvSpPr>
          <p:cNvPr id="3" name="Footer Placeholder 3">
            <a:extLst>
              <a:ext uri="{FF2B5EF4-FFF2-40B4-BE49-F238E27FC236}">
                <a16:creationId xmlns:a16="http://schemas.microsoft.com/office/drawing/2014/main" id="{259C39D9-B71D-6CC5-8886-B31CCFACF77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graphicFrame>
        <p:nvGraphicFramePr>
          <p:cNvPr id="4" name="Table 4">
            <a:extLst>
              <a:ext uri="{FF2B5EF4-FFF2-40B4-BE49-F238E27FC236}">
                <a16:creationId xmlns:a16="http://schemas.microsoft.com/office/drawing/2014/main" id="{C18CB756-62C0-0AA4-C943-0EF4A3E33C16}"/>
              </a:ext>
            </a:extLst>
          </p:cNvPr>
          <p:cNvGraphicFramePr>
            <a:graphicFrameLocks noGrp="1"/>
          </p:cNvGraphicFramePr>
          <p:nvPr>
            <p:extLst>
              <p:ext uri="{D42A27DB-BD31-4B8C-83A1-F6EECF244321}">
                <p14:modId xmlns:p14="http://schemas.microsoft.com/office/powerpoint/2010/main" val="944100355"/>
              </p:ext>
            </p:extLst>
          </p:nvPr>
        </p:nvGraphicFramePr>
        <p:xfrm>
          <a:off x="6936535" y="2927938"/>
          <a:ext cx="5050302" cy="1483360"/>
        </p:xfrm>
        <a:graphic>
          <a:graphicData uri="http://schemas.openxmlformats.org/drawingml/2006/table">
            <a:tbl>
              <a:tblPr firstRow="1" bandRow="1">
                <a:tableStyleId>{5C22544A-7EE6-4342-B048-85BDC9FD1C3A}</a:tableStyleId>
              </a:tblPr>
              <a:tblGrid>
                <a:gridCol w="1683434">
                  <a:extLst>
                    <a:ext uri="{9D8B030D-6E8A-4147-A177-3AD203B41FA5}">
                      <a16:colId xmlns:a16="http://schemas.microsoft.com/office/drawing/2014/main" val="773549797"/>
                    </a:ext>
                  </a:extLst>
                </a:gridCol>
                <a:gridCol w="1683434">
                  <a:extLst>
                    <a:ext uri="{9D8B030D-6E8A-4147-A177-3AD203B41FA5}">
                      <a16:colId xmlns:a16="http://schemas.microsoft.com/office/drawing/2014/main" val="3357883913"/>
                    </a:ext>
                  </a:extLst>
                </a:gridCol>
                <a:gridCol w="1683434">
                  <a:extLst>
                    <a:ext uri="{9D8B030D-6E8A-4147-A177-3AD203B41FA5}">
                      <a16:colId xmlns:a16="http://schemas.microsoft.com/office/drawing/2014/main" val="2080237210"/>
                    </a:ext>
                  </a:extLst>
                </a:gridCol>
              </a:tblGrid>
              <a:tr h="370840">
                <a:tc>
                  <a:txBody>
                    <a:bodyPr/>
                    <a:lstStyle/>
                    <a:p>
                      <a:pPr algn="ctr"/>
                      <a:r>
                        <a:rPr lang="en-US" dirty="0"/>
                        <a:t>Distance</a:t>
                      </a:r>
                    </a:p>
                  </a:txBody>
                  <a:tcPr/>
                </a:tc>
                <a:tc>
                  <a:txBody>
                    <a:bodyPr/>
                    <a:lstStyle/>
                    <a:p>
                      <a:pPr algn="ctr"/>
                      <a:r>
                        <a:rPr lang="en-US" dirty="0"/>
                        <a:t>Weight</a:t>
                      </a:r>
                    </a:p>
                  </a:txBody>
                  <a:tcPr/>
                </a:tc>
                <a:tc>
                  <a:txBody>
                    <a:bodyPr/>
                    <a:lstStyle/>
                    <a:p>
                      <a:pPr algn="ctr"/>
                      <a:r>
                        <a:rPr lang="en-US" dirty="0"/>
                        <a:t>Volume</a:t>
                      </a:r>
                    </a:p>
                  </a:txBody>
                  <a:tcPr/>
                </a:tc>
                <a:extLst>
                  <a:ext uri="{0D108BD9-81ED-4DB2-BD59-A6C34878D82A}">
                    <a16:rowId xmlns:a16="http://schemas.microsoft.com/office/drawing/2014/main" val="2476265283"/>
                  </a:ext>
                </a:extLst>
              </a:tr>
              <a:tr h="370840">
                <a:tc>
                  <a:txBody>
                    <a:bodyPr/>
                    <a:lstStyle/>
                    <a:p>
                      <a:pPr algn="ctr"/>
                      <a:r>
                        <a:rPr lang="en-US" dirty="0"/>
                        <a:t>126</a:t>
                      </a:r>
                    </a:p>
                  </a:txBody>
                  <a:tcPr/>
                </a:tc>
                <a:tc>
                  <a:txBody>
                    <a:bodyPr/>
                    <a:lstStyle/>
                    <a:p>
                      <a:pPr algn="ctr"/>
                      <a:r>
                        <a:rPr lang="en-US" dirty="0"/>
                        <a:t>7.8</a:t>
                      </a:r>
                    </a:p>
                  </a:txBody>
                  <a:tcPr/>
                </a:tc>
                <a:tc>
                  <a:txBody>
                    <a:bodyPr/>
                    <a:lstStyle/>
                    <a:p>
                      <a:pPr algn="ctr"/>
                      <a:r>
                        <a:rPr lang="en-US" dirty="0"/>
                        <a:t>2.3</a:t>
                      </a:r>
                    </a:p>
                  </a:txBody>
                  <a:tcPr/>
                </a:tc>
                <a:extLst>
                  <a:ext uri="{0D108BD9-81ED-4DB2-BD59-A6C34878D82A}">
                    <a16:rowId xmlns:a16="http://schemas.microsoft.com/office/drawing/2014/main" val="1508013380"/>
                  </a:ext>
                </a:extLst>
              </a:tr>
              <a:tr h="370840">
                <a:tc>
                  <a:txBody>
                    <a:bodyPr/>
                    <a:lstStyle/>
                    <a:p>
                      <a:pPr algn="ctr"/>
                      <a:r>
                        <a:rPr lang="en-US" dirty="0"/>
                        <a:t>123</a:t>
                      </a:r>
                    </a:p>
                  </a:txBody>
                  <a:tcPr/>
                </a:tc>
                <a:tc>
                  <a:txBody>
                    <a:bodyPr/>
                    <a:lstStyle/>
                    <a:p>
                      <a:pPr algn="ctr"/>
                      <a:r>
                        <a:rPr lang="en-US" dirty="0"/>
                        <a:t>8.1</a:t>
                      </a:r>
                    </a:p>
                  </a:txBody>
                  <a:tcPr/>
                </a:tc>
                <a:tc>
                  <a:txBody>
                    <a:bodyPr/>
                    <a:lstStyle/>
                    <a:p>
                      <a:pPr algn="ctr"/>
                      <a:r>
                        <a:rPr lang="en-US" dirty="0"/>
                        <a:t>3.4</a:t>
                      </a:r>
                    </a:p>
                  </a:txBody>
                  <a:tcPr/>
                </a:tc>
                <a:extLst>
                  <a:ext uri="{0D108BD9-81ED-4DB2-BD59-A6C34878D82A}">
                    <a16:rowId xmlns:a16="http://schemas.microsoft.com/office/drawing/2014/main" val="2648445387"/>
                  </a:ext>
                </a:extLst>
              </a:tr>
              <a:tr h="370840">
                <a:tc>
                  <a:txBody>
                    <a:bodyPr/>
                    <a:lstStyle/>
                    <a:p>
                      <a:pPr algn="ctr"/>
                      <a:r>
                        <a:rPr lang="en-US" dirty="0"/>
                        <a:t>300</a:t>
                      </a:r>
                    </a:p>
                  </a:txBody>
                  <a:tcPr/>
                </a:tc>
                <a:tc>
                  <a:txBody>
                    <a:bodyPr/>
                    <a:lstStyle/>
                    <a:p>
                      <a:pPr algn="ctr"/>
                      <a:r>
                        <a:rPr lang="en-US" dirty="0"/>
                        <a:t>8.6</a:t>
                      </a:r>
                    </a:p>
                  </a:txBody>
                  <a:tcPr/>
                </a:tc>
                <a:tc>
                  <a:txBody>
                    <a:bodyPr/>
                    <a:lstStyle/>
                    <a:p>
                      <a:pPr algn="ctr"/>
                      <a:r>
                        <a:rPr lang="en-US" dirty="0"/>
                        <a:t>2.9</a:t>
                      </a:r>
                    </a:p>
                  </a:txBody>
                  <a:tcPr/>
                </a:tc>
                <a:extLst>
                  <a:ext uri="{0D108BD9-81ED-4DB2-BD59-A6C34878D82A}">
                    <a16:rowId xmlns:a16="http://schemas.microsoft.com/office/drawing/2014/main" val="222500180"/>
                  </a:ext>
                </a:extLst>
              </a:tr>
            </a:tbl>
          </a:graphicData>
        </a:graphic>
      </p:graphicFrame>
      <p:graphicFrame>
        <p:nvGraphicFramePr>
          <p:cNvPr id="5" name="Table 4">
            <a:extLst>
              <a:ext uri="{FF2B5EF4-FFF2-40B4-BE49-F238E27FC236}">
                <a16:creationId xmlns:a16="http://schemas.microsoft.com/office/drawing/2014/main" id="{0A2734A9-4AFB-6A7F-02E4-466665E36096}"/>
              </a:ext>
            </a:extLst>
          </p:cNvPr>
          <p:cNvGraphicFramePr>
            <a:graphicFrameLocks noGrp="1"/>
          </p:cNvGraphicFramePr>
          <p:nvPr>
            <p:extLst>
              <p:ext uri="{D42A27DB-BD31-4B8C-83A1-F6EECF244321}">
                <p14:modId xmlns:p14="http://schemas.microsoft.com/office/powerpoint/2010/main" val="2536107208"/>
              </p:ext>
            </p:extLst>
          </p:nvPr>
        </p:nvGraphicFramePr>
        <p:xfrm>
          <a:off x="6936535" y="4803867"/>
          <a:ext cx="5050302" cy="741680"/>
        </p:xfrm>
        <a:graphic>
          <a:graphicData uri="http://schemas.openxmlformats.org/drawingml/2006/table">
            <a:tbl>
              <a:tblPr firstRow="1" bandRow="1">
                <a:tableStyleId>{5C22544A-7EE6-4342-B048-85BDC9FD1C3A}</a:tableStyleId>
              </a:tblPr>
              <a:tblGrid>
                <a:gridCol w="1683434">
                  <a:extLst>
                    <a:ext uri="{9D8B030D-6E8A-4147-A177-3AD203B41FA5}">
                      <a16:colId xmlns:a16="http://schemas.microsoft.com/office/drawing/2014/main" val="773549797"/>
                    </a:ext>
                  </a:extLst>
                </a:gridCol>
                <a:gridCol w="1683434">
                  <a:extLst>
                    <a:ext uri="{9D8B030D-6E8A-4147-A177-3AD203B41FA5}">
                      <a16:colId xmlns:a16="http://schemas.microsoft.com/office/drawing/2014/main" val="3357883913"/>
                    </a:ext>
                  </a:extLst>
                </a:gridCol>
                <a:gridCol w="1683434">
                  <a:extLst>
                    <a:ext uri="{9D8B030D-6E8A-4147-A177-3AD203B41FA5}">
                      <a16:colId xmlns:a16="http://schemas.microsoft.com/office/drawing/2014/main" val="2080237210"/>
                    </a:ext>
                  </a:extLst>
                </a:gridCol>
              </a:tblGrid>
              <a:tr h="370840">
                <a:tc>
                  <a:txBody>
                    <a:bodyPr/>
                    <a:lstStyle/>
                    <a:p>
                      <a:pPr algn="ctr"/>
                      <a:r>
                        <a:rPr lang="en-US" dirty="0"/>
                        <a:t>Feature 1</a:t>
                      </a:r>
                    </a:p>
                  </a:txBody>
                  <a:tcPr/>
                </a:tc>
                <a:tc>
                  <a:txBody>
                    <a:bodyPr/>
                    <a:lstStyle/>
                    <a:p>
                      <a:pPr algn="ctr"/>
                      <a:r>
                        <a:rPr lang="en-US" dirty="0"/>
                        <a:t>Feature 2</a:t>
                      </a:r>
                    </a:p>
                  </a:txBody>
                  <a:tcPr/>
                </a:tc>
                <a:tc>
                  <a:txBody>
                    <a:bodyPr/>
                    <a:lstStyle/>
                    <a:p>
                      <a:pPr algn="ctr"/>
                      <a:r>
                        <a:rPr lang="en-US" dirty="0"/>
                        <a:t>Feature 3</a:t>
                      </a:r>
                    </a:p>
                  </a:txBody>
                  <a:tcPr/>
                </a:tc>
                <a:extLst>
                  <a:ext uri="{0D108BD9-81ED-4DB2-BD59-A6C34878D82A}">
                    <a16:rowId xmlns:a16="http://schemas.microsoft.com/office/drawing/2014/main" val="2476265283"/>
                  </a:ext>
                </a:extLst>
              </a:tr>
              <a:tr h="370840">
                <a:tc>
                  <a:txBody>
                    <a:bodyPr/>
                    <a:lstStyle/>
                    <a:p>
                      <a:pPr algn="ctr"/>
                      <a:r>
                        <a:rPr lang="en-US" dirty="0"/>
                        <a:t>183</a:t>
                      </a:r>
                    </a:p>
                  </a:txBody>
                  <a:tcPr/>
                </a:tc>
                <a:tc>
                  <a:txBody>
                    <a:bodyPr/>
                    <a:lstStyle/>
                    <a:p>
                      <a:pPr algn="ctr"/>
                      <a:r>
                        <a:rPr lang="en-US" dirty="0"/>
                        <a:t>8.17</a:t>
                      </a:r>
                    </a:p>
                  </a:txBody>
                  <a:tcPr/>
                </a:tc>
                <a:tc>
                  <a:txBody>
                    <a:bodyPr/>
                    <a:lstStyle/>
                    <a:p>
                      <a:pPr algn="ctr"/>
                      <a:r>
                        <a:rPr lang="en-US" dirty="0"/>
                        <a:t>2.87</a:t>
                      </a:r>
                    </a:p>
                  </a:txBody>
                  <a:tcPr/>
                </a:tc>
                <a:extLst>
                  <a:ext uri="{0D108BD9-81ED-4DB2-BD59-A6C34878D82A}">
                    <a16:rowId xmlns:a16="http://schemas.microsoft.com/office/drawing/2014/main" val="1508013380"/>
                  </a:ext>
                </a:extLst>
              </a:tr>
            </a:tbl>
          </a:graphicData>
        </a:graphic>
      </p:graphicFrame>
      <p:sp>
        <p:nvSpPr>
          <p:cNvPr id="7" name="TextBox 6">
            <a:extLst>
              <a:ext uri="{FF2B5EF4-FFF2-40B4-BE49-F238E27FC236}">
                <a16:creationId xmlns:a16="http://schemas.microsoft.com/office/drawing/2014/main" id="{4AEAB333-FD89-607B-D9DE-DC3CC0FE68AB}"/>
              </a:ext>
            </a:extLst>
          </p:cNvPr>
          <p:cNvSpPr txBox="1"/>
          <p:nvPr/>
        </p:nvSpPr>
        <p:spPr>
          <a:xfrm>
            <a:off x="387532" y="4974652"/>
            <a:ext cx="6203852" cy="400110"/>
          </a:xfrm>
          <a:prstGeom prst="rect">
            <a:avLst/>
          </a:prstGeom>
          <a:noFill/>
        </p:spPr>
        <p:txBody>
          <a:bodyPr wrap="square">
            <a:spAutoFit/>
          </a:bodyPr>
          <a:lstStyle/>
          <a:p>
            <a:r>
              <a:rPr lang="en-US" sz="2000" dirty="0"/>
              <a:t>K-means would calculate the new centroid location to be:</a:t>
            </a:r>
          </a:p>
        </p:txBody>
      </p:sp>
      <p:sp>
        <p:nvSpPr>
          <p:cNvPr id="8" name="Right Brace 7">
            <a:extLst>
              <a:ext uri="{FF2B5EF4-FFF2-40B4-BE49-F238E27FC236}">
                <a16:creationId xmlns:a16="http://schemas.microsoft.com/office/drawing/2014/main" id="{DE77FF37-8E7C-2AB3-6A5B-B37EC99B0FC2}"/>
              </a:ext>
            </a:extLst>
          </p:cNvPr>
          <p:cNvSpPr/>
          <p:nvPr/>
        </p:nvSpPr>
        <p:spPr>
          <a:xfrm rot="5400000">
            <a:off x="9270321" y="3211761"/>
            <a:ext cx="382730" cy="5050302"/>
          </a:xfrm>
          <a:prstGeom prst="righ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1233DCFA-6127-DF1F-C18A-926F5C897549}"/>
              </a:ext>
            </a:extLst>
          </p:cNvPr>
          <p:cNvSpPr txBox="1"/>
          <p:nvPr/>
        </p:nvSpPr>
        <p:spPr>
          <a:xfrm>
            <a:off x="7186402" y="5938116"/>
            <a:ext cx="4550568" cy="400110"/>
          </a:xfrm>
          <a:prstGeom prst="rect">
            <a:avLst/>
          </a:prstGeom>
          <a:noFill/>
        </p:spPr>
        <p:txBody>
          <a:bodyPr wrap="square" rtlCol="0">
            <a:spAutoFit/>
          </a:bodyPr>
          <a:lstStyle/>
          <a:p>
            <a:pPr algn="ctr"/>
            <a:r>
              <a:rPr lang="en-US" sz="2000" b="1" dirty="0">
                <a:solidFill>
                  <a:srgbClr val="00B050"/>
                </a:solidFill>
              </a:rPr>
              <a:t>The centroid is skewed by Distance!</a:t>
            </a:r>
          </a:p>
        </p:txBody>
      </p:sp>
    </p:spTree>
    <p:extLst>
      <p:ext uri="{BB962C8B-B14F-4D97-AF65-F5344CB8AC3E}">
        <p14:creationId xmlns:p14="http://schemas.microsoft.com/office/powerpoint/2010/main" val="32400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xEl>
                                              <p:pRg st="6" end="6"/>
                                            </p:txEl>
                                          </p:spTgt>
                                        </p:tgtEl>
                                        <p:attrNameLst>
                                          <p:attrName>style.visibility</p:attrName>
                                        </p:attrNameLst>
                                      </p:cBhvr>
                                      <p:to>
                                        <p:strVal val="visible"/>
                                      </p:to>
                                    </p:set>
                                    <p:animEffect transition="in" filter="fade">
                                      <p:cBhvr>
                                        <p:cTn id="7" dur="500"/>
                                        <p:tgtEl>
                                          <p:spTgt spid="5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Standardizing the Data</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42</a:t>
            </a:fld>
            <a:endParaRPr lang="en-US" dirty="0"/>
          </a:p>
        </p:txBody>
      </p:sp>
      <p:sp>
        <p:nvSpPr>
          <p:cNvPr id="3" name="Footer Placeholder 3">
            <a:extLst>
              <a:ext uri="{FF2B5EF4-FFF2-40B4-BE49-F238E27FC236}">
                <a16:creationId xmlns:a16="http://schemas.microsoft.com/office/drawing/2014/main" id="{320175E4-6914-4CCF-748C-F9175EB5ACEE}"/>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21" name="TextBox 20">
            <a:extLst>
              <a:ext uri="{FF2B5EF4-FFF2-40B4-BE49-F238E27FC236}">
                <a16:creationId xmlns:a16="http://schemas.microsoft.com/office/drawing/2014/main" id="{73B9EF38-A59E-B0FB-8AD5-58E381C7F170}"/>
              </a:ext>
            </a:extLst>
          </p:cNvPr>
          <p:cNvSpPr txBox="1"/>
          <p:nvPr/>
        </p:nvSpPr>
        <p:spPr>
          <a:xfrm>
            <a:off x="387532" y="1059970"/>
            <a:ext cx="11599681" cy="4893647"/>
          </a:xfrm>
          <a:prstGeom prst="rect">
            <a:avLst/>
          </a:prstGeom>
          <a:noFill/>
        </p:spPr>
        <p:txBody>
          <a:bodyPr wrap="square" rtlCol="0">
            <a:spAutoFit/>
          </a:bodyPr>
          <a:lstStyle/>
          <a:p>
            <a:r>
              <a:rPr lang="en-US" sz="2000" dirty="0"/>
              <a:t>To prevent undue influence of outliers on k-means clustering, it is standard practice to </a:t>
            </a:r>
            <a:r>
              <a:rPr lang="en-US" sz="2000" b="1" dirty="0"/>
              <a:t>standardize</a:t>
            </a:r>
            <a:r>
              <a:rPr lang="en-US" sz="2000" dirty="0"/>
              <a:t> the data prior to clustering.</a:t>
            </a:r>
          </a:p>
          <a:p>
            <a:endParaRPr lang="en-US" sz="2000" dirty="0"/>
          </a:p>
          <a:p>
            <a:r>
              <a:rPr lang="en-US" sz="2000" dirty="0"/>
              <a:t>The goal of standardizing the data is to transform features so that they have the same unit of measurement.</a:t>
            </a:r>
          </a:p>
          <a:p>
            <a:endParaRPr lang="en-US" sz="2000" dirty="0"/>
          </a:p>
          <a:p>
            <a:r>
              <a:rPr lang="en-US" sz="2000" dirty="0"/>
              <a:t>The most common form of standardization is known as the </a:t>
            </a:r>
            <a:r>
              <a:rPr lang="en-US" sz="2000" b="1" dirty="0"/>
              <a:t>Z-score</a:t>
            </a:r>
            <a:r>
              <a:rPr lang="en-US" sz="2000" dirty="0"/>
              <a:t>:</a:t>
            </a:r>
          </a:p>
          <a:p>
            <a:endParaRPr lang="en-US" sz="2000" dirty="0"/>
          </a:p>
          <a:p>
            <a:pPr marL="914400" lvl="1" indent="-457200">
              <a:buFont typeface="+mj-lt"/>
              <a:buAutoNum type="arabicPeriod"/>
            </a:pPr>
            <a:r>
              <a:rPr lang="en-US" dirty="0"/>
              <a:t>Calculate the mean of all feature values</a:t>
            </a:r>
          </a:p>
          <a:p>
            <a:pPr marL="914400" lvl="1" indent="-457200">
              <a:buFont typeface="+mj-lt"/>
              <a:buAutoNum type="arabicPeriod"/>
            </a:pPr>
            <a:r>
              <a:rPr lang="en-US" dirty="0"/>
              <a:t>Calculate the standard deviation of all feature values</a:t>
            </a:r>
          </a:p>
          <a:p>
            <a:pPr marL="914400" lvl="1" indent="-457200">
              <a:buFont typeface="+mj-lt"/>
              <a:buAutoNum type="arabicPeriod"/>
            </a:pPr>
            <a:r>
              <a:rPr lang="en-US" dirty="0"/>
              <a:t>Subtract the mean from each feature value</a:t>
            </a:r>
          </a:p>
          <a:p>
            <a:pPr marL="914400" lvl="1" indent="-457200">
              <a:buFont typeface="+mj-lt"/>
              <a:buAutoNum type="arabicPeriod"/>
            </a:pPr>
            <a:r>
              <a:rPr lang="en-US" dirty="0"/>
              <a:t>Divide by the standard deviation</a:t>
            </a:r>
          </a:p>
          <a:p>
            <a:endParaRPr lang="en-US" sz="2000" dirty="0"/>
          </a:p>
          <a:p>
            <a:r>
              <a:rPr lang="en-US" sz="2000" dirty="0"/>
              <a:t>Another common form of standardization is the </a:t>
            </a:r>
            <a:r>
              <a:rPr lang="en-US" sz="2000" b="1" dirty="0"/>
              <a:t>term frequency-inverse document frequency (TF-IDF)</a:t>
            </a:r>
            <a:r>
              <a:rPr lang="en-US" sz="2000" dirty="0"/>
              <a:t> calculation when clustering documents.</a:t>
            </a:r>
          </a:p>
          <a:p>
            <a:endParaRPr lang="en-US" sz="2000" dirty="0"/>
          </a:p>
          <a:p>
            <a:r>
              <a:rPr lang="en-US" sz="2000" dirty="0"/>
              <a:t>The scikit-learn library provides classes to perform both of these standardization calculations. </a:t>
            </a:r>
          </a:p>
        </p:txBody>
      </p:sp>
    </p:spTree>
    <p:extLst>
      <p:ext uri="{BB962C8B-B14F-4D97-AF65-F5344CB8AC3E}">
        <p14:creationId xmlns:p14="http://schemas.microsoft.com/office/powerpoint/2010/main" val="320231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4" end="4"/>
                                            </p:txEl>
                                          </p:spTgt>
                                        </p:tgtEl>
                                        <p:attrNameLst>
                                          <p:attrName>style.visibility</p:attrName>
                                        </p:attrNameLst>
                                      </p:cBhvr>
                                      <p:to>
                                        <p:strVal val="visible"/>
                                      </p:to>
                                    </p:set>
                                    <p:animEffect transition="in" filter="fade">
                                      <p:cBhvr>
                                        <p:cTn id="7" dur="500"/>
                                        <p:tgtEl>
                                          <p:spTgt spid="21">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1">
                                            <p:txEl>
                                              <p:pRg st="6" end="6"/>
                                            </p:txEl>
                                          </p:spTgt>
                                        </p:tgtEl>
                                        <p:attrNameLst>
                                          <p:attrName>style.visibility</p:attrName>
                                        </p:attrNameLst>
                                      </p:cBhvr>
                                      <p:to>
                                        <p:strVal val="visible"/>
                                      </p:to>
                                    </p:set>
                                    <p:animEffect transition="in" filter="fade">
                                      <p:cBhvr>
                                        <p:cTn id="10" dur="500"/>
                                        <p:tgtEl>
                                          <p:spTgt spid="21">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xEl>
                                              <p:pRg st="7" end="7"/>
                                            </p:txEl>
                                          </p:spTgt>
                                        </p:tgtEl>
                                        <p:attrNameLst>
                                          <p:attrName>style.visibility</p:attrName>
                                        </p:attrNameLst>
                                      </p:cBhvr>
                                      <p:to>
                                        <p:strVal val="visible"/>
                                      </p:to>
                                    </p:set>
                                    <p:animEffect transition="in" filter="fade">
                                      <p:cBhvr>
                                        <p:cTn id="13" dur="500"/>
                                        <p:tgtEl>
                                          <p:spTgt spid="21">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xEl>
                                              <p:pRg st="8" end="8"/>
                                            </p:txEl>
                                          </p:spTgt>
                                        </p:tgtEl>
                                        <p:attrNameLst>
                                          <p:attrName>style.visibility</p:attrName>
                                        </p:attrNameLst>
                                      </p:cBhvr>
                                      <p:to>
                                        <p:strVal val="visible"/>
                                      </p:to>
                                    </p:set>
                                    <p:animEffect transition="in" filter="fade">
                                      <p:cBhvr>
                                        <p:cTn id="16" dur="500"/>
                                        <p:tgtEl>
                                          <p:spTgt spid="21">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xEl>
                                              <p:pRg st="9" end="9"/>
                                            </p:txEl>
                                          </p:spTgt>
                                        </p:tgtEl>
                                        <p:attrNameLst>
                                          <p:attrName>style.visibility</p:attrName>
                                        </p:attrNameLst>
                                      </p:cBhvr>
                                      <p:to>
                                        <p:strVal val="visible"/>
                                      </p:to>
                                    </p:set>
                                    <p:animEffect transition="in" filter="fade">
                                      <p:cBhvr>
                                        <p:cTn id="19" dur="500"/>
                                        <p:tgtEl>
                                          <p:spTgt spid="21">
                                            <p:txEl>
                                              <p:pRg st="9" end="9"/>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1">
                                            <p:txEl>
                                              <p:pRg st="11" end="11"/>
                                            </p:txEl>
                                          </p:spTgt>
                                        </p:tgtEl>
                                        <p:attrNameLst>
                                          <p:attrName>style.visibility</p:attrName>
                                        </p:attrNameLst>
                                      </p:cBhvr>
                                      <p:to>
                                        <p:strVal val="visible"/>
                                      </p:to>
                                    </p:set>
                                    <p:animEffect transition="in" filter="fade">
                                      <p:cBhvr>
                                        <p:cTn id="24" dur="500"/>
                                        <p:tgtEl>
                                          <p:spTgt spid="21">
                                            <p:txEl>
                                              <p:pRg st="11" end="1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xEl>
                                              <p:pRg st="13" end="13"/>
                                            </p:txEl>
                                          </p:spTgt>
                                        </p:tgtEl>
                                        <p:attrNameLst>
                                          <p:attrName>style.visibility</p:attrName>
                                        </p:attrNameLst>
                                      </p:cBhvr>
                                      <p:to>
                                        <p:strVal val="visible"/>
                                      </p:to>
                                    </p:set>
                                    <p:animEffect transition="in" filter="fade">
                                      <p:cBhvr>
                                        <p:cTn id="29" dur="500"/>
                                        <p:tgtEl>
                                          <p:spTgt spid="21">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K-Means with Python</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43</a:t>
            </a:fld>
            <a:endParaRPr lang="en-US" dirty="0"/>
          </a:p>
        </p:txBody>
      </p:sp>
      <p:sp>
        <p:nvSpPr>
          <p:cNvPr id="3" name="Footer Placeholder 3">
            <a:extLst>
              <a:ext uri="{FF2B5EF4-FFF2-40B4-BE49-F238E27FC236}">
                <a16:creationId xmlns:a16="http://schemas.microsoft.com/office/drawing/2014/main" id="{320175E4-6914-4CCF-748C-F9175EB5ACEE}"/>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pic>
        <p:nvPicPr>
          <p:cNvPr id="5" name="Picture 4">
            <a:extLst>
              <a:ext uri="{FF2B5EF4-FFF2-40B4-BE49-F238E27FC236}">
                <a16:creationId xmlns:a16="http://schemas.microsoft.com/office/drawing/2014/main" id="{0EC1F740-5983-11CA-0857-305789C81A43}"/>
              </a:ext>
            </a:extLst>
          </p:cNvPr>
          <p:cNvPicPr>
            <a:picLocks noChangeAspect="1"/>
          </p:cNvPicPr>
          <p:nvPr/>
        </p:nvPicPr>
        <p:blipFill>
          <a:blip r:embed="rId3"/>
          <a:stretch>
            <a:fillRect/>
          </a:stretch>
        </p:blipFill>
        <p:spPr>
          <a:xfrm>
            <a:off x="2404110" y="843061"/>
            <a:ext cx="7383780" cy="5578316"/>
          </a:xfrm>
          <a:prstGeom prst="rect">
            <a:avLst/>
          </a:prstGeom>
          <a:ln>
            <a:solidFill>
              <a:srgbClr val="06283B"/>
            </a:solidFill>
          </a:ln>
        </p:spPr>
      </p:pic>
    </p:spTree>
    <p:extLst>
      <p:ext uri="{BB962C8B-B14F-4D97-AF65-F5344CB8AC3E}">
        <p14:creationId xmlns:p14="http://schemas.microsoft.com/office/powerpoint/2010/main" val="27443146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K-Means with Python</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44</a:t>
            </a:fld>
            <a:endParaRPr lang="en-US" dirty="0"/>
          </a:p>
        </p:txBody>
      </p:sp>
      <p:sp>
        <p:nvSpPr>
          <p:cNvPr id="3" name="Footer Placeholder 3">
            <a:extLst>
              <a:ext uri="{FF2B5EF4-FFF2-40B4-BE49-F238E27FC236}">
                <a16:creationId xmlns:a16="http://schemas.microsoft.com/office/drawing/2014/main" id="{320175E4-6914-4CCF-748C-F9175EB5ACEE}"/>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pic>
        <p:nvPicPr>
          <p:cNvPr id="6" name="Picture 5">
            <a:extLst>
              <a:ext uri="{FF2B5EF4-FFF2-40B4-BE49-F238E27FC236}">
                <a16:creationId xmlns:a16="http://schemas.microsoft.com/office/drawing/2014/main" id="{DD1A5FEA-EDA2-C835-4345-9DE68BD430AD}"/>
              </a:ext>
            </a:extLst>
          </p:cNvPr>
          <p:cNvPicPr>
            <a:picLocks noChangeAspect="1"/>
          </p:cNvPicPr>
          <p:nvPr/>
        </p:nvPicPr>
        <p:blipFill>
          <a:blip r:embed="rId3"/>
          <a:stretch>
            <a:fillRect/>
          </a:stretch>
        </p:blipFill>
        <p:spPr>
          <a:xfrm>
            <a:off x="1616868" y="774442"/>
            <a:ext cx="8958263" cy="5614988"/>
          </a:xfrm>
          <a:prstGeom prst="rect">
            <a:avLst/>
          </a:prstGeom>
          <a:ln>
            <a:solidFill>
              <a:srgbClr val="06283B"/>
            </a:solidFill>
          </a:ln>
        </p:spPr>
      </p:pic>
    </p:spTree>
    <p:extLst>
      <p:ext uri="{BB962C8B-B14F-4D97-AF65-F5344CB8AC3E}">
        <p14:creationId xmlns:p14="http://schemas.microsoft.com/office/powerpoint/2010/main" val="2825579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Visualizing Clusters</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45</a:t>
            </a:fld>
            <a:endParaRPr lang="en-US" dirty="0"/>
          </a:p>
        </p:txBody>
      </p:sp>
      <p:sp>
        <p:nvSpPr>
          <p:cNvPr id="3" name="Footer Placeholder 3">
            <a:extLst>
              <a:ext uri="{FF2B5EF4-FFF2-40B4-BE49-F238E27FC236}">
                <a16:creationId xmlns:a16="http://schemas.microsoft.com/office/drawing/2014/main" id="{320175E4-6914-4CCF-748C-F9175EB5ACEE}"/>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pic>
        <p:nvPicPr>
          <p:cNvPr id="10" name="Picture 9">
            <a:extLst>
              <a:ext uri="{FF2B5EF4-FFF2-40B4-BE49-F238E27FC236}">
                <a16:creationId xmlns:a16="http://schemas.microsoft.com/office/drawing/2014/main" id="{9367CA9A-3441-8719-E7E4-EE1901DD618C}"/>
              </a:ext>
            </a:extLst>
          </p:cNvPr>
          <p:cNvPicPr>
            <a:picLocks noChangeAspect="1"/>
          </p:cNvPicPr>
          <p:nvPr/>
        </p:nvPicPr>
        <p:blipFill>
          <a:blip r:embed="rId3"/>
          <a:stretch>
            <a:fillRect/>
          </a:stretch>
        </p:blipFill>
        <p:spPr>
          <a:xfrm>
            <a:off x="1295400" y="2215991"/>
            <a:ext cx="9601200" cy="2426018"/>
          </a:xfrm>
          <a:prstGeom prst="rect">
            <a:avLst/>
          </a:prstGeom>
          <a:ln>
            <a:solidFill>
              <a:srgbClr val="06283B"/>
            </a:solidFill>
          </a:ln>
        </p:spPr>
      </p:pic>
      <p:sp>
        <p:nvSpPr>
          <p:cNvPr id="11" name="TextBox 10">
            <a:extLst>
              <a:ext uri="{FF2B5EF4-FFF2-40B4-BE49-F238E27FC236}">
                <a16:creationId xmlns:a16="http://schemas.microsoft.com/office/drawing/2014/main" id="{23163291-85D8-3BD2-0F9A-899DC1CE78F1}"/>
              </a:ext>
            </a:extLst>
          </p:cNvPr>
          <p:cNvSpPr txBox="1"/>
          <p:nvPr/>
        </p:nvSpPr>
        <p:spPr>
          <a:xfrm>
            <a:off x="6599296" y="1394101"/>
            <a:ext cx="2743200" cy="369332"/>
          </a:xfrm>
          <a:prstGeom prst="rect">
            <a:avLst/>
          </a:prstGeom>
          <a:noFill/>
        </p:spPr>
        <p:txBody>
          <a:bodyPr wrap="square" rtlCol="0">
            <a:spAutoFit/>
          </a:bodyPr>
          <a:lstStyle/>
          <a:p>
            <a:r>
              <a:rPr lang="en-US" b="1" dirty="0">
                <a:solidFill>
                  <a:srgbClr val="00B050"/>
                </a:solidFill>
              </a:rPr>
              <a:t>Import </a:t>
            </a:r>
            <a:r>
              <a:rPr lang="en-US" b="1" dirty="0" err="1">
                <a:solidFill>
                  <a:srgbClr val="00B050"/>
                </a:solidFill>
              </a:rPr>
              <a:t>plotnine</a:t>
            </a:r>
            <a:r>
              <a:rPr lang="en-US" b="1" dirty="0">
                <a:solidFill>
                  <a:srgbClr val="00B050"/>
                </a:solidFill>
              </a:rPr>
              <a:t> functions</a:t>
            </a:r>
          </a:p>
        </p:txBody>
      </p:sp>
      <p:cxnSp>
        <p:nvCxnSpPr>
          <p:cNvPr id="12" name="Straight Arrow Connector 11">
            <a:extLst>
              <a:ext uri="{FF2B5EF4-FFF2-40B4-BE49-F238E27FC236}">
                <a16:creationId xmlns:a16="http://schemas.microsoft.com/office/drawing/2014/main" id="{118BBD28-BF70-50EC-5C3D-B5E5B3408DCB}"/>
              </a:ext>
            </a:extLst>
          </p:cNvPr>
          <p:cNvCxnSpPr>
            <a:cxnSpLocks/>
          </p:cNvCxnSpPr>
          <p:nvPr/>
        </p:nvCxnSpPr>
        <p:spPr>
          <a:xfrm>
            <a:off x="7970896" y="1829782"/>
            <a:ext cx="0" cy="6470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2C0E174-8C42-BB85-FEE8-BC2466E4AF3F}"/>
              </a:ext>
            </a:extLst>
          </p:cNvPr>
          <p:cNvSpPr/>
          <p:nvPr/>
        </p:nvSpPr>
        <p:spPr>
          <a:xfrm>
            <a:off x="4043400" y="2543149"/>
            <a:ext cx="4481400" cy="32245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112DE8F-7590-1655-48CE-406BA882AD00}"/>
              </a:ext>
            </a:extLst>
          </p:cNvPr>
          <p:cNvSpPr txBox="1"/>
          <p:nvPr/>
        </p:nvSpPr>
        <p:spPr>
          <a:xfrm>
            <a:off x="19902" y="2318325"/>
            <a:ext cx="1177867" cy="646331"/>
          </a:xfrm>
          <a:prstGeom prst="rect">
            <a:avLst/>
          </a:prstGeom>
          <a:noFill/>
        </p:spPr>
        <p:txBody>
          <a:bodyPr wrap="square" rtlCol="0">
            <a:spAutoFit/>
          </a:bodyPr>
          <a:lstStyle/>
          <a:p>
            <a:pPr algn="r"/>
            <a:r>
              <a:rPr lang="en-US" b="1" dirty="0">
                <a:solidFill>
                  <a:srgbClr val="00B050"/>
                </a:solidFill>
              </a:rPr>
              <a:t>Build the plot</a:t>
            </a:r>
          </a:p>
        </p:txBody>
      </p:sp>
      <p:cxnSp>
        <p:nvCxnSpPr>
          <p:cNvPr id="16" name="Straight Arrow Connector 15">
            <a:extLst>
              <a:ext uri="{FF2B5EF4-FFF2-40B4-BE49-F238E27FC236}">
                <a16:creationId xmlns:a16="http://schemas.microsoft.com/office/drawing/2014/main" id="{21AD5081-0F47-598C-722D-8BC2A6B239B0}"/>
              </a:ext>
            </a:extLst>
          </p:cNvPr>
          <p:cNvCxnSpPr>
            <a:cxnSpLocks/>
          </p:cNvCxnSpPr>
          <p:nvPr/>
        </p:nvCxnSpPr>
        <p:spPr>
          <a:xfrm>
            <a:off x="1100138" y="2964656"/>
            <a:ext cx="615214" cy="78785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6087601-371C-E670-79A7-C69942C9582C}"/>
              </a:ext>
            </a:extLst>
          </p:cNvPr>
          <p:cNvSpPr txBox="1"/>
          <p:nvPr/>
        </p:nvSpPr>
        <p:spPr>
          <a:xfrm>
            <a:off x="1926519" y="2902506"/>
            <a:ext cx="1820804" cy="369332"/>
          </a:xfrm>
          <a:prstGeom prst="rect">
            <a:avLst/>
          </a:prstGeom>
          <a:noFill/>
        </p:spPr>
        <p:txBody>
          <a:bodyPr wrap="square" rtlCol="0">
            <a:spAutoFit/>
          </a:bodyPr>
          <a:lstStyle/>
          <a:p>
            <a:pPr algn="ctr"/>
            <a:r>
              <a:rPr lang="en-US" b="1" dirty="0">
                <a:solidFill>
                  <a:srgbClr val="00B050"/>
                </a:solidFill>
              </a:rPr>
              <a:t>Using this data</a:t>
            </a:r>
          </a:p>
        </p:txBody>
      </p:sp>
      <p:cxnSp>
        <p:nvCxnSpPr>
          <p:cNvPr id="20" name="Straight Arrow Connector 19">
            <a:extLst>
              <a:ext uri="{FF2B5EF4-FFF2-40B4-BE49-F238E27FC236}">
                <a16:creationId xmlns:a16="http://schemas.microsoft.com/office/drawing/2014/main" id="{A0E96C70-2996-6D63-5D6C-46A87D667B7A}"/>
              </a:ext>
            </a:extLst>
          </p:cNvPr>
          <p:cNvCxnSpPr>
            <a:cxnSpLocks/>
          </p:cNvCxnSpPr>
          <p:nvPr/>
        </p:nvCxnSpPr>
        <p:spPr>
          <a:xfrm>
            <a:off x="2836921" y="3271838"/>
            <a:ext cx="0" cy="48067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Left Brace 21">
            <a:extLst>
              <a:ext uri="{FF2B5EF4-FFF2-40B4-BE49-F238E27FC236}">
                <a16:creationId xmlns:a16="http://schemas.microsoft.com/office/drawing/2014/main" id="{9461F68E-BD06-58AB-4D4C-6BC6EA49E826}"/>
              </a:ext>
            </a:extLst>
          </p:cNvPr>
          <p:cNvSpPr/>
          <p:nvPr/>
        </p:nvSpPr>
        <p:spPr>
          <a:xfrm rot="5400000">
            <a:off x="6679679" y="180194"/>
            <a:ext cx="335756" cy="6837115"/>
          </a:xfrm>
          <a:prstGeom prst="lef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2F747EE5-2EA1-CB5F-BB8F-8D05732D8BA7}"/>
              </a:ext>
            </a:extLst>
          </p:cNvPr>
          <p:cNvSpPr txBox="1"/>
          <p:nvPr/>
        </p:nvSpPr>
        <p:spPr>
          <a:xfrm>
            <a:off x="3408925" y="5005358"/>
            <a:ext cx="2676162" cy="646331"/>
          </a:xfrm>
          <a:prstGeom prst="rect">
            <a:avLst/>
          </a:prstGeom>
          <a:noFill/>
        </p:spPr>
        <p:txBody>
          <a:bodyPr wrap="square" rtlCol="0">
            <a:spAutoFit/>
          </a:bodyPr>
          <a:lstStyle/>
          <a:p>
            <a:pPr algn="ctr"/>
            <a:r>
              <a:rPr lang="en-US" b="1" dirty="0">
                <a:solidFill>
                  <a:srgbClr val="00B050"/>
                </a:solidFill>
              </a:rPr>
              <a:t>Color each point by cluster assignment</a:t>
            </a:r>
          </a:p>
        </p:txBody>
      </p:sp>
      <p:sp>
        <p:nvSpPr>
          <p:cNvPr id="24" name="TextBox 23">
            <a:extLst>
              <a:ext uri="{FF2B5EF4-FFF2-40B4-BE49-F238E27FC236}">
                <a16:creationId xmlns:a16="http://schemas.microsoft.com/office/drawing/2014/main" id="{CBCCF3F8-9DEE-0776-2526-C709BE49355D}"/>
              </a:ext>
            </a:extLst>
          </p:cNvPr>
          <p:cNvSpPr txBox="1"/>
          <p:nvPr/>
        </p:nvSpPr>
        <p:spPr>
          <a:xfrm>
            <a:off x="0" y="4736983"/>
            <a:ext cx="1507370" cy="646331"/>
          </a:xfrm>
          <a:prstGeom prst="rect">
            <a:avLst/>
          </a:prstGeom>
          <a:noFill/>
        </p:spPr>
        <p:txBody>
          <a:bodyPr wrap="square" rtlCol="0">
            <a:spAutoFit/>
          </a:bodyPr>
          <a:lstStyle/>
          <a:p>
            <a:pPr algn="r"/>
            <a:r>
              <a:rPr lang="en-US" b="1" dirty="0">
                <a:solidFill>
                  <a:srgbClr val="00B050"/>
                </a:solidFill>
              </a:rPr>
              <a:t>Make plot black &amp; white</a:t>
            </a:r>
          </a:p>
        </p:txBody>
      </p:sp>
      <p:cxnSp>
        <p:nvCxnSpPr>
          <p:cNvPr id="25" name="Straight Arrow Connector 24">
            <a:extLst>
              <a:ext uri="{FF2B5EF4-FFF2-40B4-BE49-F238E27FC236}">
                <a16:creationId xmlns:a16="http://schemas.microsoft.com/office/drawing/2014/main" id="{A6C7EB6C-0117-8D1B-7227-CEF2048D3CFD}"/>
              </a:ext>
            </a:extLst>
          </p:cNvPr>
          <p:cNvCxnSpPr>
            <a:cxnSpLocks/>
          </p:cNvCxnSpPr>
          <p:nvPr/>
        </p:nvCxnSpPr>
        <p:spPr>
          <a:xfrm flipV="1">
            <a:off x="1100138" y="4253353"/>
            <a:ext cx="331908" cy="42314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005ED4A-AB86-1F33-E9DA-B853D97A7DEC}"/>
              </a:ext>
            </a:extLst>
          </p:cNvPr>
          <p:cNvSpPr txBox="1"/>
          <p:nvPr/>
        </p:nvSpPr>
        <p:spPr>
          <a:xfrm>
            <a:off x="1266092" y="5482640"/>
            <a:ext cx="1507370" cy="646331"/>
          </a:xfrm>
          <a:prstGeom prst="rect">
            <a:avLst/>
          </a:prstGeom>
          <a:noFill/>
        </p:spPr>
        <p:txBody>
          <a:bodyPr wrap="square" rtlCol="0">
            <a:spAutoFit/>
          </a:bodyPr>
          <a:lstStyle/>
          <a:p>
            <a:pPr algn="ctr"/>
            <a:r>
              <a:rPr lang="en-US" b="1" dirty="0">
                <a:solidFill>
                  <a:srgbClr val="00B050"/>
                </a:solidFill>
              </a:rPr>
              <a:t>Build a scatter plot</a:t>
            </a:r>
          </a:p>
        </p:txBody>
      </p:sp>
      <p:cxnSp>
        <p:nvCxnSpPr>
          <p:cNvPr id="33" name="Straight Arrow Connector 32">
            <a:extLst>
              <a:ext uri="{FF2B5EF4-FFF2-40B4-BE49-F238E27FC236}">
                <a16:creationId xmlns:a16="http://schemas.microsoft.com/office/drawing/2014/main" id="{8E25C458-C145-3D90-A384-77316A484C9F}"/>
              </a:ext>
            </a:extLst>
          </p:cNvPr>
          <p:cNvCxnSpPr>
            <a:cxnSpLocks/>
          </p:cNvCxnSpPr>
          <p:nvPr/>
        </p:nvCxnSpPr>
        <p:spPr>
          <a:xfrm flipV="1">
            <a:off x="2054660" y="4576569"/>
            <a:ext cx="0" cy="86696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625DF405-0F0F-679E-D713-9A4C9E363739}"/>
              </a:ext>
            </a:extLst>
          </p:cNvPr>
          <p:cNvSpPr/>
          <p:nvPr/>
        </p:nvSpPr>
        <p:spPr>
          <a:xfrm rot="16200000">
            <a:off x="4510599" y="2892811"/>
            <a:ext cx="472815" cy="3704583"/>
          </a:xfrm>
          <a:prstGeom prst="lef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6214F22E-0530-78EE-542F-027F77F834C4}"/>
              </a:ext>
            </a:extLst>
          </p:cNvPr>
          <p:cNvSpPr txBox="1"/>
          <p:nvPr/>
        </p:nvSpPr>
        <p:spPr>
          <a:xfrm>
            <a:off x="4757245" y="3051966"/>
            <a:ext cx="4180624" cy="369332"/>
          </a:xfrm>
          <a:prstGeom prst="rect">
            <a:avLst/>
          </a:prstGeom>
          <a:noFill/>
        </p:spPr>
        <p:txBody>
          <a:bodyPr wrap="square" rtlCol="0">
            <a:spAutoFit/>
          </a:bodyPr>
          <a:lstStyle/>
          <a:p>
            <a:pPr algn="ctr"/>
            <a:r>
              <a:rPr lang="en-US" b="1" dirty="0">
                <a:solidFill>
                  <a:srgbClr val="00B050"/>
                </a:solidFill>
              </a:rPr>
              <a:t>Map features to the x-axis and y-axis</a:t>
            </a:r>
          </a:p>
        </p:txBody>
      </p:sp>
    </p:spTree>
    <p:extLst>
      <p:ext uri="{BB962C8B-B14F-4D97-AF65-F5344CB8AC3E}">
        <p14:creationId xmlns:p14="http://schemas.microsoft.com/office/powerpoint/2010/main" val="589804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animBg="1"/>
      <p:bldP spid="15" grpId="0"/>
      <p:bldP spid="19" grpId="0"/>
      <p:bldP spid="22" grpId="0" animBg="1"/>
      <p:bldP spid="23" grpId="0"/>
      <p:bldP spid="24" grpId="0"/>
      <p:bldP spid="32" grpId="0"/>
      <p:bldP spid="37" grpId="0" animBg="1"/>
      <p:bldP spid="3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K-Means Clustering Results</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46</a:t>
            </a:fld>
            <a:endParaRPr lang="en-US" dirty="0"/>
          </a:p>
        </p:txBody>
      </p:sp>
      <p:sp>
        <p:nvSpPr>
          <p:cNvPr id="3" name="Footer Placeholder 3">
            <a:extLst>
              <a:ext uri="{FF2B5EF4-FFF2-40B4-BE49-F238E27FC236}">
                <a16:creationId xmlns:a16="http://schemas.microsoft.com/office/drawing/2014/main" id="{320175E4-6914-4CCF-748C-F9175EB5ACEE}"/>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pic>
        <p:nvPicPr>
          <p:cNvPr id="8" name="Picture 7" descr="Chart, scatter chart&#10;&#10;Description automatically generated">
            <a:extLst>
              <a:ext uri="{FF2B5EF4-FFF2-40B4-BE49-F238E27FC236}">
                <a16:creationId xmlns:a16="http://schemas.microsoft.com/office/drawing/2014/main" id="{341C585F-5145-28B7-A43A-57850E136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510" y="1178521"/>
            <a:ext cx="8010980" cy="4907395"/>
          </a:xfrm>
          <a:prstGeom prst="rect">
            <a:avLst/>
          </a:prstGeom>
          <a:ln>
            <a:solidFill>
              <a:srgbClr val="06283B"/>
            </a:solidFill>
          </a:ln>
        </p:spPr>
      </p:pic>
    </p:spTree>
    <p:extLst>
      <p:ext uri="{BB962C8B-B14F-4D97-AF65-F5344CB8AC3E}">
        <p14:creationId xmlns:p14="http://schemas.microsoft.com/office/powerpoint/2010/main" val="35473224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Iris Ground Truth</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47</a:t>
            </a:fld>
            <a:endParaRPr lang="en-US" dirty="0"/>
          </a:p>
        </p:txBody>
      </p:sp>
      <p:sp>
        <p:nvSpPr>
          <p:cNvPr id="3" name="Footer Placeholder 3">
            <a:extLst>
              <a:ext uri="{FF2B5EF4-FFF2-40B4-BE49-F238E27FC236}">
                <a16:creationId xmlns:a16="http://schemas.microsoft.com/office/drawing/2014/main" id="{320175E4-6914-4CCF-748C-F9175EB5ACEE}"/>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pic>
        <p:nvPicPr>
          <p:cNvPr id="5" name="Picture 4">
            <a:extLst>
              <a:ext uri="{FF2B5EF4-FFF2-40B4-BE49-F238E27FC236}">
                <a16:creationId xmlns:a16="http://schemas.microsoft.com/office/drawing/2014/main" id="{447C015B-E74B-2CC0-7A73-B08856D9E97B}"/>
              </a:ext>
            </a:extLst>
          </p:cNvPr>
          <p:cNvPicPr>
            <a:picLocks noChangeAspect="1"/>
          </p:cNvPicPr>
          <p:nvPr/>
        </p:nvPicPr>
        <p:blipFill>
          <a:blip r:embed="rId3"/>
          <a:stretch>
            <a:fillRect/>
          </a:stretch>
        </p:blipFill>
        <p:spPr>
          <a:xfrm>
            <a:off x="1359693" y="2055587"/>
            <a:ext cx="9472613" cy="1843088"/>
          </a:xfrm>
          <a:prstGeom prst="rect">
            <a:avLst/>
          </a:prstGeom>
          <a:ln>
            <a:solidFill>
              <a:schemeClr val="tx1"/>
            </a:solidFill>
          </a:ln>
        </p:spPr>
      </p:pic>
    </p:spTree>
    <p:extLst>
      <p:ext uri="{BB962C8B-B14F-4D97-AF65-F5344CB8AC3E}">
        <p14:creationId xmlns:p14="http://schemas.microsoft.com/office/powerpoint/2010/main" val="23225013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Evaluating Clusters</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48</a:t>
            </a:fld>
            <a:endParaRPr lang="en-US" dirty="0"/>
          </a:p>
        </p:txBody>
      </p:sp>
      <p:sp>
        <p:nvSpPr>
          <p:cNvPr id="3" name="Footer Placeholder 3">
            <a:extLst>
              <a:ext uri="{FF2B5EF4-FFF2-40B4-BE49-F238E27FC236}">
                <a16:creationId xmlns:a16="http://schemas.microsoft.com/office/drawing/2014/main" id="{320175E4-6914-4CCF-748C-F9175EB5ACEE}"/>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pic>
        <p:nvPicPr>
          <p:cNvPr id="11" name="Picture 10" descr="Chart, scatter chart&#10;&#10;Description automatically generated">
            <a:extLst>
              <a:ext uri="{FF2B5EF4-FFF2-40B4-BE49-F238E27FC236}">
                <a16:creationId xmlns:a16="http://schemas.microsoft.com/office/drawing/2014/main" id="{9A60AF56-7548-3BEB-93EC-082579CB4D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28" y="1690446"/>
            <a:ext cx="5913039" cy="4459545"/>
          </a:xfrm>
          <a:prstGeom prst="rect">
            <a:avLst/>
          </a:prstGeom>
          <a:ln>
            <a:solidFill>
              <a:schemeClr val="tx1"/>
            </a:solidFill>
          </a:ln>
        </p:spPr>
      </p:pic>
      <p:pic>
        <p:nvPicPr>
          <p:cNvPr id="13" name="Picture 12" descr="Chart, scatter chart&#10;&#10;Description automatically generated">
            <a:extLst>
              <a:ext uri="{FF2B5EF4-FFF2-40B4-BE49-F238E27FC236}">
                <a16:creationId xmlns:a16="http://schemas.microsoft.com/office/drawing/2014/main" id="{6B37A8BA-85E1-249F-6324-51DC2AF57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4800" y="1690446"/>
            <a:ext cx="5920244" cy="4455942"/>
          </a:xfrm>
          <a:prstGeom prst="rect">
            <a:avLst/>
          </a:prstGeom>
          <a:ln>
            <a:solidFill>
              <a:schemeClr val="tx1"/>
            </a:solidFill>
          </a:ln>
        </p:spPr>
      </p:pic>
      <p:sp>
        <p:nvSpPr>
          <p:cNvPr id="14" name="TextBox 13">
            <a:extLst>
              <a:ext uri="{FF2B5EF4-FFF2-40B4-BE49-F238E27FC236}">
                <a16:creationId xmlns:a16="http://schemas.microsoft.com/office/drawing/2014/main" id="{C599C796-73DC-C875-E8A4-2021DFCA6748}"/>
              </a:ext>
            </a:extLst>
          </p:cNvPr>
          <p:cNvSpPr txBox="1"/>
          <p:nvPr/>
        </p:nvSpPr>
        <p:spPr>
          <a:xfrm>
            <a:off x="114327" y="1229996"/>
            <a:ext cx="5913040" cy="400110"/>
          </a:xfrm>
          <a:prstGeom prst="rect">
            <a:avLst/>
          </a:prstGeom>
          <a:noFill/>
        </p:spPr>
        <p:txBody>
          <a:bodyPr wrap="square">
            <a:spAutoFit/>
          </a:bodyPr>
          <a:lstStyle/>
          <a:p>
            <a:pPr algn="ctr"/>
            <a:r>
              <a:rPr lang="en-US" sz="2000" dirty="0"/>
              <a:t>K-means clusters</a:t>
            </a:r>
          </a:p>
        </p:txBody>
      </p:sp>
      <p:sp>
        <p:nvSpPr>
          <p:cNvPr id="15" name="TextBox 14">
            <a:extLst>
              <a:ext uri="{FF2B5EF4-FFF2-40B4-BE49-F238E27FC236}">
                <a16:creationId xmlns:a16="http://schemas.microsoft.com/office/drawing/2014/main" id="{C482BF4B-FCF8-473F-AB65-22D26C21D33A}"/>
              </a:ext>
            </a:extLst>
          </p:cNvPr>
          <p:cNvSpPr txBox="1"/>
          <p:nvPr/>
        </p:nvSpPr>
        <p:spPr>
          <a:xfrm>
            <a:off x="6124799" y="1229996"/>
            <a:ext cx="5913040" cy="400110"/>
          </a:xfrm>
          <a:prstGeom prst="rect">
            <a:avLst/>
          </a:prstGeom>
          <a:noFill/>
        </p:spPr>
        <p:txBody>
          <a:bodyPr wrap="square">
            <a:spAutoFit/>
          </a:bodyPr>
          <a:lstStyle/>
          <a:p>
            <a:pPr algn="ctr"/>
            <a:r>
              <a:rPr lang="en-US" sz="2000" dirty="0"/>
              <a:t>Actual clusters</a:t>
            </a:r>
          </a:p>
        </p:txBody>
      </p:sp>
      <p:sp>
        <p:nvSpPr>
          <p:cNvPr id="16" name="Oval 15">
            <a:extLst>
              <a:ext uri="{FF2B5EF4-FFF2-40B4-BE49-F238E27FC236}">
                <a16:creationId xmlns:a16="http://schemas.microsoft.com/office/drawing/2014/main" id="{014E2E0D-E3E7-63F4-0237-ECA6C88EA5EF}"/>
              </a:ext>
            </a:extLst>
          </p:cNvPr>
          <p:cNvSpPr/>
          <p:nvPr/>
        </p:nvSpPr>
        <p:spPr>
          <a:xfrm rot="1974603">
            <a:off x="3559175" y="2869594"/>
            <a:ext cx="873320" cy="72561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77FA1C3-CBBF-D952-52FB-4800814A2ABC}"/>
              </a:ext>
            </a:extLst>
          </p:cNvPr>
          <p:cNvSpPr/>
          <p:nvPr/>
        </p:nvSpPr>
        <p:spPr>
          <a:xfrm rot="1974603">
            <a:off x="9545541" y="2869594"/>
            <a:ext cx="873320" cy="72561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44716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Standardizing Data</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49</a:t>
            </a:fld>
            <a:endParaRPr lang="en-US" dirty="0"/>
          </a:p>
        </p:txBody>
      </p:sp>
      <p:pic>
        <p:nvPicPr>
          <p:cNvPr id="5" name="Picture 4">
            <a:extLst>
              <a:ext uri="{FF2B5EF4-FFF2-40B4-BE49-F238E27FC236}">
                <a16:creationId xmlns:a16="http://schemas.microsoft.com/office/drawing/2014/main" id="{4C788897-C253-9942-0299-11D51BA72CB7}"/>
              </a:ext>
            </a:extLst>
          </p:cNvPr>
          <p:cNvPicPr>
            <a:picLocks noChangeAspect="1"/>
          </p:cNvPicPr>
          <p:nvPr/>
        </p:nvPicPr>
        <p:blipFill>
          <a:blip r:embed="rId3"/>
          <a:stretch>
            <a:fillRect/>
          </a:stretch>
        </p:blipFill>
        <p:spPr>
          <a:xfrm>
            <a:off x="1635204" y="774442"/>
            <a:ext cx="8921591" cy="5912644"/>
          </a:xfrm>
          <a:prstGeom prst="rect">
            <a:avLst/>
          </a:prstGeom>
          <a:ln>
            <a:solidFill>
              <a:schemeClr val="tx1"/>
            </a:solidFill>
          </a:ln>
        </p:spPr>
      </p:pic>
      <p:sp>
        <p:nvSpPr>
          <p:cNvPr id="3" name="Footer Placeholder 2">
            <a:extLst>
              <a:ext uri="{FF2B5EF4-FFF2-40B4-BE49-F238E27FC236}">
                <a16:creationId xmlns:a16="http://schemas.microsoft.com/office/drawing/2014/main" id="{76B01792-F066-F4D5-49DF-9102A2C5F401}"/>
              </a:ext>
            </a:extLst>
          </p:cNvPr>
          <p:cNvSpPr>
            <a:spLocks noGrp="1"/>
          </p:cNvSpPr>
          <p:nvPr>
            <p:ph type="ftr" sz="quarter" idx="11"/>
          </p:nvPr>
        </p:nvSpPr>
        <p:spPr/>
        <p:txBody>
          <a:bodyPr/>
          <a:lstStyle/>
          <a:p>
            <a:r>
              <a:rPr lang="en-US"/>
              <a:t>Langer - Cluster Analysis with Python</a:t>
            </a:r>
          </a:p>
        </p:txBody>
      </p:sp>
    </p:spTree>
    <p:extLst>
      <p:ext uri="{BB962C8B-B14F-4D97-AF65-F5344CB8AC3E}">
        <p14:creationId xmlns:p14="http://schemas.microsoft.com/office/powerpoint/2010/main" val="363971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Why Cluster Analysis? </a:t>
            </a:r>
          </a:p>
        </p:txBody>
      </p:sp>
      <p:sp>
        <p:nvSpPr>
          <p:cNvPr id="3" name="TextBox 2">
            <a:extLst>
              <a:ext uri="{FF2B5EF4-FFF2-40B4-BE49-F238E27FC236}">
                <a16:creationId xmlns:a16="http://schemas.microsoft.com/office/drawing/2014/main" id="{B9DA94A2-A096-62F0-F420-4ECF2316BC74}"/>
              </a:ext>
            </a:extLst>
          </p:cNvPr>
          <p:cNvSpPr txBox="1"/>
          <p:nvPr/>
        </p:nvSpPr>
        <p:spPr>
          <a:xfrm>
            <a:off x="435890" y="1059970"/>
            <a:ext cx="11306932" cy="4862870"/>
          </a:xfrm>
          <a:prstGeom prst="rect">
            <a:avLst/>
          </a:prstGeom>
          <a:noFill/>
        </p:spPr>
        <p:txBody>
          <a:bodyPr wrap="square" rtlCol="0">
            <a:spAutoFit/>
          </a:bodyPr>
          <a:lstStyle/>
          <a:p>
            <a:r>
              <a:rPr lang="en-US" sz="2000" dirty="0"/>
              <a:t>Much effort is put into examining objects in the world and assigning the objects to </a:t>
            </a:r>
            <a:r>
              <a:rPr lang="en-US" sz="2000" b="1" dirty="0"/>
              <a:t>classes</a:t>
            </a:r>
            <a:r>
              <a:rPr lang="en-US" sz="2000" dirty="0"/>
              <a:t>. </a:t>
            </a:r>
          </a:p>
          <a:p>
            <a:endParaRPr lang="en-US" sz="2000" dirty="0"/>
          </a:p>
          <a:p>
            <a:r>
              <a:rPr lang="en-US" sz="2000" dirty="0"/>
              <a:t>For example, biologists have created a taxonomy for </a:t>
            </a:r>
            <a:r>
              <a:rPr lang="en-US" sz="2000" b="1" dirty="0"/>
              <a:t>classifying</a:t>
            </a:r>
            <a:r>
              <a:rPr lang="en-US" sz="2000" dirty="0"/>
              <a:t> animals – kingdom, phylum, class, etc.</a:t>
            </a:r>
          </a:p>
          <a:p>
            <a:endParaRPr lang="en-US" sz="2000" dirty="0"/>
          </a:p>
          <a:p>
            <a:r>
              <a:rPr lang="en-US" sz="2000" dirty="0"/>
              <a:t>Cluster analysis automates the process of discovering classes directly from data.</a:t>
            </a:r>
          </a:p>
          <a:p>
            <a:endParaRPr lang="en-US" sz="2000" dirty="0"/>
          </a:p>
          <a:p>
            <a:r>
              <a:rPr lang="en-US" sz="2000" dirty="0"/>
              <a:t>Not surprisingly, this is extremely useful across many scenarios:</a:t>
            </a:r>
          </a:p>
          <a:p>
            <a:endParaRPr lang="en-US" sz="2000" dirty="0"/>
          </a:p>
          <a:p>
            <a:pPr marL="800100" lvl="1" indent="-342900">
              <a:buFont typeface="Arial" panose="020B0604020202020204" pitchFamily="34" charset="0"/>
              <a:buChar char="•"/>
            </a:pPr>
            <a:r>
              <a:rPr lang="en-US" dirty="0"/>
              <a:t>Marketing – Segmenting customers into classes to better understand similarities in backgrounds/behaviors</a:t>
            </a:r>
          </a:p>
          <a:p>
            <a:pPr marL="800100" lvl="1" indent="-342900">
              <a:buFont typeface="Arial" panose="020B0604020202020204" pitchFamily="34" charset="0"/>
              <a:buChar char="•"/>
            </a:pPr>
            <a:r>
              <a:rPr lang="en-US" dirty="0"/>
              <a:t>IT Operations – Anomaly detection in network operations and security</a:t>
            </a:r>
          </a:p>
          <a:p>
            <a:pPr marL="800100" lvl="1" indent="-342900">
              <a:buFont typeface="Arial" panose="020B0604020202020204" pitchFamily="34" charset="0"/>
              <a:buChar char="•"/>
            </a:pPr>
            <a:r>
              <a:rPr lang="en-US" dirty="0"/>
              <a:t>Text Analytics – Assigning documents to classes based on the similarity of content</a:t>
            </a:r>
          </a:p>
          <a:p>
            <a:pPr marL="800100" lvl="1" indent="-342900">
              <a:buFont typeface="Arial" panose="020B0604020202020204" pitchFamily="34" charset="0"/>
              <a:buChar char="•"/>
            </a:pPr>
            <a:r>
              <a:rPr lang="en-US" dirty="0"/>
              <a:t>Supply Chain – Grouping customer deliveries to optimize warehouse locations</a:t>
            </a:r>
          </a:p>
          <a:p>
            <a:pPr lvl="1"/>
            <a:endParaRPr lang="en-US" dirty="0"/>
          </a:p>
          <a:p>
            <a:r>
              <a:rPr lang="en-US" sz="2000" dirty="0"/>
              <a:t>And the list goes on!</a:t>
            </a:r>
          </a:p>
          <a:p>
            <a:endParaRPr lang="en-US" sz="2000" dirty="0"/>
          </a:p>
          <a:p>
            <a:r>
              <a:rPr lang="en-US" sz="2000" dirty="0"/>
              <a:t>BTW – You can think of </a:t>
            </a:r>
            <a:r>
              <a:rPr lang="en-US" sz="2000" b="1" dirty="0"/>
              <a:t>group</a:t>
            </a:r>
            <a:r>
              <a:rPr lang="en-US" sz="2000" dirty="0"/>
              <a:t>, </a:t>
            </a:r>
            <a:r>
              <a:rPr lang="en-US" sz="2000" b="1" dirty="0"/>
              <a:t>cluster</a:t>
            </a:r>
            <a:r>
              <a:rPr lang="en-US" sz="2000" dirty="0"/>
              <a:t>, and </a:t>
            </a:r>
            <a:r>
              <a:rPr lang="en-US" sz="2000" b="1" dirty="0"/>
              <a:t>class</a:t>
            </a:r>
            <a:r>
              <a:rPr lang="en-US" sz="2000" dirty="0"/>
              <a:t> as being interchangeable in this course.</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356350"/>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356350"/>
            <a:ext cx="2743200" cy="365125"/>
          </a:xfrm>
        </p:spPr>
        <p:txBody>
          <a:bodyPr/>
          <a:lstStyle/>
          <a:p>
            <a:fld id="{9F6F4FD3-9CF4-4D5E-9BBF-D453CCF141CE}" type="slidenum">
              <a:rPr lang="en-US" smtClean="0"/>
              <a:t>5</a:t>
            </a:fld>
            <a:endParaRPr lang="en-US"/>
          </a:p>
        </p:txBody>
      </p:sp>
    </p:spTree>
    <p:extLst>
      <p:ext uri="{BB962C8B-B14F-4D97-AF65-F5344CB8AC3E}">
        <p14:creationId xmlns:p14="http://schemas.microsoft.com/office/powerpoint/2010/main" val="324030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fade">
                                      <p:cBhvr>
                                        <p:cTn id="18" dur="500"/>
                                        <p:tgtEl>
                                          <p:spTgt spid="3">
                                            <p:txEl>
                                              <p:pRg st="9" end="9"/>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fade">
                                      <p:cBhvr>
                                        <p:cTn id="21" dur="500"/>
                                        <p:tgtEl>
                                          <p:spTgt spid="3">
                                            <p:txEl>
                                              <p:pRg st="10" end="1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1" end="11"/>
                                            </p:txEl>
                                          </p:spTgt>
                                        </p:tgtEl>
                                        <p:attrNameLst>
                                          <p:attrName>style.visibility</p:attrName>
                                        </p:attrNameLst>
                                      </p:cBhvr>
                                      <p:to>
                                        <p:strVal val="visible"/>
                                      </p:to>
                                    </p:set>
                                    <p:animEffect transition="in" filter="fade">
                                      <p:cBhvr>
                                        <p:cTn id="24" dur="500"/>
                                        <p:tgtEl>
                                          <p:spTgt spid="3">
                                            <p:txEl>
                                              <p:pRg st="11" end="1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animEffect transition="in" filter="fade">
                                      <p:cBhvr>
                                        <p:cTn id="29" dur="500"/>
                                        <p:tgtEl>
                                          <p:spTgt spid="3">
                                            <p:txEl>
                                              <p:pRg st="13" end="1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15" end="15"/>
                                            </p:txEl>
                                          </p:spTgt>
                                        </p:tgtEl>
                                        <p:attrNameLst>
                                          <p:attrName>style.visibility</p:attrName>
                                        </p:attrNameLst>
                                      </p:cBhvr>
                                      <p:to>
                                        <p:strVal val="visible"/>
                                      </p:to>
                                    </p:set>
                                    <p:animEffect transition="in" filter="fade">
                                      <p:cBhvr>
                                        <p:cTn id="34"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K-Means Caveats</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50</a:t>
            </a:fld>
            <a:endParaRPr lang="en-US" dirty="0"/>
          </a:p>
        </p:txBody>
      </p:sp>
      <p:sp>
        <p:nvSpPr>
          <p:cNvPr id="53" name="TextBox 52">
            <a:extLst>
              <a:ext uri="{FF2B5EF4-FFF2-40B4-BE49-F238E27FC236}">
                <a16:creationId xmlns:a16="http://schemas.microsoft.com/office/drawing/2014/main" id="{203EF5C4-69FA-855F-8CD1-C678A58AF528}"/>
              </a:ext>
            </a:extLst>
          </p:cNvPr>
          <p:cNvSpPr txBox="1"/>
          <p:nvPr/>
        </p:nvSpPr>
        <p:spPr>
          <a:xfrm>
            <a:off x="387532" y="1059970"/>
            <a:ext cx="11692173" cy="5232202"/>
          </a:xfrm>
          <a:prstGeom prst="rect">
            <a:avLst/>
          </a:prstGeom>
          <a:noFill/>
        </p:spPr>
        <p:txBody>
          <a:bodyPr wrap="square" rtlCol="0">
            <a:spAutoFit/>
          </a:bodyPr>
          <a:lstStyle/>
          <a:p>
            <a:r>
              <a:rPr lang="en-US" sz="2000" dirty="0"/>
              <a:t>K-means requires the number of clusters to be chosen by the data analyst:</a:t>
            </a:r>
          </a:p>
          <a:p>
            <a:endParaRPr lang="en-US" dirty="0"/>
          </a:p>
          <a:p>
            <a:pPr marL="800100" lvl="1" indent="-342900">
              <a:buFont typeface="Arial" panose="020B0604020202020204" pitchFamily="34" charset="0"/>
              <a:buChar char="•"/>
            </a:pPr>
            <a:r>
              <a:rPr lang="en-US" dirty="0"/>
              <a:t>Relying on subject matter expertise to determine the value of k</a:t>
            </a:r>
          </a:p>
          <a:p>
            <a:pPr marL="800100" lvl="1" indent="-342900">
              <a:buFont typeface="Arial" panose="020B0604020202020204" pitchFamily="34" charset="0"/>
              <a:buChar char="•"/>
            </a:pPr>
            <a:r>
              <a:rPr lang="en-US" dirty="0"/>
              <a:t>The scree plot elbow method</a:t>
            </a:r>
          </a:p>
          <a:p>
            <a:pPr marL="800100" lvl="1" indent="-342900">
              <a:buFont typeface="Arial" panose="020B0604020202020204" pitchFamily="34" charset="0"/>
              <a:buChar char="•"/>
            </a:pPr>
            <a:r>
              <a:rPr lang="en-US" dirty="0"/>
              <a:t>The average silhouette score</a:t>
            </a:r>
          </a:p>
          <a:p>
            <a:endParaRPr lang="en-US" sz="2000" dirty="0"/>
          </a:p>
          <a:p>
            <a:r>
              <a:rPr lang="en-US" sz="2000" dirty="0"/>
              <a:t>Given the random starting points, k-means is a </a:t>
            </a:r>
            <a:r>
              <a:rPr lang="en-US" sz="2000" b="1" dirty="0"/>
              <a:t>non-deterministic</a:t>
            </a:r>
            <a:r>
              <a:rPr lang="en-US" sz="2000" dirty="0"/>
              <a:t> clustering technique:</a:t>
            </a:r>
          </a:p>
          <a:p>
            <a:endParaRPr lang="en-US" dirty="0"/>
          </a:p>
          <a:p>
            <a:pPr marL="800100" lvl="1" indent="-342900">
              <a:buFont typeface="Arial" panose="020B0604020202020204" pitchFamily="34" charset="0"/>
              <a:buChar char="•"/>
            </a:pPr>
            <a:r>
              <a:rPr lang="en-US" dirty="0"/>
              <a:t>Best practice is to run k-means multiple times with the same k and evaluate clusters across runs</a:t>
            </a:r>
          </a:p>
          <a:p>
            <a:pPr marL="800100" lvl="1" indent="-342900">
              <a:buFont typeface="Arial" panose="020B0604020202020204" pitchFamily="34" charset="0"/>
              <a:buChar char="•"/>
            </a:pPr>
            <a:r>
              <a:rPr lang="en-US" dirty="0"/>
              <a:t>If you need reproducibility, be sure to set the random seed</a:t>
            </a:r>
          </a:p>
          <a:p>
            <a:endParaRPr lang="en-US" dirty="0"/>
          </a:p>
          <a:p>
            <a:r>
              <a:rPr lang="en-US" sz="2000" dirty="0"/>
              <a:t>The Euclidian distance calculation technically only works with numeric data (i.e., non-categorical):</a:t>
            </a:r>
          </a:p>
          <a:p>
            <a:endParaRPr lang="en-US" dirty="0"/>
          </a:p>
          <a:p>
            <a:pPr marL="800100" lvl="1" indent="-342900">
              <a:buFont typeface="Arial" panose="020B0604020202020204" pitchFamily="34" charset="0"/>
              <a:buChar char="•"/>
            </a:pPr>
            <a:r>
              <a:rPr lang="en-US" dirty="0"/>
              <a:t>We’ll cover techniques for handling categorical data later in the course</a:t>
            </a:r>
          </a:p>
          <a:p>
            <a:endParaRPr lang="en-US" dirty="0"/>
          </a:p>
          <a:p>
            <a:r>
              <a:rPr lang="en-US" sz="2000" dirty="0"/>
              <a:t>K-means only produces “clouds” of clustered data points:</a:t>
            </a:r>
          </a:p>
          <a:p>
            <a:endParaRPr lang="en-US" dirty="0"/>
          </a:p>
          <a:p>
            <a:pPr marL="342900" indent="-342900">
              <a:buFont typeface="Arial" panose="020B0604020202020204" pitchFamily="34" charset="0"/>
              <a:buChar char="•"/>
            </a:pPr>
            <a:r>
              <a:rPr lang="en-US" dirty="0"/>
              <a:t>If the natural shape of the clusters is irregular, k-means is a less effective method</a:t>
            </a:r>
          </a:p>
        </p:txBody>
      </p:sp>
      <p:sp>
        <p:nvSpPr>
          <p:cNvPr id="3" name="Footer Placeholder 3">
            <a:extLst>
              <a:ext uri="{FF2B5EF4-FFF2-40B4-BE49-F238E27FC236}">
                <a16:creationId xmlns:a16="http://schemas.microsoft.com/office/drawing/2014/main" id="{D617945B-7CAA-252C-19B3-EBF7F8D9752D}"/>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Tree>
    <p:extLst>
      <p:ext uri="{BB962C8B-B14F-4D97-AF65-F5344CB8AC3E}">
        <p14:creationId xmlns:p14="http://schemas.microsoft.com/office/powerpoint/2010/main" val="373825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xEl>
                                              <p:pRg st="6" end="6"/>
                                            </p:txEl>
                                          </p:spTgt>
                                        </p:tgtEl>
                                        <p:attrNameLst>
                                          <p:attrName>style.visibility</p:attrName>
                                        </p:attrNameLst>
                                      </p:cBhvr>
                                      <p:to>
                                        <p:strVal val="visible"/>
                                      </p:to>
                                    </p:set>
                                    <p:animEffect transition="in" filter="fade">
                                      <p:cBhvr>
                                        <p:cTn id="7" dur="500"/>
                                        <p:tgtEl>
                                          <p:spTgt spid="5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3">
                                            <p:txEl>
                                              <p:pRg st="8" end="8"/>
                                            </p:txEl>
                                          </p:spTgt>
                                        </p:tgtEl>
                                        <p:attrNameLst>
                                          <p:attrName>style.visibility</p:attrName>
                                        </p:attrNameLst>
                                      </p:cBhvr>
                                      <p:to>
                                        <p:strVal val="visible"/>
                                      </p:to>
                                    </p:set>
                                    <p:animEffect transition="in" filter="fade">
                                      <p:cBhvr>
                                        <p:cTn id="10" dur="500"/>
                                        <p:tgtEl>
                                          <p:spTgt spid="5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xEl>
                                              <p:pRg st="9" end="9"/>
                                            </p:txEl>
                                          </p:spTgt>
                                        </p:tgtEl>
                                        <p:attrNameLst>
                                          <p:attrName>style.visibility</p:attrName>
                                        </p:attrNameLst>
                                      </p:cBhvr>
                                      <p:to>
                                        <p:strVal val="visible"/>
                                      </p:to>
                                    </p:set>
                                    <p:animEffect transition="in" filter="fade">
                                      <p:cBhvr>
                                        <p:cTn id="13" dur="500"/>
                                        <p:tgtEl>
                                          <p:spTgt spid="53">
                                            <p:txEl>
                                              <p:pRg st="9" end="9"/>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3">
                                            <p:txEl>
                                              <p:pRg st="11" end="11"/>
                                            </p:txEl>
                                          </p:spTgt>
                                        </p:tgtEl>
                                        <p:attrNameLst>
                                          <p:attrName>style.visibility</p:attrName>
                                        </p:attrNameLst>
                                      </p:cBhvr>
                                      <p:to>
                                        <p:strVal val="visible"/>
                                      </p:to>
                                    </p:set>
                                    <p:animEffect transition="in" filter="fade">
                                      <p:cBhvr>
                                        <p:cTn id="18" dur="500"/>
                                        <p:tgtEl>
                                          <p:spTgt spid="53">
                                            <p:txEl>
                                              <p:pRg st="11" end="1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3">
                                            <p:txEl>
                                              <p:pRg st="13" end="13"/>
                                            </p:txEl>
                                          </p:spTgt>
                                        </p:tgtEl>
                                        <p:attrNameLst>
                                          <p:attrName>style.visibility</p:attrName>
                                        </p:attrNameLst>
                                      </p:cBhvr>
                                      <p:to>
                                        <p:strVal val="visible"/>
                                      </p:to>
                                    </p:set>
                                    <p:animEffect transition="in" filter="fade">
                                      <p:cBhvr>
                                        <p:cTn id="21" dur="500"/>
                                        <p:tgtEl>
                                          <p:spTgt spid="53">
                                            <p:txEl>
                                              <p:pRg st="13" end="1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3">
                                            <p:txEl>
                                              <p:pRg st="15" end="15"/>
                                            </p:txEl>
                                          </p:spTgt>
                                        </p:tgtEl>
                                        <p:attrNameLst>
                                          <p:attrName>style.visibility</p:attrName>
                                        </p:attrNameLst>
                                      </p:cBhvr>
                                      <p:to>
                                        <p:strVal val="visible"/>
                                      </p:to>
                                    </p:set>
                                    <p:animEffect transition="in" filter="fade">
                                      <p:cBhvr>
                                        <p:cTn id="26" dur="500"/>
                                        <p:tgtEl>
                                          <p:spTgt spid="53">
                                            <p:txEl>
                                              <p:pRg st="15" end="1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3">
                                            <p:txEl>
                                              <p:pRg st="17" end="17"/>
                                            </p:txEl>
                                          </p:spTgt>
                                        </p:tgtEl>
                                        <p:attrNameLst>
                                          <p:attrName>style.visibility</p:attrName>
                                        </p:attrNameLst>
                                      </p:cBhvr>
                                      <p:to>
                                        <p:strVal val="visible"/>
                                      </p:to>
                                    </p:set>
                                    <p:animEffect transition="in" filter="fade">
                                      <p:cBhvr>
                                        <p:cTn id="29" dur="500"/>
                                        <p:tgtEl>
                                          <p:spTgt spid="5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FB5E6-823B-4F95-A6A6-C578670F2A01}"/>
              </a:ext>
            </a:extLst>
          </p:cNvPr>
          <p:cNvSpPr>
            <a:spLocks noGrp="1"/>
          </p:cNvSpPr>
          <p:nvPr>
            <p:ph type="title"/>
          </p:nvPr>
        </p:nvSpPr>
        <p:spPr/>
        <p:txBody>
          <a:bodyPr/>
          <a:lstStyle/>
          <a:p>
            <a:r>
              <a:rPr lang="en-US" dirty="0"/>
              <a:t>Hands-on Lab #1</a:t>
            </a:r>
          </a:p>
        </p:txBody>
      </p:sp>
      <p:sp>
        <p:nvSpPr>
          <p:cNvPr id="3" name="Slide Number Placeholder 27">
            <a:extLst>
              <a:ext uri="{FF2B5EF4-FFF2-40B4-BE49-F238E27FC236}">
                <a16:creationId xmlns:a16="http://schemas.microsoft.com/office/drawing/2014/main" id="{3D09F249-7FF2-E52F-341D-A498C4090176}"/>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51</a:t>
            </a:fld>
            <a:endParaRPr lang="en-US" dirty="0"/>
          </a:p>
        </p:txBody>
      </p:sp>
      <p:sp>
        <p:nvSpPr>
          <p:cNvPr id="6" name="Footer Placeholder 3">
            <a:extLst>
              <a:ext uri="{FF2B5EF4-FFF2-40B4-BE49-F238E27FC236}">
                <a16:creationId xmlns:a16="http://schemas.microsoft.com/office/drawing/2014/main" id="{C3701BBA-0162-CEE8-DA95-A5253FB53AEF}"/>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Tree>
    <p:extLst>
      <p:ext uri="{BB962C8B-B14F-4D97-AF65-F5344CB8AC3E}">
        <p14:creationId xmlns:p14="http://schemas.microsoft.com/office/powerpoint/2010/main" val="21958818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6BA610-BFCC-6858-602C-D1327C3EF44A}"/>
              </a:ext>
            </a:extLst>
          </p:cNvPr>
          <p:cNvPicPr>
            <a:picLocks noChangeAspect="1"/>
          </p:cNvPicPr>
          <p:nvPr/>
        </p:nvPicPr>
        <p:blipFill>
          <a:blip r:embed="rId3"/>
          <a:stretch>
            <a:fillRect/>
          </a:stretch>
        </p:blipFill>
        <p:spPr>
          <a:xfrm>
            <a:off x="1238440" y="411356"/>
            <a:ext cx="9715119" cy="5381816"/>
          </a:xfrm>
          <a:prstGeom prst="rect">
            <a:avLst/>
          </a:prstGeom>
          <a:ln>
            <a:solidFill>
              <a:schemeClr val="tx1"/>
            </a:solidFill>
          </a:ln>
        </p:spPr>
      </p:pic>
      <p:sp>
        <p:nvSpPr>
          <p:cNvPr id="2" name="Slide Number Placeholder 27">
            <a:extLst>
              <a:ext uri="{FF2B5EF4-FFF2-40B4-BE49-F238E27FC236}">
                <a16:creationId xmlns:a16="http://schemas.microsoft.com/office/drawing/2014/main" id="{5F4F4EE3-EC17-57A1-4F24-0E58919C992F}"/>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52</a:t>
            </a:fld>
            <a:endParaRPr lang="en-US" dirty="0"/>
          </a:p>
        </p:txBody>
      </p:sp>
      <p:sp>
        <p:nvSpPr>
          <p:cNvPr id="3" name="Footer Placeholder 3">
            <a:extLst>
              <a:ext uri="{FF2B5EF4-FFF2-40B4-BE49-F238E27FC236}">
                <a16:creationId xmlns:a16="http://schemas.microsoft.com/office/drawing/2014/main" id="{1AA16DB6-8440-0998-3D3C-91BB5EF0E9E7}"/>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Tree>
    <p:extLst>
      <p:ext uri="{BB962C8B-B14F-4D97-AF65-F5344CB8AC3E}">
        <p14:creationId xmlns:p14="http://schemas.microsoft.com/office/powerpoint/2010/main" val="33000729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BF5EDD-119F-D355-264F-2CCCDCE42F2A}"/>
              </a:ext>
            </a:extLst>
          </p:cNvPr>
          <p:cNvPicPr>
            <a:picLocks noChangeAspect="1"/>
          </p:cNvPicPr>
          <p:nvPr/>
        </p:nvPicPr>
        <p:blipFill>
          <a:blip r:embed="rId3"/>
          <a:stretch>
            <a:fillRect/>
          </a:stretch>
        </p:blipFill>
        <p:spPr>
          <a:xfrm>
            <a:off x="559477" y="294940"/>
            <a:ext cx="11294269" cy="2378869"/>
          </a:xfrm>
          <a:prstGeom prst="rect">
            <a:avLst/>
          </a:prstGeom>
          <a:ln>
            <a:solidFill>
              <a:schemeClr val="tx1"/>
            </a:solidFill>
          </a:ln>
        </p:spPr>
      </p:pic>
      <p:pic>
        <p:nvPicPr>
          <p:cNvPr id="10" name="Picture 9">
            <a:extLst>
              <a:ext uri="{FF2B5EF4-FFF2-40B4-BE49-F238E27FC236}">
                <a16:creationId xmlns:a16="http://schemas.microsoft.com/office/drawing/2014/main" id="{801C5827-A328-86ED-38D8-1F0536D4C143}"/>
              </a:ext>
            </a:extLst>
          </p:cNvPr>
          <p:cNvPicPr>
            <a:picLocks noChangeAspect="1"/>
          </p:cNvPicPr>
          <p:nvPr/>
        </p:nvPicPr>
        <p:blipFill>
          <a:blip r:embed="rId4"/>
          <a:stretch>
            <a:fillRect/>
          </a:stretch>
        </p:blipFill>
        <p:spPr>
          <a:xfrm>
            <a:off x="8307067" y="2875328"/>
            <a:ext cx="3546679" cy="3538214"/>
          </a:xfrm>
          <a:prstGeom prst="rect">
            <a:avLst/>
          </a:prstGeom>
          <a:ln>
            <a:solidFill>
              <a:schemeClr val="tx1"/>
            </a:solidFill>
          </a:ln>
        </p:spPr>
      </p:pic>
      <p:sp>
        <p:nvSpPr>
          <p:cNvPr id="11" name="TextBox 10">
            <a:extLst>
              <a:ext uri="{FF2B5EF4-FFF2-40B4-BE49-F238E27FC236}">
                <a16:creationId xmlns:a16="http://schemas.microsoft.com/office/drawing/2014/main" id="{5A8B0585-58D6-1785-0A13-7B653E122C8C}"/>
              </a:ext>
            </a:extLst>
          </p:cNvPr>
          <p:cNvSpPr txBox="1"/>
          <p:nvPr/>
        </p:nvSpPr>
        <p:spPr>
          <a:xfrm>
            <a:off x="624536" y="3673949"/>
            <a:ext cx="1403367" cy="646331"/>
          </a:xfrm>
          <a:prstGeom prst="rect">
            <a:avLst/>
          </a:prstGeom>
          <a:noFill/>
        </p:spPr>
        <p:txBody>
          <a:bodyPr wrap="square" rtlCol="0">
            <a:spAutoFit/>
          </a:bodyPr>
          <a:lstStyle/>
          <a:p>
            <a:pPr algn="ctr"/>
            <a:r>
              <a:rPr lang="en-US" b="1" dirty="0">
                <a:solidFill>
                  <a:srgbClr val="00B050"/>
                </a:solidFill>
              </a:rPr>
              <a:t>Output from Step 1</a:t>
            </a:r>
          </a:p>
        </p:txBody>
      </p:sp>
      <p:cxnSp>
        <p:nvCxnSpPr>
          <p:cNvPr id="12" name="Straight Arrow Connector 11">
            <a:extLst>
              <a:ext uri="{FF2B5EF4-FFF2-40B4-BE49-F238E27FC236}">
                <a16:creationId xmlns:a16="http://schemas.microsoft.com/office/drawing/2014/main" id="{C5E96688-92F9-B010-6F5F-805E07D783E8}"/>
              </a:ext>
            </a:extLst>
          </p:cNvPr>
          <p:cNvCxnSpPr>
            <a:cxnSpLocks/>
          </p:cNvCxnSpPr>
          <p:nvPr/>
        </p:nvCxnSpPr>
        <p:spPr>
          <a:xfrm flipV="1">
            <a:off x="1339363" y="2784639"/>
            <a:ext cx="0" cy="86696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7EDD056-7A44-3FC8-3FA2-936A7292B264}"/>
              </a:ext>
            </a:extLst>
          </p:cNvPr>
          <p:cNvSpPr/>
          <p:nvPr/>
        </p:nvSpPr>
        <p:spPr>
          <a:xfrm>
            <a:off x="1246238" y="663679"/>
            <a:ext cx="6227091" cy="25809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E58E319-A9F0-3287-69F6-C4A37AAF154F}"/>
              </a:ext>
            </a:extLst>
          </p:cNvPr>
          <p:cNvSpPr/>
          <p:nvPr/>
        </p:nvSpPr>
        <p:spPr>
          <a:xfrm>
            <a:off x="8554065" y="3104534"/>
            <a:ext cx="3170903" cy="36870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6D61FDDB-B65C-26E7-AD13-808D41DF663C}"/>
              </a:ext>
            </a:extLst>
          </p:cNvPr>
          <p:cNvCxnSpPr>
            <a:cxnSpLocks/>
          </p:cNvCxnSpPr>
          <p:nvPr/>
        </p:nvCxnSpPr>
        <p:spPr>
          <a:xfrm flipV="1">
            <a:off x="6004769" y="921775"/>
            <a:ext cx="0" cy="205739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66C547-7243-2C44-AB02-DD00038B1AE3}"/>
              </a:ext>
            </a:extLst>
          </p:cNvPr>
          <p:cNvSpPr txBox="1"/>
          <p:nvPr/>
        </p:nvSpPr>
        <p:spPr>
          <a:xfrm>
            <a:off x="5303085" y="3003700"/>
            <a:ext cx="1403367" cy="369332"/>
          </a:xfrm>
          <a:prstGeom prst="rect">
            <a:avLst/>
          </a:prstGeom>
          <a:noFill/>
        </p:spPr>
        <p:txBody>
          <a:bodyPr wrap="square" rtlCol="0">
            <a:spAutoFit/>
          </a:bodyPr>
          <a:lstStyle/>
          <a:p>
            <a:pPr algn="ctr"/>
            <a:r>
              <a:rPr lang="en-US" b="1" dirty="0">
                <a:solidFill>
                  <a:srgbClr val="00B050"/>
                </a:solidFill>
              </a:rPr>
              <a:t>Row 0 pixels</a:t>
            </a:r>
          </a:p>
        </p:txBody>
      </p:sp>
      <p:cxnSp>
        <p:nvCxnSpPr>
          <p:cNvPr id="19" name="Straight Arrow Connector 18">
            <a:extLst>
              <a:ext uri="{FF2B5EF4-FFF2-40B4-BE49-F238E27FC236}">
                <a16:creationId xmlns:a16="http://schemas.microsoft.com/office/drawing/2014/main" id="{8D4420EC-A4C8-B081-5059-2A5444917F6A}"/>
              </a:ext>
            </a:extLst>
          </p:cNvPr>
          <p:cNvCxnSpPr>
            <a:cxnSpLocks/>
          </p:cNvCxnSpPr>
          <p:nvPr/>
        </p:nvCxnSpPr>
        <p:spPr>
          <a:xfrm>
            <a:off x="6726117" y="3185903"/>
            <a:ext cx="1766496"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27">
            <a:extLst>
              <a:ext uri="{FF2B5EF4-FFF2-40B4-BE49-F238E27FC236}">
                <a16:creationId xmlns:a16="http://schemas.microsoft.com/office/drawing/2014/main" id="{95F6AE97-F5B1-197C-1CC2-C230441D272F}"/>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53</a:t>
            </a:fld>
            <a:endParaRPr lang="en-US" dirty="0"/>
          </a:p>
        </p:txBody>
      </p:sp>
      <p:sp>
        <p:nvSpPr>
          <p:cNvPr id="3" name="Footer Placeholder 3">
            <a:extLst>
              <a:ext uri="{FF2B5EF4-FFF2-40B4-BE49-F238E27FC236}">
                <a16:creationId xmlns:a16="http://schemas.microsoft.com/office/drawing/2014/main" id="{5EAE3792-A76E-6534-1D33-50F30AF4FFC7}"/>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Tree>
    <p:extLst>
      <p:ext uri="{BB962C8B-B14F-4D97-AF65-F5344CB8AC3E}">
        <p14:creationId xmlns:p14="http://schemas.microsoft.com/office/powerpoint/2010/main" val="1053544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EFDD5A-2529-369D-06B9-41B52A095B80}"/>
              </a:ext>
            </a:extLst>
          </p:cNvPr>
          <p:cNvPicPr>
            <a:picLocks noChangeAspect="1"/>
          </p:cNvPicPr>
          <p:nvPr/>
        </p:nvPicPr>
        <p:blipFill>
          <a:blip r:embed="rId3"/>
          <a:stretch>
            <a:fillRect/>
          </a:stretch>
        </p:blipFill>
        <p:spPr>
          <a:xfrm>
            <a:off x="1097470" y="120777"/>
            <a:ext cx="9997059" cy="6616446"/>
          </a:xfrm>
          <a:prstGeom prst="rect">
            <a:avLst/>
          </a:prstGeom>
          <a:ln>
            <a:solidFill>
              <a:schemeClr val="tx1"/>
            </a:solidFill>
          </a:ln>
        </p:spPr>
      </p:pic>
      <p:sp>
        <p:nvSpPr>
          <p:cNvPr id="2" name="Footer Placeholder 1">
            <a:extLst>
              <a:ext uri="{FF2B5EF4-FFF2-40B4-BE49-F238E27FC236}">
                <a16:creationId xmlns:a16="http://schemas.microsoft.com/office/drawing/2014/main" id="{FDA4FC26-2800-D242-3FA9-82EC464D6A8C}"/>
              </a:ext>
            </a:extLst>
          </p:cNvPr>
          <p:cNvSpPr>
            <a:spLocks noGrp="1"/>
          </p:cNvSpPr>
          <p:nvPr>
            <p:ph type="ftr" sz="quarter" idx="11"/>
          </p:nvPr>
        </p:nvSpPr>
        <p:spPr/>
        <p:txBody>
          <a:bodyPr/>
          <a:lstStyle/>
          <a:p>
            <a:r>
              <a:rPr lang="en-US"/>
              <a:t>Langer - Cluster Analysis with Python</a:t>
            </a:r>
          </a:p>
        </p:txBody>
      </p:sp>
      <p:sp>
        <p:nvSpPr>
          <p:cNvPr id="4" name="Slide Number Placeholder 3">
            <a:extLst>
              <a:ext uri="{FF2B5EF4-FFF2-40B4-BE49-F238E27FC236}">
                <a16:creationId xmlns:a16="http://schemas.microsoft.com/office/drawing/2014/main" id="{369BB144-8AAC-ECD0-5633-EC9ED41E9774}"/>
              </a:ext>
            </a:extLst>
          </p:cNvPr>
          <p:cNvSpPr>
            <a:spLocks noGrp="1"/>
          </p:cNvSpPr>
          <p:nvPr>
            <p:ph type="sldNum" sz="quarter" idx="12"/>
          </p:nvPr>
        </p:nvSpPr>
        <p:spPr/>
        <p:txBody>
          <a:bodyPr/>
          <a:lstStyle/>
          <a:p>
            <a:fld id="{9F6F4FD3-9CF4-4D5E-9BBF-D453CCF141CE}" type="slidenum">
              <a:rPr lang="en-US" smtClean="0"/>
              <a:t>54</a:t>
            </a:fld>
            <a:endParaRPr lang="en-US"/>
          </a:p>
        </p:txBody>
      </p:sp>
    </p:spTree>
    <p:extLst>
      <p:ext uri="{BB962C8B-B14F-4D97-AF65-F5344CB8AC3E}">
        <p14:creationId xmlns:p14="http://schemas.microsoft.com/office/powerpoint/2010/main" val="16814569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50CE30-D824-55C1-0AD3-346BB3183999}"/>
              </a:ext>
            </a:extLst>
          </p:cNvPr>
          <p:cNvPicPr>
            <a:picLocks noChangeAspect="1"/>
          </p:cNvPicPr>
          <p:nvPr/>
        </p:nvPicPr>
        <p:blipFill>
          <a:blip r:embed="rId3"/>
          <a:stretch>
            <a:fillRect/>
          </a:stretch>
        </p:blipFill>
        <p:spPr>
          <a:xfrm>
            <a:off x="546020" y="172144"/>
            <a:ext cx="11099959" cy="6153150"/>
          </a:xfrm>
          <a:prstGeom prst="rect">
            <a:avLst/>
          </a:prstGeom>
          <a:ln>
            <a:solidFill>
              <a:schemeClr val="tx1"/>
            </a:solidFill>
          </a:ln>
        </p:spPr>
      </p:pic>
      <p:sp>
        <p:nvSpPr>
          <p:cNvPr id="2" name="Slide Number Placeholder 27">
            <a:extLst>
              <a:ext uri="{FF2B5EF4-FFF2-40B4-BE49-F238E27FC236}">
                <a16:creationId xmlns:a16="http://schemas.microsoft.com/office/drawing/2014/main" id="{4F88ACA5-9A24-CDF7-16CD-84B85C21409B}"/>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55</a:t>
            </a:fld>
            <a:endParaRPr lang="en-US" dirty="0"/>
          </a:p>
        </p:txBody>
      </p:sp>
      <p:sp>
        <p:nvSpPr>
          <p:cNvPr id="3" name="Footer Placeholder 3">
            <a:extLst>
              <a:ext uri="{FF2B5EF4-FFF2-40B4-BE49-F238E27FC236}">
                <a16:creationId xmlns:a16="http://schemas.microsoft.com/office/drawing/2014/main" id="{1D78845E-B6EF-2B1D-8526-1B2DB47A53C7}"/>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Tree>
    <p:extLst>
      <p:ext uri="{BB962C8B-B14F-4D97-AF65-F5344CB8AC3E}">
        <p14:creationId xmlns:p14="http://schemas.microsoft.com/office/powerpoint/2010/main" val="25519806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82CE3-CB14-CA40-9FFE-8E95F2C10195}"/>
              </a:ext>
            </a:extLst>
          </p:cNvPr>
          <p:cNvPicPr>
            <a:picLocks noChangeAspect="1"/>
          </p:cNvPicPr>
          <p:nvPr/>
        </p:nvPicPr>
        <p:blipFill>
          <a:blip r:embed="rId3"/>
          <a:stretch>
            <a:fillRect/>
          </a:stretch>
        </p:blipFill>
        <p:spPr>
          <a:xfrm>
            <a:off x="562213" y="234304"/>
            <a:ext cx="11067574" cy="5983129"/>
          </a:xfrm>
          <a:prstGeom prst="rect">
            <a:avLst/>
          </a:prstGeom>
          <a:ln>
            <a:solidFill>
              <a:schemeClr val="tx1"/>
            </a:solidFill>
          </a:ln>
        </p:spPr>
      </p:pic>
      <p:sp>
        <p:nvSpPr>
          <p:cNvPr id="2" name="Slide Number Placeholder 27">
            <a:extLst>
              <a:ext uri="{FF2B5EF4-FFF2-40B4-BE49-F238E27FC236}">
                <a16:creationId xmlns:a16="http://schemas.microsoft.com/office/drawing/2014/main" id="{AB6B249C-D93B-F05E-2C22-232A979671AA}"/>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56</a:t>
            </a:fld>
            <a:endParaRPr lang="en-US" dirty="0"/>
          </a:p>
        </p:txBody>
      </p:sp>
      <p:sp>
        <p:nvSpPr>
          <p:cNvPr id="6" name="Footer Placeholder 3">
            <a:extLst>
              <a:ext uri="{FF2B5EF4-FFF2-40B4-BE49-F238E27FC236}">
                <a16:creationId xmlns:a16="http://schemas.microsoft.com/office/drawing/2014/main" id="{BF971D2A-B498-D309-ACE6-3B2F75063585}"/>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Tree>
    <p:extLst>
      <p:ext uri="{BB962C8B-B14F-4D97-AF65-F5344CB8AC3E}">
        <p14:creationId xmlns:p14="http://schemas.microsoft.com/office/powerpoint/2010/main" val="29127476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AAA19E-E015-2961-27D8-B24A1F37A30D}"/>
              </a:ext>
            </a:extLst>
          </p:cNvPr>
          <p:cNvPicPr>
            <a:picLocks noChangeAspect="1"/>
          </p:cNvPicPr>
          <p:nvPr/>
        </p:nvPicPr>
        <p:blipFill>
          <a:blip r:embed="rId3"/>
          <a:stretch>
            <a:fillRect/>
          </a:stretch>
        </p:blipFill>
        <p:spPr>
          <a:xfrm>
            <a:off x="546020" y="958906"/>
            <a:ext cx="11099959" cy="4274820"/>
          </a:xfrm>
          <a:prstGeom prst="rect">
            <a:avLst/>
          </a:prstGeom>
          <a:ln>
            <a:solidFill>
              <a:schemeClr val="tx1"/>
            </a:solidFill>
          </a:ln>
        </p:spPr>
      </p:pic>
      <p:sp>
        <p:nvSpPr>
          <p:cNvPr id="2" name="Slide Number Placeholder 27">
            <a:extLst>
              <a:ext uri="{FF2B5EF4-FFF2-40B4-BE49-F238E27FC236}">
                <a16:creationId xmlns:a16="http://schemas.microsoft.com/office/drawing/2014/main" id="{E4D1E110-41CA-D33A-F1AB-8E1D57620B12}"/>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57</a:t>
            </a:fld>
            <a:endParaRPr lang="en-US" dirty="0"/>
          </a:p>
        </p:txBody>
      </p:sp>
      <p:sp>
        <p:nvSpPr>
          <p:cNvPr id="6" name="Footer Placeholder 3">
            <a:extLst>
              <a:ext uri="{FF2B5EF4-FFF2-40B4-BE49-F238E27FC236}">
                <a16:creationId xmlns:a16="http://schemas.microsoft.com/office/drawing/2014/main" id="{CE1A775C-9D7C-CD43-B874-EBF32F98DB93}"/>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Tree>
    <p:extLst>
      <p:ext uri="{BB962C8B-B14F-4D97-AF65-F5344CB8AC3E}">
        <p14:creationId xmlns:p14="http://schemas.microsoft.com/office/powerpoint/2010/main" val="18716999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C8042A-2FF7-BEEE-7D44-E983242C15AE}"/>
              </a:ext>
            </a:extLst>
          </p:cNvPr>
          <p:cNvPicPr>
            <a:picLocks noChangeAspect="1"/>
          </p:cNvPicPr>
          <p:nvPr/>
        </p:nvPicPr>
        <p:blipFill>
          <a:blip r:embed="rId3"/>
          <a:stretch>
            <a:fillRect/>
          </a:stretch>
        </p:blipFill>
        <p:spPr>
          <a:xfrm>
            <a:off x="505539" y="1251645"/>
            <a:ext cx="11180921" cy="3967163"/>
          </a:xfrm>
          <a:prstGeom prst="rect">
            <a:avLst/>
          </a:prstGeom>
          <a:ln>
            <a:solidFill>
              <a:schemeClr val="tx1"/>
            </a:solidFill>
          </a:ln>
        </p:spPr>
      </p:pic>
      <p:sp>
        <p:nvSpPr>
          <p:cNvPr id="2" name="Slide Number Placeholder 27">
            <a:extLst>
              <a:ext uri="{FF2B5EF4-FFF2-40B4-BE49-F238E27FC236}">
                <a16:creationId xmlns:a16="http://schemas.microsoft.com/office/drawing/2014/main" id="{74291F93-B732-3797-D2A7-978DD4DB374A}"/>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58</a:t>
            </a:fld>
            <a:endParaRPr lang="en-US" dirty="0"/>
          </a:p>
        </p:txBody>
      </p:sp>
      <p:sp>
        <p:nvSpPr>
          <p:cNvPr id="6" name="Footer Placeholder 3">
            <a:extLst>
              <a:ext uri="{FF2B5EF4-FFF2-40B4-BE49-F238E27FC236}">
                <a16:creationId xmlns:a16="http://schemas.microsoft.com/office/drawing/2014/main" id="{A70A7DB3-B6EE-B9A3-AB42-8CD025AD578F}"/>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Tree>
    <p:extLst>
      <p:ext uri="{BB962C8B-B14F-4D97-AF65-F5344CB8AC3E}">
        <p14:creationId xmlns:p14="http://schemas.microsoft.com/office/powerpoint/2010/main" val="4247582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510008-DF06-4B0A-9474-8464D11F990C}"/>
              </a:ext>
            </a:extLst>
          </p:cNvPr>
          <p:cNvPicPr>
            <a:picLocks noChangeAspect="1"/>
          </p:cNvPicPr>
          <p:nvPr/>
        </p:nvPicPr>
        <p:blipFill>
          <a:blip r:embed="rId3"/>
          <a:stretch>
            <a:fillRect/>
          </a:stretch>
        </p:blipFill>
        <p:spPr>
          <a:xfrm>
            <a:off x="521732" y="419499"/>
            <a:ext cx="11148536" cy="5464969"/>
          </a:xfrm>
          <a:prstGeom prst="rect">
            <a:avLst/>
          </a:prstGeom>
          <a:ln>
            <a:solidFill>
              <a:schemeClr val="tx1"/>
            </a:solidFill>
          </a:ln>
        </p:spPr>
      </p:pic>
      <p:sp>
        <p:nvSpPr>
          <p:cNvPr id="2" name="Slide Number Placeholder 27">
            <a:extLst>
              <a:ext uri="{FF2B5EF4-FFF2-40B4-BE49-F238E27FC236}">
                <a16:creationId xmlns:a16="http://schemas.microsoft.com/office/drawing/2014/main" id="{447D4C30-C682-186B-2535-D5C31AC952E9}"/>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59</a:t>
            </a:fld>
            <a:endParaRPr lang="en-US" dirty="0"/>
          </a:p>
        </p:txBody>
      </p:sp>
      <p:sp>
        <p:nvSpPr>
          <p:cNvPr id="6" name="Footer Placeholder 3">
            <a:extLst>
              <a:ext uri="{FF2B5EF4-FFF2-40B4-BE49-F238E27FC236}">
                <a16:creationId xmlns:a16="http://schemas.microsoft.com/office/drawing/2014/main" id="{4465C455-3B10-4FE7-A683-E1BD6AA2C590}"/>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Tree>
    <p:extLst>
      <p:ext uri="{BB962C8B-B14F-4D97-AF65-F5344CB8AC3E}">
        <p14:creationId xmlns:p14="http://schemas.microsoft.com/office/powerpoint/2010/main" val="1705907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The Challenge – Simple Clusters</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6</a:t>
            </a:fld>
            <a:endParaRPr lang="en-US"/>
          </a:p>
        </p:txBody>
      </p:sp>
      <p:pic>
        <p:nvPicPr>
          <p:cNvPr id="11" name="Picture 10" descr="Chart, scatter chart&#10;&#10;Description automatically generated">
            <a:extLst>
              <a:ext uri="{FF2B5EF4-FFF2-40B4-BE49-F238E27FC236}">
                <a16:creationId xmlns:a16="http://schemas.microsoft.com/office/drawing/2014/main" id="{00303C72-0444-1A5C-2BCC-C1C1B5B6A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3913" y="774442"/>
            <a:ext cx="6784173" cy="5502932"/>
          </a:xfrm>
          <a:prstGeom prst="rect">
            <a:avLst/>
          </a:prstGeom>
          <a:ln>
            <a:solidFill>
              <a:schemeClr val="tx1"/>
            </a:solidFill>
          </a:ln>
        </p:spPr>
      </p:pic>
      <p:sp>
        <p:nvSpPr>
          <p:cNvPr id="12" name="Oval 11">
            <a:extLst>
              <a:ext uri="{FF2B5EF4-FFF2-40B4-BE49-F238E27FC236}">
                <a16:creationId xmlns:a16="http://schemas.microsoft.com/office/drawing/2014/main" id="{1D1B59F7-6B6A-11F3-1B66-D00C68105D21}"/>
              </a:ext>
            </a:extLst>
          </p:cNvPr>
          <p:cNvSpPr/>
          <p:nvPr/>
        </p:nvSpPr>
        <p:spPr>
          <a:xfrm rot="845201">
            <a:off x="5637078" y="1306347"/>
            <a:ext cx="4013823" cy="233523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A5A7B1F-7B5E-C7D9-90B4-7B2564A49428}"/>
              </a:ext>
            </a:extLst>
          </p:cNvPr>
          <p:cNvSpPr/>
          <p:nvPr/>
        </p:nvSpPr>
        <p:spPr>
          <a:xfrm rot="1594841">
            <a:off x="3385816" y="3008390"/>
            <a:ext cx="4418141" cy="3184863"/>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201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6590D3-23EE-466B-AA6E-D43A797BC8EA}"/>
              </a:ext>
            </a:extLst>
          </p:cNvPr>
          <p:cNvPicPr>
            <a:picLocks noChangeAspect="1"/>
          </p:cNvPicPr>
          <p:nvPr/>
        </p:nvPicPr>
        <p:blipFill>
          <a:blip r:embed="rId3"/>
          <a:stretch>
            <a:fillRect/>
          </a:stretch>
        </p:blipFill>
        <p:spPr>
          <a:xfrm>
            <a:off x="715298" y="1874520"/>
            <a:ext cx="11116151" cy="1554480"/>
          </a:xfrm>
          <a:prstGeom prst="rect">
            <a:avLst/>
          </a:prstGeom>
          <a:ln>
            <a:solidFill>
              <a:schemeClr val="tx1"/>
            </a:solidFill>
          </a:ln>
        </p:spPr>
      </p:pic>
      <p:sp>
        <p:nvSpPr>
          <p:cNvPr id="2" name="Slide Number Placeholder 27">
            <a:extLst>
              <a:ext uri="{FF2B5EF4-FFF2-40B4-BE49-F238E27FC236}">
                <a16:creationId xmlns:a16="http://schemas.microsoft.com/office/drawing/2014/main" id="{E66BAD9E-38DF-4F70-0D1D-DFA59CC7E496}"/>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60</a:t>
            </a:fld>
            <a:endParaRPr lang="en-US" dirty="0"/>
          </a:p>
        </p:txBody>
      </p:sp>
      <p:sp>
        <p:nvSpPr>
          <p:cNvPr id="6" name="Footer Placeholder 3">
            <a:extLst>
              <a:ext uri="{FF2B5EF4-FFF2-40B4-BE49-F238E27FC236}">
                <a16:creationId xmlns:a16="http://schemas.microsoft.com/office/drawing/2014/main" id="{92EA97B2-C273-E020-D882-4A250EFD7BAC}"/>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Tree>
    <p:extLst>
      <p:ext uri="{BB962C8B-B14F-4D97-AF65-F5344CB8AC3E}">
        <p14:creationId xmlns:p14="http://schemas.microsoft.com/office/powerpoint/2010/main" val="19905219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FB5E6-823B-4F95-A6A6-C578670F2A01}"/>
              </a:ext>
            </a:extLst>
          </p:cNvPr>
          <p:cNvSpPr>
            <a:spLocks noGrp="1"/>
          </p:cNvSpPr>
          <p:nvPr>
            <p:ph type="title"/>
          </p:nvPr>
        </p:nvSpPr>
        <p:spPr/>
        <p:txBody>
          <a:bodyPr/>
          <a:lstStyle/>
          <a:p>
            <a:r>
              <a:rPr lang="en-US" dirty="0"/>
              <a:t>Optimizing K-Means</a:t>
            </a:r>
          </a:p>
        </p:txBody>
      </p:sp>
      <p:sp>
        <p:nvSpPr>
          <p:cNvPr id="3" name="Text Placeholder 2">
            <a:extLst>
              <a:ext uri="{FF2B5EF4-FFF2-40B4-BE49-F238E27FC236}">
                <a16:creationId xmlns:a16="http://schemas.microsoft.com/office/drawing/2014/main" id="{7FFF21DB-B710-40D9-8EFE-99A8811BECBC}"/>
              </a:ext>
            </a:extLst>
          </p:cNvPr>
          <p:cNvSpPr>
            <a:spLocks noGrp="1"/>
          </p:cNvSpPr>
          <p:nvPr>
            <p:ph type="body" idx="1"/>
          </p:nvPr>
        </p:nvSpPr>
        <p:spPr/>
        <p:txBody>
          <a:bodyPr/>
          <a:lstStyle/>
          <a:p>
            <a:r>
              <a:rPr lang="en-US" dirty="0"/>
              <a:t>Section 5</a:t>
            </a:r>
          </a:p>
        </p:txBody>
      </p:sp>
      <p:sp>
        <p:nvSpPr>
          <p:cNvPr id="4" name="Footer Placeholder 3">
            <a:extLst>
              <a:ext uri="{FF2B5EF4-FFF2-40B4-BE49-F238E27FC236}">
                <a16:creationId xmlns:a16="http://schemas.microsoft.com/office/drawing/2014/main" id="{4FEE44B9-0B1D-8521-1BB8-952830D90AB9}"/>
              </a:ext>
            </a:extLst>
          </p:cNvPr>
          <p:cNvSpPr>
            <a:spLocks noGrp="1"/>
          </p:cNvSpPr>
          <p:nvPr>
            <p:ph type="ftr" sz="quarter" idx="11"/>
          </p:nvPr>
        </p:nvSpPr>
        <p:spPr/>
        <p:txBody>
          <a:bodyPr/>
          <a:lstStyle/>
          <a:p>
            <a:r>
              <a:rPr lang="en-US"/>
              <a:t>Langer - Cluster Analysis with Python</a:t>
            </a:r>
            <a:endParaRPr lang="en-US" dirty="0"/>
          </a:p>
        </p:txBody>
      </p:sp>
      <p:sp>
        <p:nvSpPr>
          <p:cNvPr id="7" name="Slide Number Placeholder 6">
            <a:extLst>
              <a:ext uri="{FF2B5EF4-FFF2-40B4-BE49-F238E27FC236}">
                <a16:creationId xmlns:a16="http://schemas.microsoft.com/office/drawing/2014/main" id="{4FD02D89-5AC9-A296-358B-0C5E2A7BBFA1}"/>
              </a:ext>
            </a:extLst>
          </p:cNvPr>
          <p:cNvSpPr>
            <a:spLocks noGrp="1"/>
          </p:cNvSpPr>
          <p:nvPr>
            <p:ph type="sldNum" sz="quarter" idx="12"/>
          </p:nvPr>
        </p:nvSpPr>
        <p:spPr/>
        <p:txBody>
          <a:bodyPr/>
          <a:lstStyle/>
          <a:p>
            <a:fld id="{9F6F4FD3-9CF4-4D5E-9BBF-D453CCF141CE}" type="slidenum">
              <a:rPr lang="en-US" smtClean="0"/>
              <a:t>61</a:t>
            </a:fld>
            <a:endParaRPr lang="en-US"/>
          </a:p>
        </p:txBody>
      </p:sp>
    </p:spTree>
    <p:extLst>
      <p:ext uri="{BB962C8B-B14F-4D97-AF65-F5344CB8AC3E}">
        <p14:creationId xmlns:p14="http://schemas.microsoft.com/office/powerpoint/2010/main" val="3110317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Evaluating Clusters</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62</a:t>
            </a:fld>
            <a:endParaRPr lang="en-US" dirty="0"/>
          </a:p>
        </p:txBody>
      </p:sp>
      <p:sp>
        <p:nvSpPr>
          <p:cNvPr id="53" name="TextBox 52">
            <a:extLst>
              <a:ext uri="{FF2B5EF4-FFF2-40B4-BE49-F238E27FC236}">
                <a16:creationId xmlns:a16="http://schemas.microsoft.com/office/drawing/2014/main" id="{203EF5C4-69FA-855F-8CD1-C678A58AF528}"/>
              </a:ext>
            </a:extLst>
          </p:cNvPr>
          <p:cNvSpPr txBox="1"/>
          <p:nvPr/>
        </p:nvSpPr>
        <p:spPr>
          <a:xfrm>
            <a:off x="387533" y="1059970"/>
            <a:ext cx="11434868" cy="2769989"/>
          </a:xfrm>
          <a:prstGeom prst="rect">
            <a:avLst/>
          </a:prstGeom>
          <a:noFill/>
        </p:spPr>
        <p:txBody>
          <a:bodyPr wrap="square" rtlCol="0">
            <a:spAutoFit/>
          </a:bodyPr>
          <a:lstStyle/>
          <a:p>
            <a:r>
              <a:rPr lang="en-US" sz="2000" dirty="0"/>
              <a:t>The first step in optimizing k-means is understanding what characterizes one clustering as better than another. </a:t>
            </a:r>
          </a:p>
          <a:p>
            <a:endParaRPr lang="en-US" sz="2000" dirty="0"/>
          </a:p>
          <a:p>
            <a:r>
              <a:rPr lang="en-US" sz="2000" dirty="0"/>
              <a:t>The concepts of cohesion and separation are critical. In terms of k-means:</a:t>
            </a:r>
          </a:p>
          <a:p>
            <a:endParaRPr lang="en-US" dirty="0"/>
          </a:p>
          <a:p>
            <a:pPr marL="800100" lvl="1" indent="-342900">
              <a:buFont typeface="Arial" panose="020B0604020202020204" pitchFamily="34" charset="0"/>
              <a:buChar char="•"/>
            </a:pPr>
            <a:r>
              <a:rPr lang="en-US" b="1" dirty="0"/>
              <a:t>Cohesion</a:t>
            </a:r>
            <a:r>
              <a:rPr lang="en-US" dirty="0"/>
              <a:t> is the sum of proximities of each data point to its assigned centroid</a:t>
            </a:r>
          </a:p>
          <a:p>
            <a:pPr marL="800100" lvl="1" indent="-342900">
              <a:buFont typeface="Arial" panose="020B0604020202020204" pitchFamily="34" charset="0"/>
              <a:buChar char="•"/>
            </a:pPr>
            <a:r>
              <a:rPr lang="en-US" b="1" dirty="0"/>
              <a:t>Separation</a:t>
            </a:r>
            <a:r>
              <a:rPr lang="en-US" dirty="0"/>
              <a:t> is the proximity between any two centroids</a:t>
            </a:r>
          </a:p>
          <a:p>
            <a:endParaRPr lang="en-US" sz="2000" dirty="0"/>
          </a:p>
          <a:p>
            <a:r>
              <a:rPr lang="en-US" sz="2000" dirty="0"/>
              <a:t>These concepts can be represented graphically:</a:t>
            </a:r>
          </a:p>
        </p:txBody>
      </p:sp>
      <p:sp>
        <p:nvSpPr>
          <p:cNvPr id="3" name="Footer Placeholder 3">
            <a:extLst>
              <a:ext uri="{FF2B5EF4-FFF2-40B4-BE49-F238E27FC236}">
                <a16:creationId xmlns:a16="http://schemas.microsoft.com/office/drawing/2014/main" id="{D617945B-7CAA-252C-19B3-EBF7F8D9752D}"/>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grpSp>
        <p:nvGrpSpPr>
          <p:cNvPr id="114" name="Group 113">
            <a:extLst>
              <a:ext uri="{FF2B5EF4-FFF2-40B4-BE49-F238E27FC236}">
                <a16:creationId xmlns:a16="http://schemas.microsoft.com/office/drawing/2014/main" id="{85B37E82-F4CD-5C68-8D10-A9303518C598}"/>
              </a:ext>
            </a:extLst>
          </p:cNvPr>
          <p:cNvGrpSpPr>
            <a:grpSpLocks noChangeAspect="1"/>
          </p:cNvGrpSpPr>
          <p:nvPr/>
        </p:nvGrpSpPr>
        <p:grpSpPr>
          <a:xfrm>
            <a:off x="5601201" y="4115487"/>
            <a:ext cx="2578749" cy="2303616"/>
            <a:chOff x="6513208" y="4202141"/>
            <a:chExt cx="1516911" cy="1355068"/>
          </a:xfrm>
        </p:grpSpPr>
        <p:sp>
          <p:nvSpPr>
            <p:cNvPr id="29" name="Oval 28">
              <a:extLst>
                <a:ext uri="{FF2B5EF4-FFF2-40B4-BE49-F238E27FC236}">
                  <a16:creationId xmlns:a16="http://schemas.microsoft.com/office/drawing/2014/main" id="{2EEC0ABF-DF5A-3AA9-6601-BB8AB400613E}"/>
                </a:ext>
              </a:extLst>
            </p:cNvPr>
            <p:cNvSpPr/>
            <p:nvPr/>
          </p:nvSpPr>
          <p:spPr>
            <a:xfrm>
              <a:off x="6863029" y="5258060"/>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0312C68-13E2-5FF1-29E1-A6DD0BAE9616}"/>
                </a:ext>
              </a:extLst>
            </p:cNvPr>
            <p:cNvSpPr/>
            <p:nvPr/>
          </p:nvSpPr>
          <p:spPr>
            <a:xfrm>
              <a:off x="7344439" y="527250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C743329-6C48-7299-BE65-E317E7916CC2}"/>
                </a:ext>
              </a:extLst>
            </p:cNvPr>
            <p:cNvSpPr/>
            <p:nvPr/>
          </p:nvSpPr>
          <p:spPr>
            <a:xfrm>
              <a:off x="7711676" y="446300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6F9682E-F921-219B-D8E2-5DFEA218E227}"/>
                </a:ext>
              </a:extLst>
            </p:cNvPr>
            <p:cNvSpPr/>
            <p:nvPr/>
          </p:nvSpPr>
          <p:spPr>
            <a:xfrm>
              <a:off x="6613203" y="4657077"/>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92EAA1F-9DA3-A3FC-8392-029F362D55CE}"/>
                </a:ext>
              </a:extLst>
            </p:cNvPr>
            <p:cNvSpPr/>
            <p:nvPr/>
          </p:nvSpPr>
          <p:spPr>
            <a:xfrm>
              <a:off x="7212022" y="431060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28E17FC-3F24-A8EE-62F7-324872AF3B30}"/>
                </a:ext>
              </a:extLst>
            </p:cNvPr>
            <p:cNvSpPr/>
            <p:nvPr/>
          </p:nvSpPr>
          <p:spPr>
            <a:xfrm>
              <a:off x="6926712" y="446300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1FC31B0-7622-90B8-C136-BD0110040802}"/>
                </a:ext>
              </a:extLst>
            </p:cNvPr>
            <p:cNvSpPr/>
            <p:nvPr/>
          </p:nvSpPr>
          <p:spPr>
            <a:xfrm>
              <a:off x="6765603" y="500769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9AA8B30-C74F-B99D-10BC-48DB2AE7187A}"/>
                </a:ext>
              </a:extLst>
            </p:cNvPr>
            <p:cNvSpPr/>
            <p:nvPr/>
          </p:nvSpPr>
          <p:spPr>
            <a:xfrm>
              <a:off x="7754131" y="5111117"/>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281FA4B-2017-C33D-5D12-4A8009E96C28}"/>
                </a:ext>
              </a:extLst>
            </p:cNvPr>
            <p:cNvSpPr/>
            <p:nvPr/>
          </p:nvSpPr>
          <p:spPr>
            <a:xfrm>
              <a:off x="7258384" y="4806317"/>
              <a:ext cx="247504" cy="2503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FEE061E-3FA7-F865-A394-55EB82123ABD}"/>
                </a:ext>
              </a:extLst>
            </p:cNvPr>
            <p:cNvSpPr/>
            <p:nvPr/>
          </p:nvSpPr>
          <p:spPr>
            <a:xfrm rot="20024798">
              <a:off x="6513208" y="4202141"/>
              <a:ext cx="1516911" cy="1355068"/>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083BA1FB-707A-12A8-EA97-B30655614582}"/>
                </a:ext>
              </a:extLst>
            </p:cNvPr>
            <p:cNvCxnSpPr>
              <a:cxnSpLocks/>
            </p:cNvCxnSpPr>
            <p:nvPr/>
          </p:nvCxnSpPr>
          <p:spPr>
            <a:xfrm>
              <a:off x="7505099" y="5008543"/>
              <a:ext cx="229460" cy="114424"/>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FDEC7D8-D038-9019-8622-0C70E93A5FC7}"/>
                </a:ext>
              </a:extLst>
            </p:cNvPr>
            <p:cNvCxnSpPr>
              <a:cxnSpLocks/>
            </p:cNvCxnSpPr>
            <p:nvPr/>
          </p:nvCxnSpPr>
          <p:spPr>
            <a:xfrm flipV="1">
              <a:off x="6970099" y="5030531"/>
              <a:ext cx="284377" cy="233174"/>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56F4BB9-441B-2CD1-30CF-C7609595E1D6}"/>
                </a:ext>
              </a:extLst>
            </p:cNvPr>
            <p:cNvCxnSpPr>
              <a:cxnSpLocks/>
            </p:cNvCxnSpPr>
            <p:nvPr/>
          </p:nvCxnSpPr>
          <p:spPr>
            <a:xfrm>
              <a:off x="7271789" y="4443740"/>
              <a:ext cx="71655" cy="318604"/>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3A68723-C0D0-14D4-067F-407123666E1A}"/>
                </a:ext>
              </a:extLst>
            </p:cNvPr>
            <p:cNvCxnSpPr>
              <a:cxnSpLocks/>
            </p:cNvCxnSpPr>
            <p:nvPr/>
          </p:nvCxnSpPr>
          <p:spPr>
            <a:xfrm flipH="1">
              <a:off x="7504402" y="4560963"/>
              <a:ext cx="208759" cy="245354"/>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7747453-6BEE-E5F5-DCCC-874515E7812E}"/>
                </a:ext>
              </a:extLst>
            </p:cNvPr>
            <p:cNvCxnSpPr>
              <a:cxnSpLocks/>
            </p:cNvCxnSpPr>
            <p:nvPr/>
          </p:nvCxnSpPr>
          <p:spPr>
            <a:xfrm>
              <a:off x="7014872" y="4562109"/>
              <a:ext cx="243512" cy="25811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448EB50-5C5F-AFEA-F1BF-E07606B55C89}"/>
                </a:ext>
              </a:extLst>
            </p:cNvPr>
            <p:cNvCxnSpPr>
              <a:cxnSpLocks/>
            </p:cNvCxnSpPr>
            <p:nvPr/>
          </p:nvCxnSpPr>
          <p:spPr>
            <a:xfrm>
              <a:off x="6752112" y="4740356"/>
              <a:ext cx="477223" cy="176347"/>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B912FA8-7C05-84AB-DB8A-3FA3919391D2}"/>
                </a:ext>
              </a:extLst>
            </p:cNvPr>
            <p:cNvCxnSpPr>
              <a:cxnSpLocks/>
            </p:cNvCxnSpPr>
            <p:nvPr/>
          </p:nvCxnSpPr>
          <p:spPr>
            <a:xfrm flipV="1">
              <a:off x="6863879" y="4971497"/>
              <a:ext cx="376448" cy="74676"/>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50ACF95-240B-495C-26C1-3EDFF4B3438F}"/>
                </a:ext>
              </a:extLst>
            </p:cNvPr>
            <p:cNvCxnSpPr>
              <a:cxnSpLocks/>
            </p:cNvCxnSpPr>
            <p:nvPr/>
          </p:nvCxnSpPr>
          <p:spPr>
            <a:xfrm>
              <a:off x="7386894" y="5098758"/>
              <a:ext cx="0" cy="128933"/>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17" name="Group 116">
            <a:extLst>
              <a:ext uri="{FF2B5EF4-FFF2-40B4-BE49-F238E27FC236}">
                <a16:creationId xmlns:a16="http://schemas.microsoft.com/office/drawing/2014/main" id="{B830B03A-6D2D-3CC1-159C-CDB523F3DADF}"/>
              </a:ext>
            </a:extLst>
          </p:cNvPr>
          <p:cNvGrpSpPr>
            <a:grpSpLocks noChangeAspect="1"/>
          </p:cNvGrpSpPr>
          <p:nvPr/>
        </p:nvGrpSpPr>
        <p:grpSpPr>
          <a:xfrm>
            <a:off x="9396228" y="3392816"/>
            <a:ext cx="2645772" cy="1748423"/>
            <a:chOff x="9288330" y="3663950"/>
            <a:chExt cx="1763846" cy="1165615"/>
          </a:xfrm>
        </p:grpSpPr>
        <p:sp>
          <p:nvSpPr>
            <p:cNvPr id="97" name="Oval 96">
              <a:extLst>
                <a:ext uri="{FF2B5EF4-FFF2-40B4-BE49-F238E27FC236}">
                  <a16:creationId xmlns:a16="http://schemas.microsoft.com/office/drawing/2014/main" id="{D673FA7C-9E87-00D8-D51C-43BD5ADB8158}"/>
                </a:ext>
              </a:extLst>
            </p:cNvPr>
            <p:cNvSpPr/>
            <p:nvPr/>
          </p:nvSpPr>
          <p:spPr>
            <a:xfrm>
              <a:off x="9411501" y="4203927"/>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BAD4723-FAC4-8C51-7731-471607E1D07C}"/>
                </a:ext>
              </a:extLst>
            </p:cNvPr>
            <p:cNvSpPr/>
            <p:nvPr/>
          </p:nvSpPr>
          <p:spPr>
            <a:xfrm>
              <a:off x="10423769" y="3860612"/>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B0D78CB9-EA51-97EB-E446-7ADF6EB4579A}"/>
                </a:ext>
              </a:extLst>
            </p:cNvPr>
            <p:cNvSpPr/>
            <p:nvPr/>
          </p:nvSpPr>
          <p:spPr>
            <a:xfrm>
              <a:off x="9468108" y="392771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ECC5DC7F-400D-3B3F-EE8D-861B0D3870E2}"/>
                </a:ext>
              </a:extLst>
            </p:cNvPr>
            <p:cNvSpPr/>
            <p:nvPr/>
          </p:nvSpPr>
          <p:spPr>
            <a:xfrm>
              <a:off x="9868702" y="376765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5C6991F8-FADC-0DAC-E2FC-17514F1A98F5}"/>
                </a:ext>
              </a:extLst>
            </p:cNvPr>
            <p:cNvSpPr/>
            <p:nvPr/>
          </p:nvSpPr>
          <p:spPr>
            <a:xfrm>
              <a:off x="9648810" y="4560437"/>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60F3E694-4C03-2FAB-790A-F6B836E88B0F}"/>
                </a:ext>
              </a:extLst>
            </p:cNvPr>
            <p:cNvSpPr/>
            <p:nvPr/>
          </p:nvSpPr>
          <p:spPr>
            <a:xfrm>
              <a:off x="10643765" y="4511456"/>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4D75618D-B768-4D41-5508-1704906F742D}"/>
                </a:ext>
              </a:extLst>
            </p:cNvPr>
            <p:cNvSpPr/>
            <p:nvPr/>
          </p:nvSpPr>
          <p:spPr>
            <a:xfrm>
              <a:off x="10898490" y="4154946"/>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3FACA102-AD9F-64AA-9F7A-8AE8C6E0FAAD}"/>
                </a:ext>
              </a:extLst>
            </p:cNvPr>
            <p:cNvSpPr/>
            <p:nvPr/>
          </p:nvSpPr>
          <p:spPr>
            <a:xfrm>
              <a:off x="9901704" y="4181824"/>
              <a:ext cx="247504" cy="2503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0C2CF2B6-C941-83A0-B9B5-A19A45FC7087}"/>
                </a:ext>
              </a:extLst>
            </p:cNvPr>
            <p:cNvSpPr/>
            <p:nvPr/>
          </p:nvSpPr>
          <p:spPr>
            <a:xfrm>
              <a:off x="9288330" y="3663950"/>
              <a:ext cx="1763846" cy="116561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5" name="Straight Connector 114">
            <a:extLst>
              <a:ext uri="{FF2B5EF4-FFF2-40B4-BE49-F238E27FC236}">
                <a16:creationId xmlns:a16="http://schemas.microsoft.com/office/drawing/2014/main" id="{B12D198D-1555-E93B-25AD-E5D38E7AFE22}"/>
              </a:ext>
            </a:extLst>
          </p:cNvPr>
          <p:cNvCxnSpPr>
            <a:cxnSpLocks/>
          </p:cNvCxnSpPr>
          <p:nvPr/>
        </p:nvCxnSpPr>
        <p:spPr>
          <a:xfrm flipH="1">
            <a:off x="7351761" y="4421469"/>
            <a:ext cx="2915026" cy="86268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CDAA1D00-FACB-C406-0314-F761EB5DCB2F}"/>
              </a:ext>
            </a:extLst>
          </p:cNvPr>
          <p:cNvSpPr txBox="1"/>
          <p:nvPr/>
        </p:nvSpPr>
        <p:spPr>
          <a:xfrm>
            <a:off x="6482109" y="3468384"/>
            <a:ext cx="1507370" cy="369332"/>
          </a:xfrm>
          <a:prstGeom prst="rect">
            <a:avLst/>
          </a:prstGeom>
          <a:noFill/>
        </p:spPr>
        <p:txBody>
          <a:bodyPr wrap="square" rtlCol="0">
            <a:spAutoFit/>
          </a:bodyPr>
          <a:lstStyle/>
          <a:p>
            <a:pPr algn="r"/>
            <a:r>
              <a:rPr lang="en-US" b="1" dirty="0">
                <a:solidFill>
                  <a:srgbClr val="00B050"/>
                </a:solidFill>
              </a:rPr>
              <a:t>Cohesion</a:t>
            </a:r>
          </a:p>
        </p:txBody>
      </p:sp>
      <p:cxnSp>
        <p:nvCxnSpPr>
          <p:cNvPr id="123" name="Straight Arrow Connector 122">
            <a:extLst>
              <a:ext uri="{FF2B5EF4-FFF2-40B4-BE49-F238E27FC236}">
                <a16:creationId xmlns:a16="http://schemas.microsoft.com/office/drawing/2014/main" id="{6369A08D-4129-AE51-19ED-B6E6CF283FB2}"/>
              </a:ext>
            </a:extLst>
          </p:cNvPr>
          <p:cNvCxnSpPr>
            <a:cxnSpLocks/>
          </p:cNvCxnSpPr>
          <p:nvPr/>
        </p:nvCxnSpPr>
        <p:spPr>
          <a:xfrm>
            <a:off x="7446872" y="3916381"/>
            <a:ext cx="104971" cy="81512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76C69C44-9794-92D0-1CB3-DEC92A86C11D}"/>
              </a:ext>
            </a:extLst>
          </p:cNvPr>
          <p:cNvCxnSpPr>
            <a:cxnSpLocks/>
          </p:cNvCxnSpPr>
          <p:nvPr/>
        </p:nvCxnSpPr>
        <p:spPr>
          <a:xfrm flipH="1">
            <a:off x="7007812" y="3889760"/>
            <a:ext cx="274458" cy="71065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6D0209F5-C217-7304-015C-C4DBAB23B117}"/>
              </a:ext>
            </a:extLst>
          </p:cNvPr>
          <p:cNvSpPr txBox="1"/>
          <p:nvPr/>
        </p:nvSpPr>
        <p:spPr>
          <a:xfrm>
            <a:off x="8608317" y="5513412"/>
            <a:ext cx="1507370" cy="369332"/>
          </a:xfrm>
          <a:prstGeom prst="rect">
            <a:avLst/>
          </a:prstGeom>
          <a:noFill/>
        </p:spPr>
        <p:txBody>
          <a:bodyPr wrap="square" rtlCol="0">
            <a:spAutoFit/>
          </a:bodyPr>
          <a:lstStyle/>
          <a:p>
            <a:pPr algn="ctr"/>
            <a:r>
              <a:rPr lang="en-US" b="1" dirty="0">
                <a:solidFill>
                  <a:srgbClr val="00B050"/>
                </a:solidFill>
              </a:rPr>
              <a:t>Separation</a:t>
            </a:r>
          </a:p>
        </p:txBody>
      </p:sp>
      <p:cxnSp>
        <p:nvCxnSpPr>
          <p:cNvPr id="139" name="Straight Arrow Connector 138">
            <a:extLst>
              <a:ext uri="{FF2B5EF4-FFF2-40B4-BE49-F238E27FC236}">
                <a16:creationId xmlns:a16="http://schemas.microsoft.com/office/drawing/2014/main" id="{7FB990B8-5D41-7505-3B81-E6061BE631FE}"/>
              </a:ext>
            </a:extLst>
          </p:cNvPr>
          <p:cNvCxnSpPr>
            <a:cxnSpLocks/>
          </p:cNvCxnSpPr>
          <p:nvPr/>
        </p:nvCxnSpPr>
        <p:spPr>
          <a:xfrm flipH="1" flipV="1">
            <a:off x="9037168" y="4884490"/>
            <a:ext cx="255929" cy="60044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E637CEA5-286C-0B76-0A53-D3746478E397}"/>
              </a:ext>
            </a:extLst>
          </p:cNvPr>
          <p:cNvSpPr txBox="1"/>
          <p:nvPr/>
        </p:nvSpPr>
        <p:spPr>
          <a:xfrm>
            <a:off x="392748" y="4129310"/>
            <a:ext cx="4677120" cy="2246769"/>
          </a:xfrm>
          <a:prstGeom prst="rect">
            <a:avLst/>
          </a:prstGeom>
          <a:noFill/>
        </p:spPr>
        <p:txBody>
          <a:bodyPr wrap="square" rtlCol="0">
            <a:spAutoFit/>
          </a:bodyPr>
          <a:lstStyle/>
          <a:p>
            <a:r>
              <a:rPr lang="en-US" sz="2000" dirty="0"/>
              <a:t>There exists an important relationship between cohesion and separation.</a:t>
            </a:r>
          </a:p>
          <a:p>
            <a:endParaRPr lang="en-US" sz="2000" dirty="0"/>
          </a:p>
          <a:p>
            <a:r>
              <a:rPr lang="en-US" sz="2000" dirty="0"/>
              <a:t>As cohesion improves (i.e., gets smaller), separation improves (i.e., gets larger).</a:t>
            </a:r>
          </a:p>
          <a:p>
            <a:endParaRPr lang="en-US" sz="2000" dirty="0"/>
          </a:p>
          <a:p>
            <a:r>
              <a:rPr lang="en-US" sz="2000" dirty="0"/>
              <a:t>Optimizing k-means uses this relationship.</a:t>
            </a:r>
          </a:p>
        </p:txBody>
      </p:sp>
    </p:spTree>
    <p:extLst>
      <p:ext uri="{BB962C8B-B14F-4D97-AF65-F5344CB8AC3E}">
        <p14:creationId xmlns:p14="http://schemas.microsoft.com/office/powerpoint/2010/main" val="246130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xEl>
                                              <p:pRg st="2" end="2"/>
                                            </p:txEl>
                                          </p:spTgt>
                                        </p:tgtEl>
                                        <p:attrNameLst>
                                          <p:attrName>style.visibility</p:attrName>
                                        </p:attrNameLst>
                                      </p:cBhvr>
                                      <p:to>
                                        <p:strVal val="visible"/>
                                      </p:to>
                                    </p:set>
                                    <p:animEffect transition="in" filter="fade">
                                      <p:cBhvr>
                                        <p:cTn id="7" dur="500"/>
                                        <p:tgtEl>
                                          <p:spTgt spid="5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3">
                                            <p:txEl>
                                              <p:pRg st="4" end="4"/>
                                            </p:txEl>
                                          </p:spTgt>
                                        </p:tgtEl>
                                        <p:attrNameLst>
                                          <p:attrName>style.visibility</p:attrName>
                                        </p:attrNameLst>
                                      </p:cBhvr>
                                      <p:to>
                                        <p:strVal val="visible"/>
                                      </p:to>
                                    </p:set>
                                    <p:animEffect transition="in" filter="fade">
                                      <p:cBhvr>
                                        <p:cTn id="10" dur="500"/>
                                        <p:tgtEl>
                                          <p:spTgt spid="5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xEl>
                                              <p:pRg st="5" end="5"/>
                                            </p:txEl>
                                          </p:spTgt>
                                        </p:tgtEl>
                                        <p:attrNameLst>
                                          <p:attrName>style.visibility</p:attrName>
                                        </p:attrNameLst>
                                      </p:cBhvr>
                                      <p:to>
                                        <p:strVal val="visible"/>
                                      </p:to>
                                    </p:set>
                                    <p:animEffect transition="in" filter="fade">
                                      <p:cBhvr>
                                        <p:cTn id="13" dur="500"/>
                                        <p:tgtEl>
                                          <p:spTgt spid="5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3">
                                            <p:txEl>
                                              <p:pRg st="7" end="7"/>
                                            </p:txEl>
                                          </p:spTgt>
                                        </p:tgtEl>
                                        <p:attrNameLst>
                                          <p:attrName>style.visibility</p:attrName>
                                        </p:attrNameLst>
                                      </p:cBhvr>
                                      <p:to>
                                        <p:strVal val="visible"/>
                                      </p:to>
                                    </p:set>
                                    <p:animEffect transition="in" filter="fade">
                                      <p:cBhvr>
                                        <p:cTn id="18" dur="500"/>
                                        <p:tgtEl>
                                          <p:spTgt spid="5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4"/>
                                        </p:tgtEl>
                                        <p:attrNameLst>
                                          <p:attrName>style.visibility</p:attrName>
                                        </p:attrNameLst>
                                      </p:cBhvr>
                                      <p:to>
                                        <p:strVal val="visible"/>
                                      </p:to>
                                    </p:set>
                                    <p:animEffect transition="in" filter="fade">
                                      <p:cBhvr>
                                        <p:cTn id="21" dur="500"/>
                                        <p:tgtEl>
                                          <p:spTgt spid="114"/>
                                        </p:tgtEl>
                                      </p:cBhvr>
                                    </p:animEffect>
                                  </p:childTnLst>
                                </p:cTn>
                              </p:par>
                              <p:par>
                                <p:cTn id="22" presetID="10" presetClass="entr" presetSubtype="0" fill="hold" nodeType="withEffect">
                                  <p:stCondLst>
                                    <p:cond delay="0"/>
                                  </p:stCondLst>
                                  <p:childTnLst>
                                    <p:set>
                                      <p:cBhvr>
                                        <p:cTn id="23" dur="1" fill="hold">
                                          <p:stCondLst>
                                            <p:cond delay="0"/>
                                          </p:stCondLst>
                                        </p:cTn>
                                        <p:tgtEl>
                                          <p:spTgt spid="123"/>
                                        </p:tgtEl>
                                        <p:attrNameLst>
                                          <p:attrName>style.visibility</p:attrName>
                                        </p:attrNameLst>
                                      </p:cBhvr>
                                      <p:to>
                                        <p:strVal val="visible"/>
                                      </p:to>
                                    </p:set>
                                    <p:animEffect transition="in" filter="fade">
                                      <p:cBhvr>
                                        <p:cTn id="24" dur="500"/>
                                        <p:tgtEl>
                                          <p:spTgt spid="123"/>
                                        </p:tgtEl>
                                      </p:cBhvr>
                                    </p:animEffect>
                                  </p:childTnLst>
                                </p:cTn>
                              </p:par>
                              <p:par>
                                <p:cTn id="25" presetID="10" presetClass="entr" presetSubtype="0" fill="hold" nodeType="withEffect">
                                  <p:stCondLst>
                                    <p:cond delay="0"/>
                                  </p:stCondLst>
                                  <p:childTnLst>
                                    <p:set>
                                      <p:cBhvr>
                                        <p:cTn id="26" dur="1" fill="hold">
                                          <p:stCondLst>
                                            <p:cond delay="0"/>
                                          </p:stCondLst>
                                        </p:cTn>
                                        <p:tgtEl>
                                          <p:spTgt spid="128"/>
                                        </p:tgtEl>
                                        <p:attrNameLst>
                                          <p:attrName>style.visibility</p:attrName>
                                        </p:attrNameLst>
                                      </p:cBhvr>
                                      <p:to>
                                        <p:strVal val="visible"/>
                                      </p:to>
                                    </p:set>
                                    <p:animEffect transition="in" filter="fade">
                                      <p:cBhvr>
                                        <p:cTn id="27" dur="500"/>
                                        <p:tgtEl>
                                          <p:spTgt spid="1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2"/>
                                        </p:tgtEl>
                                        <p:attrNameLst>
                                          <p:attrName>style.visibility</p:attrName>
                                        </p:attrNameLst>
                                      </p:cBhvr>
                                      <p:to>
                                        <p:strVal val="visible"/>
                                      </p:to>
                                    </p:set>
                                    <p:animEffect transition="in" filter="fade">
                                      <p:cBhvr>
                                        <p:cTn id="30" dur="500"/>
                                        <p:tgtEl>
                                          <p:spTgt spid="1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5"/>
                                        </p:tgtEl>
                                        <p:attrNameLst>
                                          <p:attrName>style.visibility</p:attrName>
                                        </p:attrNameLst>
                                      </p:cBhvr>
                                      <p:to>
                                        <p:strVal val="visible"/>
                                      </p:to>
                                    </p:set>
                                    <p:animEffect transition="in" filter="fade">
                                      <p:cBhvr>
                                        <p:cTn id="35" dur="500"/>
                                        <p:tgtEl>
                                          <p:spTgt spid="115"/>
                                        </p:tgtEl>
                                      </p:cBhvr>
                                    </p:animEffect>
                                  </p:childTnLst>
                                </p:cTn>
                              </p:par>
                              <p:par>
                                <p:cTn id="36" presetID="10" presetClass="entr" presetSubtype="0" fill="hold" nodeType="withEffect">
                                  <p:stCondLst>
                                    <p:cond delay="0"/>
                                  </p:stCondLst>
                                  <p:childTnLst>
                                    <p:set>
                                      <p:cBhvr>
                                        <p:cTn id="37" dur="1" fill="hold">
                                          <p:stCondLst>
                                            <p:cond delay="0"/>
                                          </p:stCondLst>
                                        </p:cTn>
                                        <p:tgtEl>
                                          <p:spTgt spid="117"/>
                                        </p:tgtEl>
                                        <p:attrNameLst>
                                          <p:attrName>style.visibility</p:attrName>
                                        </p:attrNameLst>
                                      </p:cBhvr>
                                      <p:to>
                                        <p:strVal val="visible"/>
                                      </p:to>
                                    </p:set>
                                    <p:animEffect transition="in" filter="fade">
                                      <p:cBhvr>
                                        <p:cTn id="38" dur="500"/>
                                        <p:tgtEl>
                                          <p:spTgt spid="117"/>
                                        </p:tgtEl>
                                      </p:cBhvr>
                                    </p:animEffect>
                                  </p:childTnLst>
                                </p:cTn>
                              </p:par>
                              <p:par>
                                <p:cTn id="39" presetID="10" presetClass="entr" presetSubtype="0" fill="hold" nodeType="withEffect">
                                  <p:stCondLst>
                                    <p:cond delay="0"/>
                                  </p:stCondLst>
                                  <p:childTnLst>
                                    <p:set>
                                      <p:cBhvr>
                                        <p:cTn id="40" dur="1" fill="hold">
                                          <p:stCondLst>
                                            <p:cond delay="0"/>
                                          </p:stCondLst>
                                        </p:cTn>
                                        <p:tgtEl>
                                          <p:spTgt spid="139"/>
                                        </p:tgtEl>
                                        <p:attrNameLst>
                                          <p:attrName>style.visibility</p:attrName>
                                        </p:attrNameLst>
                                      </p:cBhvr>
                                      <p:to>
                                        <p:strVal val="visible"/>
                                      </p:to>
                                    </p:set>
                                    <p:animEffect transition="in" filter="fade">
                                      <p:cBhvr>
                                        <p:cTn id="41" dur="500"/>
                                        <p:tgtEl>
                                          <p:spTgt spid="13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8"/>
                                        </p:tgtEl>
                                        <p:attrNameLst>
                                          <p:attrName>style.visibility</p:attrName>
                                        </p:attrNameLst>
                                      </p:cBhvr>
                                      <p:to>
                                        <p:strVal val="visible"/>
                                      </p:to>
                                    </p:set>
                                    <p:animEffect transition="in" filter="fade">
                                      <p:cBhvr>
                                        <p:cTn id="44" dur="500"/>
                                        <p:tgtEl>
                                          <p:spTgt spid="13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45"/>
                                        </p:tgtEl>
                                        <p:attrNameLst>
                                          <p:attrName>style.visibility</p:attrName>
                                        </p:attrNameLst>
                                      </p:cBhvr>
                                      <p:to>
                                        <p:strVal val="visible"/>
                                      </p:to>
                                    </p:set>
                                    <p:animEffect transition="in" filter="fade">
                                      <p:cBhvr>
                                        <p:cTn id="49"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38" grpId="0"/>
      <p:bldP spid="14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Calculating Cohesion</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63</a:t>
            </a:fld>
            <a:endParaRPr lang="en-US" dirty="0"/>
          </a:p>
        </p:txBody>
      </p:sp>
      <p:sp>
        <p:nvSpPr>
          <p:cNvPr id="53" name="TextBox 52">
            <a:extLst>
              <a:ext uri="{FF2B5EF4-FFF2-40B4-BE49-F238E27FC236}">
                <a16:creationId xmlns:a16="http://schemas.microsoft.com/office/drawing/2014/main" id="{203EF5C4-69FA-855F-8CD1-C678A58AF528}"/>
              </a:ext>
            </a:extLst>
          </p:cNvPr>
          <p:cNvSpPr txBox="1"/>
          <p:nvPr/>
        </p:nvSpPr>
        <p:spPr>
          <a:xfrm>
            <a:off x="387533" y="1059970"/>
            <a:ext cx="4746859" cy="1938992"/>
          </a:xfrm>
          <a:prstGeom prst="rect">
            <a:avLst/>
          </a:prstGeom>
          <a:noFill/>
        </p:spPr>
        <p:txBody>
          <a:bodyPr wrap="square" rtlCol="0">
            <a:spAutoFit/>
          </a:bodyPr>
          <a:lstStyle/>
          <a:p>
            <a:r>
              <a:rPr lang="en-US" sz="2000" dirty="0"/>
              <a:t>The k-means algorithm most commonly uses Euclidian distance.</a:t>
            </a:r>
          </a:p>
          <a:p>
            <a:endParaRPr lang="en-US" sz="2000" dirty="0"/>
          </a:p>
          <a:p>
            <a:r>
              <a:rPr lang="en-US" sz="2000" dirty="0"/>
              <a:t>If cohesion is defined as the sum of the squared distances between a centroid and all cluster points:</a:t>
            </a:r>
          </a:p>
        </p:txBody>
      </p:sp>
      <p:sp>
        <p:nvSpPr>
          <p:cNvPr id="3" name="Footer Placeholder 3">
            <a:extLst>
              <a:ext uri="{FF2B5EF4-FFF2-40B4-BE49-F238E27FC236}">
                <a16:creationId xmlns:a16="http://schemas.microsoft.com/office/drawing/2014/main" id="{D617945B-7CAA-252C-19B3-EBF7F8D9752D}"/>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D4694D-EB86-C4CE-1E74-F438ABA93E91}"/>
                  </a:ext>
                </a:extLst>
              </p:cNvPr>
              <p:cNvSpPr txBox="1"/>
              <p:nvPr/>
            </p:nvSpPr>
            <p:spPr>
              <a:xfrm>
                <a:off x="5023779" y="1232228"/>
                <a:ext cx="6952416" cy="372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𝐷𝑖𝑠𝑡𝑎𝑛𝑐𝑒</m:t>
                      </m:r>
                      <m:r>
                        <a:rPr lang="en-US" sz="2000" i="1" smtClean="0">
                          <a:latin typeface="Cambria Math" panose="02040503050406030204" pitchFamily="18" charset="0"/>
                        </a:rPr>
                        <m:t>=</m:t>
                      </m:r>
                      <m:rad>
                        <m:radPr>
                          <m:degHide m:val="on"/>
                          <m:ctrlPr>
                            <a:rPr lang="en-US" sz="2000" i="1" smtClean="0">
                              <a:latin typeface="Cambria Math" panose="02040503050406030204" pitchFamily="18" charset="0"/>
                            </a:rPr>
                          </m:ctrlPr>
                        </m:radPr>
                        <m:deg/>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r>
                                    <a:rPr lang="en-US" sz="2000" b="0" i="1" smtClean="0">
                                      <a:latin typeface="Cambria Math" panose="02040503050406030204" pitchFamily="18" charset="0"/>
                                    </a:rPr>
                                    <m:t>1</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r>
                                    <a:rPr lang="en-US" sz="2000" b="0" i="1" smtClean="0">
                                      <a:latin typeface="Cambria Math" panose="02040503050406030204" pitchFamily="18" charset="0"/>
                                    </a:rPr>
                                    <m:t>1</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r>
                                    <a:rPr lang="en-US" sz="2000" b="0" i="1" smtClean="0">
                                      <a:latin typeface="Cambria Math" panose="02040503050406030204" pitchFamily="18" charset="0"/>
                                    </a:rPr>
                                    <m:t>2</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r>
                                    <a:rPr lang="en-US" sz="2000" b="0" i="1" smtClean="0">
                                      <a:latin typeface="Cambria Math" panose="02040503050406030204" pitchFamily="18" charset="0"/>
                                    </a:rPr>
                                    <m:t>2</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𝑓𝑛</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𝑓𝑛</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e>
                      </m:rad>
                    </m:oMath>
                  </m:oMathPara>
                </a14:m>
                <a:endParaRPr lang="en-US" sz="2000" dirty="0"/>
              </a:p>
            </p:txBody>
          </p:sp>
        </mc:Choice>
        <mc:Fallback xmlns="">
          <p:sp>
            <p:nvSpPr>
              <p:cNvPr id="4" name="TextBox 3">
                <a:extLst>
                  <a:ext uri="{FF2B5EF4-FFF2-40B4-BE49-F238E27FC236}">
                    <a16:creationId xmlns:a16="http://schemas.microsoft.com/office/drawing/2014/main" id="{A5D4694D-EB86-C4CE-1E74-F438ABA93E91}"/>
                  </a:ext>
                </a:extLst>
              </p:cNvPr>
              <p:cNvSpPr txBox="1">
                <a:spLocks noRot="1" noChangeAspect="1" noMove="1" noResize="1" noEditPoints="1" noAdjustHandles="1" noChangeArrowheads="1" noChangeShapeType="1" noTextEdit="1"/>
              </p:cNvSpPr>
              <p:nvPr/>
            </p:nvSpPr>
            <p:spPr>
              <a:xfrm>
                <a:off x="5023779" y="1232228"/>
                <a:ext cx="6952416" cy="372731"/>
              </a:xfrm>
              <a:prstGeom prst="rect">
                <a:avLst/>
              </a:prstGeom>
              <a:blipFill>
                <a:blip r:embed="rId3"/>
                <a:stretch>
                  <a:fillRect b="-295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1A9438-6048-3E29-4EED-5B7C142B33E6}"/>
                  </a:ext>
                </a:extLst>
              </p:cNvPr>
              <p:cNvSpPr txBox="1"/>
              <p:nvPr/>
            </p:nvSpPr>
            <p:spPr>
              <a:xfrm>
                <a:off x="6205435" y="2184122"/>
                <a:ext cx="5599032" cy="6031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𝐶𝑜h𝑒𝑠𝑖𝑜𝑛</m:t>
                      </m:r>
                      <m:r>
                        <a:rPr lang="en-US" sz="2000" b="0" i="1" smtClean="0">
                          <a:latin typeface="Cambria Math" panose="02040503050406030204" pitchFamily="18" charset="0"/>
                        </a:rPr>
                        <m:t>=</m:t>
                      </m:r>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r>
                            <a:rPr lang="en-US" sz="2000" b="0" i="1" smtClean="0">
                              <a:latin typeface="Cambria Math" panose="02040503050406030204" pitchFamily="18" charset="0"/>
                            </a:rPr>
                            <m:t>𝑑𝑖𝑠𝑡𝑎𝑛𝑐𝑒</m:t>
                          </m:r>
                          <m:r>
                            <a:rPr lang="en-US" sz="2000" b="0" i="1" smtClean="0">
                              <a:latin typeface="Cambria Math" panose="02040503050406030204" pitchFamily="18" charset="0"/>
                            </a:rPr>
                            <m:t>(</m:t>
                          </m:r>
                          <m:r>
                            <a:rPr lang="en-US" sz="2000" b="0" i="1" smtClean="0">
                              <a:latin typeface="Cambria Math" panose="02040503050406030204" pitchFamily="18" charset="0"/>
                            </a:rPr>
                            <m:t>𝑐𝑒𝑛𝑡𝑟𝑜𝑖𝑑</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𝑑𝑎𝑡𝑎</m:t>
                              </m:r>
                              <m:r>
                                <a:rPr lang="en-US" sz="2000" b="0" i="1" smtClean="0">
                                  <a:latin typeface="Cambria Math" panose="02040503050406030204" pitchFamily="18" charset="0"/>
                                </a:rPr>
                                <m:t> </m:t>
                              </m:r>
                              <m:r>
                                <a:rPr lang="en-US" sz="2000" b="0" i="1" smtClean="0">
                                  <a:latin typeface="Cambria Math" panose="02040503050406030204" pitchFamily="18" charset="0"/>
                                </a:rPr>
                                <m:t>𝑝𝑜𝑖𝑛𝑡</m:t>
                              </m:r>
                            </m:e>
                            <m:sub>
                              <m:r>
                                <a:rPr lang="en-US" sz="2000" b="0" i="1" smtClean="0">
                                  <a:latin typeface="Cambria Math" panose="02040503050406030204" pitchFamily="18" charset="0"/>
                                </a:rPr>
                                <m:t>𝑖</m:t>
                              </m:r>
                            </m:sub>
                          </m:sSub>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e>
                      </m:nary>
                    </m:oMath>
                  </m:oMathPara>
                </a14:m>
                <a:endParaRPr lang="en-US" sz="2000" dirty="0"/>
              </a:p>
            </p:txBody>
          </p:sp>
        </mc:Choice>
        <mc:Fallback xmlns="">
          <p:sp>
            <p:nvSpPr>
              <p:cNvPr id="5" name="TextBox 4">
                <a:extLst>
                  <a:ext uri="{FF2B5EF4-FFF2-40B4-BE49-F238E27FC236}">
                    <a16:creationId xmlns:a16="http://schemas.microsoft.com/office/drawing/2014/main" id="{3A1A9438-6048-3E29-4EED-5B7C142B33E6}"/>
                  </a:ext>
                </a:extLst>
              </p:cNvPr>
              <p:cNvSpPr txBox="1">
                <a:spLocks noRot="1" noChangeAspect="1" noMove="1" noResize="1" noEditPoints="1" noAdjustHandles="1" noChangeArrowheads="1" noChangeShapeType="1" noTextEdit="1"/>
              </p:cNvSpPr>
              <p:nvPr/>
            </p:nvSpPr>
            <p:spPr>
              <a:xfrm>
                <a:off x="6205435" y="2184122"/>
                <a:ext cx="5599032" cy="603114"/>
              </a:xfrm>
              <a:prstGeom prst="rect">
                <a:avLst/>
              </a:prstGeom>
              <a:blipFill>
                <a:blip r:embed="rId4"/>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3B8D30B-B972-9934-8C15-D5E9ED372C67}"/>
              </a:ext>
            </a:extLst>
          </p:cNvPr>
          <p:cNvSpPr txBox="1"/>
          <p:nvPr/>
        </p:nvSpPr>
        <p:spPr>
          <a:xfrm>
            <a:off x="387533" y="3284490"/>
            <a:ext cx="11337435" cy="2246769"/>
          </a:xfrm>
          <a:prstGeom prst="rect">
            <a:avLst/>
          </a:prstGeom>
          <a:noFill/>
        </p:spPr>
        <p:txBody>
          <a:bodyPr wrap="square" rtlCol="0">
            <a:spAutoFit/>
          </a:bodyPr>
          <a:lstStyle/>
          <a:p>
            <a:r>
              <a:rPr lang="en-US" sz="2000" dirty="0"/>
              <a:t>Turns out that making the centroid the average of the cluster data points minimizes cohesion and improves separation!</a:t>
            </a:r>
          </a:p>
          <a:p>
            <a:endParaRPr lang="en-US" sz="2000" dirty="0"/>
          </a:p>
          <a:p>
            <a:r>
              <a:rPr lang="en-US" sz="2000" dirty="0"/>
              <a:t>By summing all the cohesions for all clusters, we can arrive at a metric for the overall quality of a clustering.</a:t>
            </a:r>
          </a:p>
          <a:p>
            <a:endParaRPr lang="en-US" sz="2000" dirty="0"/>
          </a:p>
          <a:p>
            <a:r>
              <a:rPr lang="en-US" sz="2000" dirty="0"/>
              <a:t>We can optimize k-means by iterating through increasing values of k and monitoring changes to the sum of cohesion for each value of k.</a:t>
            </a:r>
          </a:p>
        </p:txBody>
      </p:sp>
    </p:spTree>
    <p:extLst>
      <p:ext uri="{BB962C8B-B14F-4D97-AF65-F5344CB8AC3E}">
        <p14:creationId xmlns:p14="http://schemas.microsoft.com/office/powerpoint/2010/main" val="42792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xEl>
                                              <p:pRg st="2" end="2"/>
                                            </p:txEl>
                                          </p:spTgt>
                                        </p:tgtEl>
                                        <p:attrNameLst>
                                          <p:attrName>style.visibility</p:attrName>
                                        </p:attrNameLst>
                                      </p:cBhvr>
                                      <p:to>
                                        <p:strVal val="visible"/>
                                      </p:to>
                                    </p:set>
                                    <p:animEffect transition="in" filter="fade">
                                      <p:cBhvr>
                                        <p:cTn id="7" dur="500"/>
                                        <p:tgtEl>
                                          <p:spTgt spid="5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Evaluating Cohesion with Python</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64</a:t>
            </a:fld>
            <a:endParaRPr lang="en-US" dirty="0"/>
          </a:p>
        </p:txBody>
      </p:sp>
      <p:sp>
        <p:nvSpPr>
          <p:cNvPr id="53" name="TextBox 52">
            <a:extLst>
              <a:ext uri="{FF2B5EF4-FFF2-40B4-BE49-F238E27FC236}">
                <a16:creationId xmlns:a16="http://schemas.microsoft.com/office/drawing/2014/main" id="{203EF5C4-69FA-855F-8CD1-C678A58AF528}"/>
              </a:ext>
            </a:extLst>
          </p:cNvPr>
          <p:cNvSpPr txBox="1"/>
          <p:nvPr/>
        </p:nvSpPr>
        <p:spPr>
          <a:xfrm>
            <a:off x="387533" y="1059970"/>
            <a:ext cx="11204699" cy="400110"/>
          </a:xfrm>
          <a:prstGeom prst="rect">
            <a:avLst/>
          </a:prstGeom>
          <a:noFill/>
        </p:spPr>
        <p:txBody>
          <a:bodyPr wrap="square" rtlCol="0">
            <a:spAutoFit/>
          </a:bodyPr>
          <a:lstStyle/>
          <a:p>
            <a:r>
              <a:rPr lang="en-US" sz="2000" dirty="0"/>
              <a:t>The Python </a:t>
            </a:r>
            <a:r>
              <a:rPr lang="en-US" sz="2000" i="1" dirty="0"/>
              <a:t>KMeans</a:t>
            </a:r>
            <a:r>
              <a:rPr lang="en-US" sz="2000" dirty="0"/>
              <a:t> class calculates and stores total cohesion for a clustering via the </a:t>
            </a:r>
            <a:r>
              <a:rPr lang="en-US" sz="2000" i="1" dirty="0"/>
              <a:t>inertia_</a:t>
            </a:r>
            <a:r>
              <a:rPr lang="en-US" sz="2000" dirty="0"/>
              <a:t> attribute:</a:t>
            </a:r>
          </a:p>
        </p:txBody>
      </p:sp>
      <p:sp>
        <p:nvSpPr>
          <p:cNvPr id="3" name="Footer Placeholder 3">
            <a:extLst>
              <a:ext uri="{FF2B5EF4-FFF2-40B4-BE49-F238E27FC236}">
                <a16:creationId xmlns:a16="http://schemas.microsoft.com/office/drawing/2014/main" id="{D617945B-7CAA-252C-19B3-EBF7F8D9752D}"/>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pic>
        <p:nvPicPr>
          <p:cNvPr id="8" name="Picture 7">
            <a:extLst>
              <a:ext uri="{FF2B5EF4-FFF2-40B4-BE49-F238E27FC236}">
                <a16:creationId xmlns:a16="http://schemas.microsoft.com/office/drawing/2014/main" id="{5DEF4540-6D96-B4EE-9322-C45615E48174}"/>
              </a:ext>
            </a:extLst>
          </p:cNvPr>
          <p:cNvPicPr>
            <a:picLocks noChangeAspect="1"/>
          </p:cNvPicPr>
          <p:nvPr/>
        </p:nvPicPr>
        <p:blipFill>
          <a:blip r:embed="rId3"/>
          <a:stretch>
            <a:fillRect/>
          </a:stretch>
        </p:blipFill>
        <p:spPr>
          <a:xfrm>
            <a:off x="1818408" y="2107023"/>
            <a:ext cx="8342948" cy="3212306"/>
          </a:xfrm>
          <a:prstGeom prst="rect">
            <a:avLst/>
          </a:prstGeom>
          <a:ln>
            <a:solidFill>
              <a:schemeClr val="tx1"/>
            </a:solidFill>
          </a:ln>
        </p:spPr>
      </p:pic>
    </p:spTree>
    <p:extLst>
      <p:ext uri="{BB962C8B-B14F-4D97-AF65-F5344CB8AC3E}">
        <p14:creationId xmlns:p14="http://schemas.microsoft.com/office/powerpoint/2010/main" val="19084056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Evaluating Cohesion with Python</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65</a:t>
            </a:fld>
            <a:endParaRPr lang="en-US" dirty="0"/>
          </a:p>
        </p:txBody>
      </p:sp>
      <p:sp>
        <p:nvSpPr>
          <p:cNvPr id="53" name="TextBox 52">
            <a:extLst>
              <a:ext uri="{FF2B5EF4-FFF2-40B4-BE49-F238E27FC236}">
                <a16:creationId xmlns:a16="http://schemas.microsoft.com/office/drawing/2014/main" id="{203EF5C4-69FA-855F-8CD1-C678A58AF528}"/>
              </a:ext>
            </a:extLst>
          </p:cNvPr>
          <p:cNvSpPr txBox="1"/>
          <p:nvPr/>
        </p:nvSpPr>
        <p:spPr>
          <a:xfrm>
            <a:off x="387533" y="1059970"/>
            <a:ext cx="11204699" cy="400110"/>
          </a:xfrm>
          <a:prstGeom prst="rect">
            <a:avLst/>
          </a:prstGeom>
          <a:noFill/>
        </p:spPr>
        <p:txBody>
          <a:bodyPr wrap="square" rtlCol="0">
            <a:spAutoFit/>
          </a:bodyPr>
          <a:lstStyle/>
          <a:p>
            <a:r>
              <a:rPr lang="en-US" sz="2000" dirty="0"/>
              <a:t>The Python </a:t>
            </a:r>
            <a:r>
              <a:rPr lang="en-US" sz="2000" i="1" dirty="0"/>
              <a:t>KMeans</a:t>
            </a:r>
            <a:r>
              <a:rPr lang="en-US" sz="2000" dirty="0"/>
              <a:t> class calculates and stores total cohesion for a clustering via the </a:t>
            </a:r>
            <a:r>
              <a:rPr lang="en-US" sz="2000" i="1" dirty="0"/>
              <a:t>inertia_</a:t>
            </a:r>
            <a:r>
              <a:rPr lang="en-US" sz="2000" dirty="0"/>
              <a:t> attribute:</a:t>
            </a:r>
          </a:p>
        </p:txBody>
      </p:sp>
      <p:sp>
        <p:nvSpPr>
          <p:cNvPr id="3" name="Footer Placeholder 3">
            <a:extLst>
              <a:ext uri="{FF2B5EF4-FFF2-40B4-BE49-F238E27FC236}">
                <a16:creationId xmlns:a16="http://schemas.microsoft.com/office/drawing/2014/main" id="{D617945B-7CAA-252C-19B3-EBF7F8D9752D}"/>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pic>
        <p:nvPicPr>
          <p:cNvPr id="5" name="Picture 4">
            <a:extLst>
              <a:ext uri="{FF2B5EF4-FFF2-40B4-BE49-F238E27FC236}">
                <a16:creationId xmlns:a16="http://schemas.microsoft.com/office/drawing/2014/main" id="{6466D5E3-5885-76BA-2FAC-5E0C54B74A1A}"/>
              </a:ext>
            </a:extLst>
          </p:cNvPr>
          <p:cNvPicPr>
            <a:picLocks noChangeAspect="1"/>
          </p:cNvPicPr>
          <p:nvPr/>
        </p:nvPicPr>
        <p:blipFill>
          <a:blip r:embed="rId3"/>
          <a:stretch>
            <a:fillRect/>
          </a:stretch>
        </p:blipFill>
        <p:spPr>
          <a:xfrm>
            <a:off x="369570" y="1745608"/>
            <a:ext cx="11452860" cy="4080510"/>
          </a:xfrm>
          <a:prstGeom prst="rect">
            <a:avLst/>
          </a:prstGeom>
          <a:ln>
            <a:solidFill>
              <a:schemeClr val="tx1"/>
            </a:solidFill>
          </a:ln>
        </p:spPr>
      </p:pic>
    </p:spTree>
    <p:extLst>
      <p:ext uri="{BB962C8B-B14F-4D97-AF65-F5344CB8AC3E}">
        <p14:creationId xmlns:p14="http://schemas.microsoft.com/office/powerpoint/2010/main" val="6423372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The Elbow Method</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66</a:t>
            </a:fld>
            <a:endParaRPr lang="en-US" dirty="0"/>
          </a:p>
        </p:txBody>
      </p:sp>
      <p:sp>
        <p:nvSpPr>
          <p:cNvPr id="53" name="TextBox 52">
            <a:extLst>
              <a:ext uri="{FF2B5EF4-FFF2-40B4-BE49-F238E27FC236}">
                <a16:creationId xmlns:a16="http://schemas.microsoft.com/office/drawing/2014/main" id="{203EF5C4-69FA-855F-8CD1-C678A58AF528}"/>
              </a:ext>
            </a:extLst>
          </p:cNvPr>
          <p:cNvSpPr txBox="1"/>
          <p:nvPr/>
        </p:nvSpPr>
        <p:spPr>
          <a:xfrm>
            <a:off x="387533" y="1059970"/>
            <a:ext cx="11204699" cy="2554545"/>
          </a:xfrm>
          <a:prstGeom prst="rect">
            <a:avLst/>
          </a:prstGeom>
          <a:noFill/>
        </p:spPr>
        <p:txBody>
          <a:bodyPr wrap="square" rtlCol="0">
            <a:spAutoFit/>
          </a:bodyPr>
          <a:lstStyle/>
          <a:p>
            <a:r>
              <a:rPr lang="en-US" sz="2000" dirty="0"/>
              <a:t>We can use the inertias calculated from the previous slide for what is known as the </a:t>
            </a:r>
            <a:r>
              <a:rPr lang="en-US" sz="2000" b="1" dirty="0"/>
              <a:t>elbow method</a:t>
            </a:r>
            <a:r>
              <a:rPr lang="en-US" sz="2000" dirty="0"/>
              <a:t>.</a:t>
            </a:r>
          </a:p>
          <a:p>
            <a:endParaRPr lang="en-US" sz="2000" dirty="0"/>
          </a:p>
          <a:p>
            <a:r>
              <a:rPr lang="en-US" sz="2000" dirty="0"/>
              <a:t>The fundamental idea of the elbow method is to find the point of diminishing returns (i.e., the “elbow”) as the optimal value.</a:t>
            </a:r>
          </a:p>
          <a:p>
            <a:endParaRPr lang="en-US" sz="2000" dirty="0"/>
          </a:p>
          <a:p>
            <a:r>
              <a:rPr lang="en-US" sz="2000" dirty="0"/>
              <a:t>Finding the point of diminishing returns is typically accomplished using a </a:t>
            </a:r>
            <a:r>
              <a:rPr lang="en-US" sz="2000" b="1" dirty="0"/>
              <a:t>scree plot</a:t>
            </a:r>
            <a:r>
              <a:rPr lang="en-US" sz="2000" dirty="0"/>
              <a:t>.</a:t>
            </a:r>
          </a:p>
          <a:p>
            <a:endParaRPr lang="en-US" sz="2000" b="1" dirty="0"/>
          </a:p>
          <a:p>
            <a:r>
              <a:rPr lang="en-US" sz="2000" dirty="0"/>
              <a:t>With k-means, we can plot the inertia as a function of the k value:</a:t>
            </a:r>
          </a:p>
        </p:txBody>
      </p:sp>
      <p:sp>
        <p:nvSpPr>
          <p:cNvPr id="3" name="Footer Placeholder 3">
            <a:extLst>
              <a:ext uri="{FF2B5EF4-FFF2-40B4-BE49-F238E27FC236}">
                <a16:creationId xmlns:a16="http://schemas.microsoft.com/office/drawing/2014/main" id="{D617945B-7CAA-252C-19B3-EBF7F8D9752D}"/>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pic>
        <p:nvPicPr>
          <p:cNvPr id="6" name="Picture 5">
            <a:extLst>
              <a:ext uri="{FF2B5EF4-FFF2-40B4-BE49-F238E27FC236}">
                <a16:creationId xmlns:a16="http://schemas.microsoft.com/office/drawing/2014/main" id="{EDB3F795-9219-E268-C75C-AB547E49A2C8}"/>
              </a:ext>
            </a:extLst>
          </p:cNvPr>
          <p:cNvPicPr>
            <a:picLocks noChangeAspect="1"/>
          </p:cNvPicPr>
          <p:nvPr/>
        </p:nvPicPr>
        <p:blipFill>
          <a:blip r:embed="rId3"/>
          <a:stretch>
            <a:fillRect/>
          </a:stretch>
        </p:blipFill>
        <p:spPr>
          <a:xfrm>
            <a:off x="2599526" y="4027016"/>
            <a:ext cx="7612380" cy="1877378"/>
          </a:xfrm>
          <a:prstGeom prst="rect">
            <a:avLst/>
          </a:prstGeom>
          <a:ln>
            <a:solidFill>
              <a:schemeClr val="tx1"/>
            </a:solidFill>
          </a:ln>
        </p:spPr>
      </p:pic>
      <p:sp>
        <p:nvSpPr>
          <p:cNvPr id="9" name="TextBox 8">
            <a:extLst>
              <a:ext uri="{FF2B5EF4-FFF2-40B4-BE49-F238E27FC236}">
                <a16:creationId xmlns:a16="http://schemas.microsoft.com/office/drawing/2014/main" id="{9FBD0BE3-7E24-F7DF-3A02-93A1F0D8FFE6}"/>
              </a:ext>
            </a:extLst>
          </p:cNvPr>
          <p:cNvSpPr txBox="1"/>
          <p:nvPr/>
        </p:nvSpPr>
        <p:spPr>
          <a:xfrm>
            <a:off x="527146" y="3928828"/>
            <a:ext cx="1177867" cy="646331"/>
          </a:xfrm>
          <a:prstGeom prst="rect">
            <a:avLst/>
          </a:prstGeom>
          <a:noFill/>
        </p:spPr>
        <p:txBody>
          <a:bodyPr wrap="square" rtlCol="0">
            <a:spAutoFit/>
          </a:bodyPr>
          <a:lstStyle/>
          <a:p>
            <a:pPr algn="r"/>
            <a:r>
              <a:rPr lang="en-US" b="1" dirty="0">
                <a:solidFill>
                  <a:srgbClr val="00B050"/>
                </a:solidFill>
              </a:rPr>
              <a:t>Build the plot</a:t>
            </a:r>
          </a:p>
        </p:txBody>
      </p:sp>
      <p:cxnSp>
        <p:nvCxnSpPr>
          <p:cNvPr id="10" name="Straight Arrow Connector 9">
            <a:extLst>
              <a:ext uri="{FF2B5EF4-FFF2-40B4-BE49-F238E27FC236}">
                <a16:creationId xmlns:a16="http://schemas.microsoft.com/office/drawing/2014/main" id="{FF1427E2-26ED-5825-1D39-6AF3EDC59F69}"/>
              </a:ext>
            </a:extLst>
          </p:cNvPr>
          <p:cNvCxnSpPr>
            <a:cxnSpLocks/>
          </p:cNvCxnSpPr>
          <p:nvPr/>
        </p:nvCxnSpPr>
        <p:spPr>
          <a:xfrm>
            <a:off x="1728657" y="4483345"/>
            <a:ext cx="922529" cy="45855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2FAE60-F6FD-A6ED-BD31-38815489713B}"/>
              </a:ext>
            </a:extLst>
          </p:cNvPr>
          <p:cNvSpPr txBox="1"/>
          <p:nvPr/>
        </p:nvSpPr>
        <p:spPr>
          <a:xfrm>
            <a:off x="80718" y="4889472"/>
            <a:ext cx="1507370" cy="646331"/>
          </a:xfrm>
          <a:prstGeom prst="rect">
            <a:avLst/>
          </a:prstGeom>
          <a:noFill/>
        </p:spPr>
        <p:txBody>
          <a:bodyPr wrap="square" rtlCol="0">
            <a:spAutoFit/>
          </a:bodyPr>
          <a:lstStyle/>
          <a:p>
            <a:pPr algn="r"/>
            <a:r>
              <a:rPr lang="en-US" b="1" dirty="0">
                <a:solidFill>
                  <a:srgbClr val="00B050"/>
                </a:solidFill>
              </a:rPr>
              <a:t>Make plot black &amp; white</a:t>
            </a:r>
          </a:p>
        </p:txBody>
      </p:sp>
      <p:cxnSp>
        <p:nvCxnSpPr>
          <p:cNvPr id="12" name="Straight Arrow Connector 11">
            <a:extLst>
              <a:ext uri="{FF2B5EF4-FFF2-40B4-BE49-F238E27FC236}">
                <a16:creationId xmlns:a16="http://schemas.microsoft.com/office/drawing/2014/main" id="{C5830B38-1E14-53F7-BD98-5D9B983CB0BB}"/>
              </a:ext>
            </a:extLst>
          </p:cNvPr>
          <p:cNvCxnSpPr>
            <a:cxnSpLocks/>
          </p:cNvCxnSpPr>
          <p:nvPr/>
        </p:nvCxnSpPr>
        <p:spPr>
          <a:xfrm>
            <a:off x="1705013" y="5171213"/>
            <a:ext cx="99388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ight Brace 23">
            <a:extLst>
              <a:ext uri="{FF2B5EF4-FFF2-40B4-BE49-F238E27FC236}">
                <a16:creationId xmlns:a16="http://schemas.microsoft.com/office/drawing/2014/main" id="{99D1A474-0DEC-7C0E-0D7F-169F00626A9B}"/>
              </a:ext>
            </a:extLst>
          </p:cNvPr>
          <p:cNvSpPr/>
          <p:nvPr/>
        </p:nvSpPr>
        <p:spPr>
          <a:xfrm rot="5400000">
            <a:off x="6010804" y="3818134"/>
            <a:ext cx="361950" cy="2934759"/>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0CB38A81-520B-C06C-FB06-44D277683B27}"/>
              </a:ext>
            </a:extLst>
          </p:cNvPr>
          <p:cNvSpPr txBox="1"/>
          <p:nvPr/>
        </p:nvSpPr>
        <p:spPr>
          <a:xfrm>
            <a:off x="4342030" y="5466489"/>
            <a:ext cx="3699497" cy="369332"/>
          </a:xfrm>
          <a:prstGeom prst="rect">
            <a:avLst/>
          </a:prstGeom>
          <a:noFill/>
        </p:spPr>
        <p:txBody>
          <a:bodyPr wrap="square" rtlCol="0">
            <a:spAutoFit/>
          </a:bodyPr>
          <a:lstStyle/>
          <a:p>
            <a:pPr algn="ctr"/>
            <a:r>
              <a:rPr lang="en-US" b="1" dirty="0">
                <a:solidFill>
                  <a:srgbClr val="00B050"/>
                </a:solidFill>
              </a:rPr>
              <a:t>Map values to x-axis and y-axis</a:t>
            </a:r>
          </a:p>
        </p:txBody>
      </p:sp>
      <p:sp>
        <p:nvSpPr>
          <p:cNvPr id="27" name="TextBox 26">
            <a:extLst>
              <a:ext uri="{FF2B5EF4-FFF2-40B4-BE49-F238E27FC236}">
                <a16:creationId xmlns:a16="http://schemas.microsoft.com/office/drawing/2014/main" id="{B8CE539E-A0AD-8307-411B-E4DB994D5A46}"/>
              </a:ext>
            </a:extLst>
          </p:cNvPr>
          <p:cNvSpPr txBox="1"/>
          <p:nvPr/>
        </p:nvSpPr>
        <p:spPr>
          <a:xfrm>
            <a:off x="80718" y="5772285"/>
            <a:ext cx="1507370" cy="646331"/>
          </a:xfrm>
          <a:prstGeom prst="rect">
            <a:avLst/>
          </a:prstGeom>
          <a:noFill/>
        </p:spPr>
        <p:txBody>
          <a:bodyPr wrap="square" rtlCol="0">
            <a:spAutoFit/>
          </a:bodyPr>
          <a:lstStyle/>
          <a:p>
            <a:pPr algn="r"/>
            <a:r>
              <a:rPr lang="en-US" b="1" dirty="0">
                <a:solidFill>
                  <a:srgbClr val="00B050"/>
                </a:solidFill>
              </a:rPr>
              <a:t>Add a line and points</a:t>
            </a:r>
          </a:p>
        </p:txBody>
      </p:sp>
      <p:cxnSp>
        <p:nvCxnSpPr>
          <p:cNvPr id="29" name="Straight Arrow Connector 28">
            <a:extLst>
              <a:ext uri="{FF2B5EF4-FFF2-40B4-BE49-F238E27FC236}">
                <a16:creationId xmlns:a16="http://schemas.microsoft.com/office/drawing/2014/main" id="{7DB41607-FDC3-2F97-D655-45F92BF125E4}"/>
              </a:ext>
            </a:extLst>
          </p:cNvPr>
          <p:cNvCxnSpPr>
            <a:cxnSpLocks/>
          </p:cNvCxnSpPr>
          <p:nvPr/>
        </p:nvCxnSpPr>
        <p:spPr>
          <a:xfrm flipV="1">
            <a:off x="1624295" y="5651155"/>
            <a:ext cx="1074601" cy="32015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572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xEl>
                                              <p:pRg st="4" end="4"/>
                                            </p:txEl>
                                          </p:spTgt>
                                        </p:tgtEl>
                                        <p:attrNameLst>
                                          <p:attrName>style.visibility</p:attrName>
                                        </p:attrNameLst>
                                      </p:cBhvr>
                                      <p:to>
                                        <p:strVal val="visible"/>
                                      </p:to>
                                    </p:set>
                                    <p:animEffect transition="in" filter="fade">
                                      <p:cBhvr>
                                        <p:cTn id="7" dur="500"/>
                                        <p:tgtEl>
                                          <p:spTgt spid="5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3">
                                            <p:txEl>
                                              <p:pRg st="6" end="6"/>
                                            </p:txEl>
                                          </p:spTgt>
                                        </p:tgtEl>
                                        <p:attrNameLst>
                                          <p:attrName>style.visibility</p:attrName>
                                        </p:attrNameLst>
                                      </p:cBhvr>
                                      <p:to>
                                        <p:strVal val="visible"/>
                                      </p:to>
                                    </p:set>
                                    <p:animEffect transition="in" filter="fade">
                                      <p:cBhvr>
                                        <p:cTn id="10" dur="500"/>
                                        <p:tgtEl>
                                          <p:spTgt spid="5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24" grpId="0" animBg="1"/>
      <p:bldP spid="25" grpId="0"/>
      <p:bldP spid="2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The Elbow Method</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67</a:t>
            </a:fld>
            <a:endParaRPr lang="en-US" dirty="0"/>
          </a:p>
        </p:txBody>
      </p:sp>
      <p:sp>
        <p:nvSpPr>
          <p:cNvPr id="3" name="Footer Placeholder 3">
            <a:extLst>
              <a:ext uri="{FF2B5EF4-FFF2-40B4-BE49-F238E27FC236}">
                <a16:creationId xmlns:a16="http://schemas.microsoft.com/office/drawing/2014/main" id="{D617945B-7CAA-252C-19B3-EBF7F8D9752D}"/>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pic>
        <p:nvPicPr>
          <p:cNvPr id="8" name="Picture 7" descr="Chart, line chart&#10;&#10;Description automatically generated">
            <a:extLst>
              <a:ext uri="{FF2B5EF4-FFF2-40B4-BE49-F238E27FC236}">
                <a16:creationId xmlns:a16="http://schemas.microsoft.com/office/drawing/2014/main" id="{214936DD-A1CD-7070-87A5-1E9DBAC93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4405" y="1094877"/>
            <a:ext cx="6243189" cy="4668245"/>
          </a:xfrm>
          <a:prstGeom prst="rect">
            <a:avLst/>
          </a:prstGeom>
          <a:ln>
            <a:solidFill>
              <a:schemeClr val="tx1"/>
            </a:solidFill>
          </a:ln>
        </p:spPr>
      </p:pic>
      <p:sp>
        <p:nvSpPr>
          <p:cNvPr id="4" name="TextBox 3">
            <a:extLst>
              <a:ext uri="{FF2B5EF4-FFF2-40B4-BE49-F238E27FC236}">
                <a16:creationId xmlns:a16="http://schemas.microsoft.com/office/drawing/2014/main" id="{EB72EA74-CAD0-8CC4-688F-D3563F66C809}"/>
              </a:ext>
            </a:extLst>
          </p:cNvPr>
          <p:cNvSpPr txBox="1"/>
          <p:nvPr/>
        </p:nvSpPr>
        <p:spPr>
          <a:xfrm>
            <a:off x="1029353" y="4154783"/>
            <a:ext cx="1507370" cy="369332"/>
          </a:xfrm>
          <a:prstGeom prst="rect">
            <a:avLst/>
          </a:prstGeom>
          <a:noFill/>
        </p:spPr>
        <p:txBody>
          <a:bodyPr wrap="square" rtlCol="0">
            <a:spAutoFit/>
          </a:bodyPr>
          <a:lstStyle/>
          <a:p>
            <a:pPr algn="ctr"/>
            <a:r>
              <a:rPr lang="en-US" b="1" dirty="0">
                <a:solidFill>
                  <a:srgbClr val="00B050"/>
                </a:solidFill>
              </a:rPr>
              <a:t>The “elbow”</a:t>
            </a:r>
          </a:p>
        </p:txBody>
      </p:sp>
      <p:cxnSp>
        <p:nvCxnSpPr>
          <p:cNvPr id="5" name="Straight Arrow Connector 4">
            <a:extLst>
              <a:ext uri="{FF2B5EF4-FFF2-40B4-BE49-F238E27FC236}">
                <a16:creationId xmlns:a16="http://schemas.microsoft.com/office/drawing/2014/main" id="{25D8D7B2-C45C-FC08-3F3B-273CC02B2B9F}"/>
              </a:ext>
            </a:extLst>
          </p:cNvPr>
          <p:cNvCxnSpPr>
            <a:cxnSpLocks/>
          </p:cNvCxnSpPr>
          <p:nvPr/>
        </p:nvCxnSpPr>
        <p:spPr>
          <a:xfrm>
            <a:off x="2536723" y="4339449"/>
            <a:ext cx="253672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F14C8BE-F821-ECB1-C394-6C326B7362EB}"/>
              </a:ext>
            </a:extLst>
          </p:cNvPr>
          <p:cNvSpPr/>
          <p:nvPr/>
        </p:nvSpPr>
        <p:spPr>
          <a:xfrm>
            <a:off x="4933336" y="5396221"/>
            <a:ext cx="456146" cy="30124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BB1C917-FD27-68A4-E8DB-22A98851CE8E}"/>
              </a:ext>
            </a:extLst>
          </p:cNvPr>
          <p:cNvSpPr txBox="1"/>
          <p:nvPr/>
        </p:nvSpPr>
        <p:spPr>
          <a:xfrm>
            <a:off x="4407724" y="5706283"/>
            <a:ext cx="1507370" cy="646331"/>
          </a:xfrm>
          <a:prstGeom prst="rect">
            <a:avLst/>
          </a:prstGeom>
          <a:noFill/>
        </p:spPr>
        <p:txBody>
          <a:bodyPr wrap="square" rtlCol="0">
            <a:spAutoFit/>
          </a:bodyPr>
          <a:lstStyle/>
          <a:p>
            <a:pPr algn="ctr"/>
            <a:r>
              <a:rPr lang="en-US" b="1" dirty="0">
                <a:solidFill>
                  <a:srgbClr val="00B050"/>
                </a:solidFill>
              </a:rPr>
              <a:t>k = 4!</a:t>
            </a:r>
          </a:p>
          <a:p>
            <a:pPr algn="ctr"/>
            <a:r>
              <a:rPr lang="en-US" b="1" dirty="0">
                <a:solidFill>
                  <a:srgbClr val="00B050"/>
                </a:solidFill>
              </a:rPr>
              <a:t>What!?</a:t>
            </a:r>
          </a:p>
        </p:txBody>
      </p:sp>
    </p:spTree>
    <p:extLst>
      <p:ext uri="{BB962C8B-B14F-4D97-AF65-F5344CB8AC3E}">
        <p14:creationId xmlns:p14="http://schemas.microsoft.com/office/powerpoint/2010/main" val="372243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The Silhouette Coefficient</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68</a:t>
            </a:fld>
            <a:endParaRPr lang="en-US" dirty="0"/>
          </a:p>
        </p:txBody>
      </p:sp>
      <p:sp>
        <p:nvSpPr>
          <p:cNvPr id="3" name="Footer Placeholder 3">
            <a:extLst>
              <a:ext uri="{FF2B5EF4-FFF2-40B4-BE49-F238E27FC236}">
                <a16:creationId xmlns:a16="http://schemas.microsoft.com/office/drawing/2014/main" id="{D617945B-7CAA-252C-19B3-EBF7F8D9752D}"/>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6" name="TextBox 5">
            <a:extLst>
              <a:ext uri="{FF2B5EF4-FFF2-40B4-BE49-F238E27FC236}">
                <a16:creationId xmlns:a16="http://schemas.microsoft.com/office/drawing/2014/main" id="{850B86BD-0C89-45D0-633C-B4690E7C4E59}"/>
              </a:ext>
            </a:extLst>
          </p:cNvPr>
          <p:cNvSpPr txBox="1"/>
          <p:nvPr/>
        </p:nvSpPr>
        <p:spPr>
          <a:xfrm>
            <a:off x="387533" y="1059970"/>
            <a:ext cx="11204699" cy="4893647"/>
          </a:xfrm>
          <a:prstGeom prst="rect">
            <a:avLst/>
          </a:prstGeom>
          <a:noFill/>
        </p:spPr>
        <p:txBody>
          <a:bodyPr wrap="square" rtlCol="0">
            <a:spAutoFit/>
          </a:bodyPr>
          <a:lstStyle/>
          <a:p>
            <a:r>
              <a:rPr lang="en-US" sz="2000" dirty="0"/>
              <a:t>Another popular method of optimizing k-means is the </a:t>
            </a:r>
            <a:r>
              <a:rPr lang="en-US" sz="2000" b="1" dirty="0"/>
              <a:t>silhouette coefficient</a:t>
            </a:r>
            <a:r>
              <a:rPr lang="en-US" sz="2000" dirty="0"/>
              <a:t>.</a:t>
            </a:r>
          </a:p>
          <a:p>
            <a:endParaRPr lang="en-US" sz="2000" dirty="0"/>
          </a:p>
          <a:p>
            <a:r>
              <a:rPr lang="en-US" sz="2000" dirty="0"/>
              <a:t>While the inertia elbow method relies on cohesion alone to find an optimal value for k, the silhouette coefficient uses both cohesion and separation.</a:t>
            </a:r>
          </a:p>
          <a:p>
            <a:endParaRPr lang="en-US" sz="2000" dirty="0"/>
          </a:p>
          <a:p>
            <a:r>
              <a:rPr lang="en-US" sz="2000" dirty="0"/>
              <a:t>Calculating the silhouette coefficient for a single data point starts with two calculations:</a:t>
            </a:r>
          </a:p>
          <a:p>
            <a:endParaRPr lang="en-US" sz="2000" dirty="0"/>
          </a:p>
          <a:p>
            <a:pPr marL="800100" lvl="1" indent="-342900">
              <a:buFont typeface="Arial" panose="020B0604020202020204" pitchFamily="34" charset="0"/>
              <a:buChar char="•"/>
            </a:pPr>
            <a:r>
              <a:rPr lang="en-US" b="1" dirty="0"/>
              <a:t>a</a:t>
            </a:r>
            <a:r>
              <a:rPr lang="en-US" dirty="0"/>
              <a:t>: The mean distance between a data point and all other points in the </a:t>
            </a:r>
            <a:r>
              <a:rPr lang="en-US" i="1" dirty="0"/>
              <a:t>same cluster</a:t>
            </a:r>
          </a:p>
          <a:p>
            <a:pPr marL="800100" lvl="1" indent="-342900">
              <a:buFont typeface="Arial" panose="020B0604020202020204" pitchFamily="34" charset="0"/>
              <a:buChar char="•"/>
            </a:pPr>
            <a:r>
              <a:rPr lang="en-US" b="1" dirty="0"/>
              <a:t>b</a:t>
            </a:r>
            <a:r>
              <a:rPr lang="en-US" dirty="0"/>
              <a:t>: The mean distance between a data point and all other points in the </a:t>
            </a:r>
            <a:r>
              <a:rPr lang="en-US" i="1" dirty="0"/>
              <a:t>next nearest cluster</a:t>
            </a:r>
          </a:p>
          <a:p>
            <a:endParaRPr lang="en-US" sz="2000" dirty="0"/>
          </a:p>
          <a:p>
            <a:r>
              <a:rPr lang="en-US" sz="2000" dirty="0"/>
              <a:t>Using these calculations, the silhouette coefficient for a data point is:</a:t>
            </a:r>
          </a:p>
          <a:p>
            <a:endParaRPr lang="en-US" sz="2000" b="1" dirty="0"/>
          </a:p>
          <a:p>
            <a:r>
              <a:rPr lang="en-US" sz="2000" dirty="0"/>
              <a:t>The silhouette coefficient ranges from -1 to 1:</a:t>
            </a:r>
          </a:p>
          <a:p>
            <a:endParaRPr lang="en-US" sz="2000" dirty="0"/>
          </a:p>
          <a:p>
            <a:pPr marL="800100" lvl="1" indent="-342900">
              <a:buFont typeface="Arial" panose="020B0604020202020204" pitchFamily="34" charset="0"/>
              <a:buChar char="•"/>
            </a:pPr>
            <a:r>
              <a:rPr lang="en-US" dirty="0"/>
              <a:t>Negative values correspond to a point that is closer on average to a different cluster</a:t>
            </a:r>
          </a:p>
          <a:p>
            <a:pPr marL="800100" lvl="1" indent="-342900">
              <a:buFont typeface="Arial" panose="020B0604020202020204" pitchFamily="34" charset="0"/>
              <a:buChar char="•"/>
            </a:pPr>
            <a:r>
              <a:rPr lang="en-US" dirty="0"/>
              <a:t>Positive values correspond to clusters with very strong cohesion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8905F6C-4408-6FDE-AEA4-538028E3BFFA}"/>
                  </a:ext>
                </a:extLst>
              </p:cNvPr>
              <p:cNvSpPr txBox="1"/>
              <p:nvPr/>
            </p:nvSpPr>
            <p:spPr>
              <a:xfrm>
                <a:off x="9982200" y="3852849"/>
                <a:ext cx="1577804" cy="6389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r>
                        <a:rPr lang="en-US" sz="2000" i="1" smtClean="0">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𝑎</m:t>
                          </m:r>
                        </m:num>
                        <m:den>
                          <m:r>
                            <m:rPr>
                              <m:sty m:val="p"/>
                            </m:rPr>
                            <a:rPr lang="en-US" sz="2000" b="0" i="0" smtClean="0">
                              <a:latin typeface="Cambria Math" panose="02040503050406030204" pitchFamily="18" charset="0"/>
                            </a:rPr>
                            <m:t>max</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rPr>
                            <m:t>𝑏</m:t>
                          </m:r>
                          <m:r>
                            <a:rPr lang="en-US" sz="2000" b="0" i="1" smtClean="0">
                              <a:latin typeface="Cambria Math" panose="02040503050406030204" pitchFamily="18" charset="0"/>
                            </a:rPr>
                            <m:t>)</m:t>
                          </m:r>
                        </m:den>
                      </m:f>
                    </m:oMath>
                  </m:oMathPara>
                </a14:m>
                <a:endParaRPr lang="en-US" sz="2000" dirty="0"/>
              </a:p>
            </p:txBody>
          </p:sp>
        </mc:Choice>
        <mc:Fallback xmlns="">
          <p:sp>
            <p:nvSpPr>
              <p:cNvPr id="7" name="TextBox 6">
                <a:extLst>
                  <a:ext uri="{FF2B5EF4-FFF2-40B4-BE49-F238E27FC236}">
                    <a16:creationId xmlns:a16="http://schemas.microsoft.com/office/drawing/2014/main" id="{B8905F6C-4408-6FDE-AEA4-538028E3BFFA}"/>
                  </a:ext>
                </a:extLst>
              </p:cNvPr>
              <p:cNvSpPr txBox="1">
                <a:spLocks noRot="1" noChangeAspect="1" noMove="1" noResize="1" noEditPoints="1" noAdjustHandles="1" noChangeArrowheads="1" noChangeShapeType="1" noTextEdit="1"/>
              </p:cNvSpPr>
              <p:nvPr/>
            </p:nvSpPr>
            <p:spPr>
              <a:xfrm>
                <a:off x="9982200" y="3852849"/>
                <a:ext cx="1577804" cy="63895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63486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The Silhouette Score</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69</a:t>
            </a:fld>
            <a:endParaRPr lang="en-US" dirty="0"/>
          </a:p>
        </p:txBody>
      </p:sp>
      <p:sp>
        <p:nvSpPr>
          <p:cNvPr id="3" name="Footer Placeholder 3">
            <a:extLst>
              <a:ext uri="{FF2B5EF4-FFF2-40B4-BE49-F238E27FC236}">
                <a16:creationId xmlns:a16="http://schemas.microsoft.com/office/drawing/2014/main" id="{D617945B-7CAA-252C-19B3-EBF7F8D9752D}"/>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6" name="TextBox 5">
            <a:extLst>
              <a:ext uri="{FF2B5EF4-FFF2-40B4-BE49-F238E27FC236}">
                <a16:creationId xmlns:a16="http://schemas.microsoft.com/office/drawing/2014/main" id="{850B86BD-0C89-45D0-633C-B4690E7C4E59}"/>
              </a:ext>
            </a:extLst>
          </p:cNvPr>
          <p:cNvSpPr txBox="1"/>
          <p:nvPr/>
        </p:nvSpPr>
        <p:spPr>
          <a:xfrm>
            <a:off x="387533" y="1059970"/>
            <a:ext cx="11204699" cy="707886"/>
          </a:xfrm>
          <a:prstGeom prst="rect">
            <a:avLst/>
          </a:prstGeom>
          <a:noFill/>
        </p:spPr>
        <p:txBody>
          <a:bodyPr wrap="square" rtlCol="0">
            <a:spAutoFit/>
          </a:bodyPr>
          <a:lstStyle/>
          <a:p>
            <a:r>
              <a:rPr lang="en-US" sz="2000" dirty="0"/>
              <a:t>A clustering can be evaluated by calculating the silhouette coefficient for every data point and taking the average of all coefficients – the </a:t>
            </a:r>
            <a:r>
              <a:rPr lang="en-US" sz="2000" b="1" dirty="0"/>
              <a:t>silhouette score</a:t>
            </a:r>
            <a:r>
              <a:rPr lang="en-US" sz="2000" dirty="0"/>
              <a:t>:</a:t>
            </a:r>
          </a:p>
        </p:txBody>
      </p:sp>
      <p:pic>
        <p:nvPicPr>
          <p:cNvPr id="9" name="Picture 8">
            <a:extLst>
              <a:ext uri="{FF2B5EF4-FFF2-40B4-BE49-F238E27FC236}">
                <a16:creationId xmlns:a16="http://schemas.microsoft.com/office/drawing/2014/main" id="{3EDB5C8D-0308-127D-4A92-442C1B9CD33B}"/>
              </a:ext>
            </a:extLst>
          </p:cNvPr>
          <p:cNvPicPr>
            <a:picLocks noChangeAspect="1"/>
          </p:cNvPicPr>
          <p:nvPr/>
        </p:nvPicPr>
        <p:blipFill>
          <a:blip r:embed="rId3"/>
          <a:stretch>
            <a:fillRect/>
          </a:stretch>
        </p:blipFill>
        <p:spPr>
          <a:xfrm>
            <a:off x="387533" y="2053384"/>
            <a:ext cx="11418570" cy="3874770"/>
          </a:xfrm>
          <a:prstGeom prst="rect">
            <a:avLst/>
          </a:prstGeom>
          <a:ln>
            <a:solidFill>
              <a:schemeClr val="tx1"/>
            </a:solidFill>
          </a:ln>
        </p:spPr>
      </p:pic>
    </p:spTree>
    <p:extLst>
      <p:ext uri="{BB962C8B-B14F-4D97-AF65-F5344CB8AC3E}">
        <p14:creationId xmlns:p14="http://schemas.microsoft.com/office/powerpoint/2010/main" val="462805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The Challenge – Complex Clusters</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7</a:t>
            </a:fld>
            <a:endParaRPr lang="en-US"/>
          </a:p>
        </p:txBody>
      </p:sp>
      <p:pic>
        <p:nvPicPr>
          <p:cNvPr id="7" name="Picture 6" descr="Chart, scatter chart&#10;&#10;Description automatically generated">
            <a:extLst>
              <a:ext uri="{FF2B5EF4-FFF2-40B4-BE49-F238E27FC236}">
                <a16:creationId xmlns:a16="http://schemas.microsoft.com/office/drawing/2014/main" id="{B2540CDD-4DB6-5CB6-D883-95C5A9A5D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4867" y="774442"/>
            <a:ext cx="6921239" cy="5499578"/>
          </a:xfrm>
          <a:prstGeom prst="rect">
            <a:avLst/>
          </a:prstGeom>
          <a:ln>
            <a:solidFill>
              <a:schemeClr val="tx1"/>
            </a:solidFill>
          </a:ln>
        </p:spPr>
      </p:pic>
    </p:spTree>
    <p:extLst>
      <p:ext uri="{BB962C8B-B14F-4D97-AF65-F5344CB8AC3E}">
        <p14:creationId xmlns:p14="http://schemas.microsoft.com/office/powerpoint/2010/main" val="31188064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The Silhouette Score</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70</a:t>
            </a:fld>
            <a:endParaRPr lang="en-US" dirty="0"/>
          </a:p>
        </p:txBody>
      </p:sp>
      <p:sp>
        <p:nvSpPr>
          <p:cNvPr id="3" name="Footer Placeholder 3">
            <a:extLst>
              <a:ext uri="{FF2B5EF4-FFF2-40B4-BE49-F238E27FC236}">
                <a16:creationId xmlns:a16="http://schemas.microsoft.com/office/drawing/2014/main" id="{D617945B-7CAA-252C-19B3-EBF7F8D9752D}"/>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pic>
        <p:nvPicPr>
          <p:cNvPr id="7" name="Picture 6" descr="Chart, line chart&#10;&#10;Description automatically generated">
            <a:extLst>
              <a:ext uri="{FF2B5EF4-FFF2-40B4-BE49-F238E27FC236}">
                <a16:creationId xmlns:a16="http://schemas.microsoft.com/office/drawing/2014/main" id="{90527C14-61BD-56D2-8A0F-218ADA6FF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039" y="1200457"/>
            <a:ext cx="6197921" cy="4668245"/>
          </a:xfrm>
          <a:prstGeom prst="rect">
            <a:avLst/>
          </a:prstGeom>
          <a:ln>
            <a:solidFill>
              <a:schemeClr val="tx1"/>
            </a:solidFill>
          </a:ln>
        </p:spPr>
      </p:pic>
      <p:sp>
        <p:nvSpPr>
          <p:cNvPr id="8" name="TextBox 7">
            <a:extLst>
              <a:ext uri="{FF2B5EF4-FFF2-40B4-BE49-F238E27FC236}">
                <a16:creationId xmlns:a16="http://schemas.microsoft.com/office/drawing/2014/main" id="{61D6286D-54BA-32A3-4AF0-44429A0B8B6C}"/>
              </a:ext>
            </a:extLst>
          </p:cNvPr>
          <p:cNvSpPr txBox="1"/>
          <p:nvPr/>
        </p:nvSpPr>
        <p:spPr>
          <a:xfrm>
            <a:off x="0" y="1330467"/>
            <a:ext cx="2831690" cy="369332"/>
          </a:xfrm>
          <a:prstGeom prst="rect">
            <a:avLst/>
          </a:prstGeom>
          <a:noFill/>
        </p:spPr>
        <p:txBody>
          <a:bodyPr wrap="square" rtlCol="0">
            <a:spAutoFit/>
          </a:bodyPr>
          <a:lstStyle/>
          <a:p>
            <a:pPr algn="ctr"/>
            <a:r>
              <a:rPr lang="en-US" b="1" dirty="0">
                <a:solidFill>
                  <a:srgbClr val="00B050"/>
                </a:solidFill>
              </a:rPr>
              <a:t>Highest silhouette score</a:t>
            </a:r>
          </a:p>
        </p:txBody>
      </p:sp>
      <p:cxnSp>
        <p:nvCxnSpPr>
          <p:cNvPr id="10" name="Straight Arrow Connector 9">
            <a:extLst>
              <a:ext uri="{FF2B5EF4-FFF2-40B4-BE49-F238E27FC236}">
                <a16:creationId xmlns:a16="http://schemas.microsoft.com/office/drawing/2014/main" id="{632FD2BC-E990-5ED9-E2AF-D98E3007D121}"/>
              </a:ext>
            </a:extLst>
          </p:cNvPr>
          <p:cNvCxnSpPr>
            <a:cxnSpLocks/>
          </p:cNvCxnSpPr>
          <p:nvPr/>
        </p:nvCxnSpPr>
        <p:spPr>
          <a:xfrm>
            <a:off x="2654710" y="1515133"/>
            <a:ext cx="980767"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D1CB7BC-5F84-53E3-CE39-B259D6DAEB91}"/>
              </a:ext>
            </a:extLst>
          </p:cNvPr>
          <p:cNvSpPr/>
          <p:nvPr/>
        </p:nvSpPr>
        <p:spPr>
          <a:xfrm>
            <a:off x="3436900" y="5490212"/>
            <a:ext cx="456146" cy="30124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362692C-FED2-3A04-6161-13CE71331A7A}"/>
              </a:ext>
            </a:extLst>
          </p:cNvPr>
          <p:cNvSpPr txBox="1"/>
          <p:nvPr/>
        </p:nvSpPr>
        <p:spPr>
          <a:xfrm>
            <a:off x="2911288" y="5800274"/>
            <a:ext cx="1507370" cy="646331"/>
          </a:xfrm>
          <a:prstGeom prst="rect">
            <a:avLst/>
          </a:prstGeom>
          <a:noFill/>
        </p:spPr>
        <p:txBody>
          <a:bodyPr wrap="square" rtlCol="0">
            <a:spAutoFit/>
          </a:bodyPr>
          <a:lstStyle/>
          <a:p>
            <a:pPr algn="ctr"/>
            <a:r>
              <a:rPr lang="en-US" b="1" dirty="0">
                <a:solidFill>
                  <a:srgbClr val="00B050"/>
                </a:solidFill>
              </a:rPr>
              <a:t>k = 2!</a:t>
            </a:r>
          </a:p>
          <a:p>
            <a:pPr algn="ctr"/>
            <a:r>
              <a:rPr lang="en-US" b="1" dirty="0">
                <a:solidFill>
                  <a:srgbClr val="00B050"/>
                </a:solidFill>
              </a:rPr>
              <a:t>What!?</a:t>
            </a:r>
          </a:p>
        </p:txBody>
      </p:sp>
    </p:spTree>
    <p:extLst>
      <p:ext uri="{BB962C8B-B14F-4D97-AF65-F5344CB8AC3E}">
        <p14:creationId xmlns:p14="http://schemas.microsoft.com/office/powerpoint/2010/main" val="3172132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Better Together</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71</a:t>
            </a:fld>
            <a:endParaRPr lang="en-US" dirty="0"/>
          </a:p>
        </p:txBody>
      </p:sp>
      <p:sp>
        <p:nvSpPr>
          <p:cNvPr id="3" name="Footer Placeholder 3">
            <a:extLst>
              <a:ext uri="{FF2B5EF4-FFF2-40B4-BE49-F238E27FC236}">
                <a16:creationId xmlns:a16="http://schemas.microsoft.com/office/drawing/2014/main" id="{D617945B-7CAA-252C-19B3-EBF7F8D9752D}"/>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pic>
        <p:nvPicPr>
          <p:cNvPr id="7" name="Picture 6" descr="Chart, line chart&#10;&#10;Description automatically generated">
            <a:extLst>
              <a:ext uri="{FF2B5EF4-FFF2-40B4-BE49-F238E27FC236}">
                <a16:creationId xmlns:a16="http://schemas.microsoft.com/office/drawing/2014/main" id="{90527C14-61BD-56D2-8A0F-218ADA6FF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173" y="1537203"/>
            <a:ext cx="5454171" cy="4108056"/>
          </a:xfrm>
          <a:prstGeom prst="rect">
            <a:avLst/>
          </a:prstGeom>
          <a:ln>
            <a:solidFill>
              <a:schemeClr val="tx1"/>
            </a:solidFill>
          </a:ln>
        </p:spPr>
      </p:pic>
      <p:pic>
        <p:nvPicPr>
          <p:cNvPr id="4" name="Picture 3" descr="Chart, line chart&#10;&#10;Description automatically generated">
            <a:extLst>
              <a:ext uri="{FF2B5EF4-FFF2-40B4-BE49-F238E27FC236}">
                <a16:creationId xmlns:a16="http://schemas.microsoft.com/office/drawing/2014/main" id="{B8956B94-200B-F3DE-C5D1-7F02020C43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822" y="1541308"/>
            <a:ext cx="5494006" cy="4108056"/>
          </a:xfrm>
          <a:prstGeom prst="rect">
            <a:avLst/>
          </a:prstGeom>
          <a:ln>
            <a:solidFill>
              <a:schemeClr val="tx1"/>
            </a:solidFill>
          </a:ln>
        </p:spPr>
      </p:pic>
      <p:sp>
        <p:nvSpPr>
          <p:cNvPr id="5" name="TextBox 4">
            <a:extLst>
              <a:ext uri="{FF2B5EF4-FFF2-40B4-BE49-F238E27FC236}">
                <a16:creationId xmlns:a16="http://schemas.microsoft.com/office/drawing/2014/main" id="{0643C571-A9B5-E5AD-3D19-4A81B3C102DF}"/>
              </a:ext>
            </a:extLst>
          </p:cNvPr>
          <p:cNvSpPr txBox="1"/>
          <p:nvPr/>
        </p:nvSpPr>
        <p:spPr>
          <a:xfrm>
            <a:off x="282822" y="1137093"/>
            <a:ext cx="5494006" cy="400110"/>
          </a:xfrm>
          <a:prstGeom prst="rect">
            <a:avLst/>
          </a:prstGeom>
          <a:noFill/>
        </p:spPr>
        <p:txBody>
          <a:bodyPr wrap="square" rtlCol="0">
            <a:spAutoFit/>
          </a:bodyPr>
          <a:lstStyle/>
          <a:p>
            <a:pPr algn="ctr"/>
            <a:r>
              <a:rPr lang="en-US" sz="2000" dirty="0"/>
              <a:t>Inertia elbow method</a:t>
            </a:r>
          </a:p>
        </p:txBody>
      </p:sp>
      <p:sp>
        <p:nvSpPr>
          <p:cNvPr id="6" name="TextBox 5">
            <a:extLst>
              <a:ext uri="{FF2B5EF4-FFF2-40B4-BE49-F238E27FC236}">
                <a16:creationId xmlns:a16="http://schemas.microsoft.com/office/drawing/2014/main" id="{19D43FAB-F064-E0C7-C6AB-DF3122429F8C}"/>
              </a:ext>
            </a:extLst>
          </p:cNvPr>
          <p:cNvSpPr txBox="1"/>
          <p:nvPr/>
        </p:nvSpPr>
        <p:spPr>
          <a:xfrm>
            <a:off x="6415173" y="1136102"/>
            <a:ext cx="5454171" cy="400110"/>
          </a:xfrm>
          <a:prstGeom prst="rect">
            <a:avLst/>
          </a:prstGeom>
          <a:noFill/>
        </p:spPr>
        <p:txBody>
          <a:bodyPr wrap="square" rtlCol="0">
            <a:spAutoFit/>
          </a:bodyPr>
          <a:lstStyle/>
          <a:p>
            <a:pPr algn="ctr"/>
            <a:r>
              <a:rPr lang="en-US" sz="2000" dirty="0"/>
              <a:t>Silhouette Score</a:t>
            </a:r>
          </a:p>
        </p:txBody>
      </p:sp>
      <p:sp>
        <p:nvSpPr>
          <p:cNvPr id="9" name="Rectangle 8">
            <a:extLst>
              <a:ext uri="{FF2B5EF4-FFF2-40B4-BE49-F238E27FC236}">
                <a16:creationId xmlns:a16="http://schemas.microsoft.com/office/drawing/2014/main" id="{08CDA3F5-D552-88BB-C66F-AD5879BE6938}"/>
              </a:ext>
            </a:extLst>
          </p:cNvPr>
          <p:cNvSpPr/>
          <p:nvPr/>
        </p:nvSpPr>
        <p:spPr>
          <a:xfrm>
            <a:off x="1401097" y="3650226"/>
            <a:ext cx="951271" cy="87752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E5EE837-AF4B-5493-4EE2-62794F86DCB7}"/>
              </a:ext>
            </a:extLst>
          </p:cNvPr>
          <p:cNvSpPr txBox="1"/>
          <p:nvPr/>
        </p:nvSpPr>
        <p:spPr>
          <a:xfrm>
            <a:off x="1592826" y="2944900"/>
            <a:ext cx="2109019" cy="646331"/>
          </a:xfrm>
          <a:prstGeom prst="rect">
            <a:avLst/>
          </a:prstGeom>
          <a:noFill/>
        </p:spPr>
        <p:txBody>
          <a:bodyPr wrap="square" rtlCol="0">
            <a:spAutoFit/>
          </a:bodyPr>
          <a:lstStyle/>
          <a:p>
            <a:pPr algn="ctr"/>
            <a:r>
              <a:rPr lang="en-US" b="1" dirty="0">
                <a:solidFill>
                  <a:srgbClr val="00B050"/>
                </a:solidFill>
              </a:rPr>
              <a:t>Reasonable choices</a:t>
            </a:r>
          </a:p>
          <a:p>
            <a:pPr algn="ctr"/>
            <a:r>
              <a:rPr lang="en-US" b="1" dirty="0">
                <a:solidFill>
                  <a:srgbClr val="00B050"/>
                </a:solidFill>
              </a:rPr>
              <a:t>k = 3, k = 4</a:t>
            </a:r>
          </a:p>
        </p:txBody>
      </p:sp>
      <p:sp>
        <p:nvSpPr>
          <p:cNvPr id="14" name="Rectangle 13">
            <a:extLst>
              <a:ext uri="{FF2B5EF4-FFF2-40B4-BE49-F238E27FC236}">
                <a16:creationId xmlns:a16="http://schemas.microsoft.com/office/drawing/2014/main" id="{758A8D5A-0538-91AB-1CCE-149DC1BE1B8E}"/>
              </a:ext>
            </a:extLst>
          </p:cNvPr>
          <p:cNvSpPr/>
          <p:nvPr/>
        </p:nvSpPr>
        <p:spPr>
          <a:xfrm>
            <a:off x="6877664" y="1730478"/>
            <a:ext cx="951271" cy="143305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B613DA1-9F6F-F453-04CD-3328C03509E9}"/>
              </a:ext>
            </a:extLst>
          </p:cNvPr>
          <p:cNvSpPr txBox="1"/>
          <p:nvPr/>
        </p:nvSpPr>
        <p:spPr>
          <a:xfrm>
            <a:off x="7924801" y="1815559"/>
            <a:ext cx="2109019" cy="646331"/>
          </a:xfrm>
          <a:prstGeom prst="rect">
            <a:avLst/>
          </a:prstGeom>
          <a:noFill/>
        </p:spPr>
        <p:txBody>
          <a:bodyPr wrap="square" rtlCol="0">
            <a:spAutoFit/>
          </a:bodyPr>
          <a:lstStyle/>
          <a:p>
            <a:pPr algn="ctr"/>
            <a:r>
              <a:rPr lang="en-US" b="1" dirty="0">
                <a:solidFill>
                  <a:srgbClr val="00B050"/>
                </a:solidFill>
              </a:rPr>
              <a:t>Reasonable choices</a:t>
            </a:r>
          </a:p>
          <a:p>
            <a:pPr algn="ctr"/>
            <a:r>
              <a:rPr lang="en-US" b="1" dirty="0">
                <a:solidFill>
                  <a:srgbClr val="00B050"/>
                </a:solidFill>
              </a:rPr>
              <a:t>k = 2, k = 3</a:t>
            </a:r>
          </a:p>
        </p:txBody>
      </p:sp>
      <p:sp>
        <p:nvSpPr>
          <p:cNvPr id="16" name="TextBox 15">
            <a:extLst>
              <a:ext uri="{FF2B5EF4-FFF2-40B4-BE49-F238E27FC236}">
                <a16:creationId xmlns:a16="http://schemas.microsoft.com/office/drawing/2014/main" id="{B73A9353-A085-4F4D-F97F-584EBE7C0228}"/>
              </a:ext>
            </a:extLst>
          </p:cNvPr>
          <p:cNvSpPr txBox="1"/>
          <p:nvPr/>
        </p:nvSpPr>
        <p:spPr>
          <a:xfrm>
            <a:off x="4575687" y="5865520"/>
            <a:ext cx="3040626" cy="400110"/>
          </a:xfrm>
          <a:prstGeom prst="rect">
            <a:avLst/>
          </a:prstGeom>
          <a:noFill/>
        </p:spPr>
        <p:txBody>
          <a:bodyPr wrap="square" rtlCol="0">
            <a:spAutoFit/>
          </a:bodyPr>
          <a:lstStyle/>
          <a:p>
            <a:pPr algn="ctr"/>
            <a:r>
              <a:rPr lang="en-US" sz="2000" b="1" dirty="0">
                <a:solidFill>
                  <a:srgbClr val="00B050"/>
                </a:solidFill>
              </a:rPr>
              <a:t>Best choice is k = 3</a:t>
            </a:r>
          </a:p>
        </p:txBody>
      </p:sp>
    </p:spTree>
    <p:extLst>
      <p:ext uri="{BB962C8B-B14F-4D97-AF65-F5344CB8AC3E}">
        <p14:creationId xmlns:p14="http://schemas.microsoft.com/office/powerpoint/2010/main" val="83469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4" grpId="0" animBg="1"/>
      <p:bldP spid="15" grpId="0"/>
      <p:bldP spid="1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FB5E6-823B-4F95-A6A6-C578670F2A01}"/>
              </a:ext>
            </a:extLst>
          </p:cNvPr>
          <p:cNvSpPr>
            <a:spLocks noGrp="1"/>
          </p:cNvSpPr>
          <p:nvPr>
            <p:ph type="title"/>
          </p:nvPr>
        </p:nvSpPr>
        <p:spPr/>
        <p:txBody>
          <a:bodyPr/>
          <a:lstStyle/>
          <a:p>
            <a:r>
              <a:rPr lang="en-US" dirty="0"/>
              <a:t>Hands-on Lab #2</a:t>
            </a:r>
          </a:p>
        </p:txBody>
      </p:sp>
      <p:sp>
        <p:nvSpPr>
          <p:cNvPr id="3" name="Slide Number Placeholder 27">
            <a:extLst>
              <a:ext uri="{FF2B5EF4-FFF2-40B4-BE49-F238E27FC236}">
                <a16:creationId xmlns:a16="http://schemas.microsoft.com/office/drawing/2014/main" id="{A6579194-1C89-94F2-5DE5-AA07D3275C6F}"/>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72</a:t>
            </a:fld>
            <a:endParaRPr lang="en-US" dirty="0"/>
          </a:p>
        </p:txBody>
      </p:sp>
      <p:sp>
        <p:nvSpPr>
          <p:cNvPr id="6" name="Footer Placeholder 3">
            <a:extLst>
              <a:ext uri="{FF2B5EF4-FFF2-40B4-BE49-F238E27FC236}">
                <a16:creationId xmlns:a16="http://schemas.microsoft.com/office/drawing/2014/main" id="{5BD0C6E2-4A79-7762-77A6-5353A1612D4A}"/>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Tree>
    <p:extLst>
      <p:ext uri="{BB962C8B-B14F-4D97-AF65-F5344CB8AC3E}">
        <p14:creationId xmlns:p14="http://schemas.microsoft.com/office/powerpoint/2010/main" val="1756829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5ED557-8F99-4EA9-A03F-1B5BF2670011}"/>
              </a:ext>
            </a:extLst>
          </p:cNvPr>
          <p:cNvSpPr>
            <a:spLocks noGrp="1"/>
          </p:cNvSpPr>
          <p:nvPr>
            <p:ph type="sldNum" sz="quarter" idx="12"/>
          </p:nvPr>
        </p:nvSpPr>
        <p:spPr>
          <a:xfrm>
            <a:off x="8610600" y="6489700"/>
            <a:ext cx="2743200" cy="365125"/>
          </a:xfrm>
        </p:spPr>
        <p:txBody>
          <a:bodyPr/>
          <a:lstStyle/>
          <a:p>
            <a:fld id="{9F6F4FD3-9CF4-4D5E-9BBF-D453CCF141CE}" type="slidenum">
              <a:rPr lang="en-US" smtClean="0"/>
              <a:t>73</a:t>
            </a:fld>
            <a:endParaRPr lang="en-US" dirty="0"/>
          </a:p>
        </p:txBody>
      </p:sp>
      <p:sp>
        <p:nvSpPr>
          <p:cNvPr id="5" name="Footer Placeholder 4">
            <a:extLst>
              <a:ext uri="{FF2B5EF4-FFF2-40B4-BE49-F238E27FC236}">
                <a16:creationId xmlns:a16="http://schemas.microsoft.com/office/drawing/2014/main" id="{EA409172-D234-4DBB-8BC4-82C7DAE84937}"/>
              </a:ext>
            </a:extLst>
          </p:cNvPr>
          <p:cNvSpPr>
            <a:spLocks noGrp="1"/>
          </p:cNvSpPr>
          <p:nvPr>
            <p:ph type="ftr" sz="quarter" idx="11"/>
          </p:nvPr>
        </p:nvSpPr>
        <p:spPr>
          <a:xfrm>
            <a:off x="4038600" y="6496050"/>
            <a:ext cx="4114800" cy="365125"/>
          </a:xfrm>
        </p:spPr>
        <p:txBody>
          <a:bodyPr/>
          <a:lstStyle/>
          <a:p>
            <a:r>
              <a:rPr lang="en-US"/>
              <a:t>Langer - Cluster Analysis with Python</a:t>
            </a:r>
            <a:endParaRPr lang="en-US" dirty="0"/>
          </a:p>
        </p:txBody>
      </p:sp>
      <p:pic>
        <p:nvPicPr>
          <p:cNvPr id="10" name="Picture 9">
            <a:extLst>
              <a:ext uri="{FF2B5EF4-FFF2-40B4-BE49-F238E27FC236}">
                <a16:creationId xmlns:a16="http://schemas.microsoft.com/office/drawing/2014/main" id="{2E5CF992-BA09-0F30-B311-BC94517C254D}"/>
              </a:ext>
            </a:extLst>
          </p:cNvPr>
          <p:cNvPicPr>
            <a:picLocks noChangeAspect="1"/>
          </p:cNvPicPr>
          <p:nvPr/>
        </p:nvPicPr>
        <p:blipFill>
          <a:blip r:embed="rId3"/>
          <a:stretch>
            <a:fillRect/>
          </a:stretch>
        </p:blipFill>
        <p:spPr>
          <a:xfrm>
            <a:off x="1436608" y="552615"/>
            <a:ext cx="9318784" cy="5052060"/>
          </a:xfrm>
          <a:prstGeom prst="rect">
            <a:avLst/>
          </a:prstGeom>
          <a:ln>
            <a:solidFill>
              <a:schemeClr val="tx1"/>
            </a:solidFill>
          </a:ln>
        </p:spPr>
      </p:pic>
    </p:spTree>
    <p:extLst>
      <p:ext uri="{BB962C8B-B14F-4D97-AF65-F5344CB8AC3E}">
        <p14:creationId xmlns:p14="http://schemas.microsoft.com/office/powerpoint/2010/main" val="8781710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5ED557-8F99-4EA9-A03F-1B5BF2670011}"/>
              </a:ext>
            </a:extLst>
          </p:cNvPr>
          <p:cNvSpPr>
            <a:spLocks noGrp="1"/>
          </p:cNvSpPr>
          <p:nvPr>
            <p:ph type="sldNum" sz="quarter" idx="12"/>
          </p:nvPr>
        </p:nvSpPr>
        <p:spPr>
          <a:xfrm>
            <a:off x="8610600" y="6489700"/>
            <a:ext cx="2743200" cy="365125"/>
          </a:xfrm>
        </p:spPr>
        <p:txBody>
          <a:bodyPr/>
          <a:lstStyle/>
          <a:p>
            <a:fld id="{9F6F4FD3-9CF4-4D5E-9BBF-D453CCF141CE}" type="slidenum">
              <a:rPr lang="en-US" smtClean="0"/>
              <a:t>74</a:t>
            </a:fld>
            <a:endParaRPr lang="en-US" dirty="0"/>
          </a:p>
        </p:txBody>
      </p:sp>
      <p:sp>
        <p:nvSpPr>
          <p:cNvPr id="5" name="Footer Placeholder 4">
            <a:extLst>
              <a:ext uri="{FF2B5EF4-FFF2-40B4-BE49-F238E27FC236}">
                <a16:creationId xmlns:a16="http://schemas.microsoft.com/office/drawing/2014/main" id="{EA409172-D234-4DBB-8BC4-82C7DAE84937}"/>
              </a:ext>
            </a:extLst>
          </p:cNvPr>
          <p:cNvSpPr>
            <a:spLocks noGrp="1"/>
          </p:cNvSpPr>
          <p:nvPr>
            <p:ph type="ftr" sz="quarter" idx="11"/>
          </p:nvPr>
        </p:nvSpPr>
        <p:spPr>
          <a:xfrm>
            <a:off x="4038600" y="6496050"/>
            <a:ext cx="4114800" cy="365125"/>
          </a:xfrm>
        </p:spPr>
        <p:txBody>
          <a:bodyPr/>
          <a:lstStyle/>
          <a:p>
            <a:r>
              <a:rPr lang="en-US"/>
              <a:t>Langer - Cluster Analysis with Python</a:t>
            </a:r>
            <a:endParaRPr lang="en-US" dirty="0"/>
          </a:p>
        </p:txBody>
      </p:sp>
      <p:pic>
        <p:nvPicPr>
          <p:cNvPr id="3" name="Picture 2">
            <a:extLst>
              <a:ext uri="{FF2B5EF4-FFF2-40B4-BE49-F238E27FC236}">
                <a16:creationId xmlns:a16="http://schemas.microsoft.com/office/drawing/2014/main" id="{D293B2E9-1015-9EE9-5511-D5C6386ADAF4}"/>
              </a:ext>
            </a:extLst>
          </p:cNvPr>
          <p:cNvPicPr>
            <a:picLocks noChangeAspect="1"/>
          </p:cNvPicPr>
          <p:nvPr/>
        </p:nvPicPr>
        <p:blipFill>
          <a:blip r:embed="rId3"/>
          <a:stretch>
            <a:fillRect/>
          </a:stretch>
        </p:blipFill>
        <p:spPr>
          <a:xfrm>
            <a:off x="248983" y="187353"/>
            <a:ext cx="11694033" cy="6218492"/>
          </a:xfrm>
          <a:prstGeom prst="rect">
            <a:avLst/>
          </a:prstGeom>
          <a:ln>
            <a:solidFill>
              <a:schemeClr val="tx1"/>
            </a:solidFill>
          </a:ln>
        </p:spPr>
      </p:pic>
    </p:spTree>
    <p:extLst>
      <p:ext uri="{BB962C8B-B14F-4D97-AF65-F5344CB8AC3E}">
        <p14:creationId xmlns:p14="http://schemas.microsoft.com/office/powerpoint/2010/main" val="35754348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5ED557-8F99-4EA9-A03F-1B5BF2670011}"/>
              </a:ext>
            </a:extLst>
          </p:cNvPr>
          <p:cNvSpPr>
            <a:spLocks noGrp="1"/>
          </p:cNvSpPr>
          <p:nvPr>
            <p:ph type="sldNum" sz="quarter" idx="12"/>
          </p:nvPr>
        </p:nvSpPr>
        <p:spPr>
          <a:xfrm>
            <a:off x="8610600" y="6489700"/>
            <a:ext cx="2743200" cy="365125"/>
          </a:xfrm>
        </p:spPr>
        <p:txBody>
          <a:bodyPr/>
          <a:lstStyle/>
          <a:p>
            <a:fld id="{9F6F4FD3-9CF4-4D5E-9BBF-D453CCF141CE}" type="slidenum">
              <a:rPr lang="en-US" smtClean="0"/>
              <a:t>75</a:t>
            </a:fld>
            <a:endParaRPr lang="en-US" dirty="0"/>
          </a:p>
        </p:txBody>
      </p:sp>
      <p:sp>
        <p:nvSpPr>
          <p:cNvPr id="5" name="Footer Placeholder 4">
            <a:extLst>
              <a:ext uri="{FF2B5EF4-FFF2-40B4-BE49-F238E27FC236}">
                <a16:creationId xmlns:a16="http://schemas.microsoft.com/office/drawing/2014/main" id="{EA409172-D234-4DBB-8BC4-82C7DAE84937}"/>
              </a:ext>
            </a:extLst>
          </p:cNvPr>
          <p:cNvSpPr>
            <a:spLocks noGrp="1"/>
          </p:cNvSpPr>
          <p:nvPr>
            <p:ph type="ftr" sz="quarter" idx="11"/>
          </p:nvPr>
        </p:nvSpPr>
        <p:spPr>
          <a:xfrm>
            <a:off x="4038600" y="6496050"/>
            <a:ext cx="4114800" cy="365125"/>
          </a:xfrm>
        </p:spPr>
        <p:txBody>
          <a:bodyPr/>
          <a:lstStyle/>
          <a:p>
            <a:r>
              <a:rPr lang="en-US"/>
              <a:t>Langer - Cluster Analysis with Python</a:t>
            </a:r>
            <a:endParaRPr lang="en-US" dirty="0"/>
          </a:p>
        </p:txBody>
      </p:sp>
      <p:pic>
        <p:nvPicPr>
          <p:cNvPr id="7" name="Picture 6">
            <a:extLst>
              <a:ext uri="{FF2B5EF4-FFF2-40B4-BE49-F238E27FC236}">
                <a16:creationId xmlns:a16="http://schemas.microsoft.com/office/drawing/2014/main" id="{4B020878-DA4F-A43A-EEDC-A91E55BC8CA2}"/>
              </a:ext>
            </a:extLst>
          </p:cNvPr>
          <p:cNvPicPr>
            <a:picLocks noChangeAspect="1"/>
          </p:cNvPicPr>
          <p:nvPr/>
        </p:nvPicPr>
        <p:blipFill>
          <a:blip r:embed="rId3"/>
          <a:stretch>
            <a:fillRect/>
          </a:stretch>
        </p:blipFill>
        <p:spPr>
          <a:xfrm>
            <a:off x="509587" y="572880"/>
            <a:ext cx="11172825" cy="3942874"/>
          </a:xfrm>
          <a:prstGeom prst="rect">
            <a:avLst/>
          </a:prstGeom>
          <a:ln>
            <a:solidFill>
              <a:srgbClr val="06283B"/>
            </a:solidFill>
          </a:ln>
        </p:spPr>
      </p:pic>
    </p:spTree>
    <p:extLst>
      <p:ext uri="{BB962C8B-B14F-4D97-AF65-F5344CB8AC3E}">
        <p14:creationId xmlns:p14="http://schemas.microsoft.com/office/powerpoint/2010/main" val="3062843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5ED557-8F99-4EA9-A03F-1B5BF2670011}"/>
              </a:ext>
            </a:extLst>
          </p:cNvPr>
          <p:cNvSpPr>
            <a:spLocks noGrp="1"/>
          </p:cNvSpPr>
          <p:nvPr>
            <p:ph type="sldNum" sz="quarter" idx="12"/>
          </p:nvPr>
        </p:nvSpPr>
        <p:spPr>
          <a:xfrm>
            <a:off x="8610600" y="6489700"/>
            <a:ext cx="2743200" cy="365125"/>
          </a:xfrm>
        </p:spPr>
        <p:txBody>
          <a:bodyPr/>
          <a:lstStyle/>
          <a:p>
            <a:fld id="{9F6F4FD3-9CF4-4D5E-9BBF-D453CCF141CE}" type="slidenum">
              <a:rPr lang="en-US" smtClean="0"/>
              <a:t>76</a:t>
            </a:fld>
            <a:endParaRPr lang="en-US" dirty="0"/>
          </a:p>
        </p:txBody>
      </p:sp>
      <p:sp>
        <p:nvSpPr>
          <p:cNvPr id="5" name="Footer Placeholder 4">
            <a:extLst>
              <a:ext uri="{FF2B5EF4-FFF2-40B4-BE49-F238E27FC236}">
                <a16:creationId xmlns:a16="http://schemas.microsoft.com/office/drawing/2014/main" id="{EA409172-D234-4DBB-8BC4-82C7DAE84937}"/>
              </a:ext>
            </a:extLst>
          </p:cNvPr>
          <p:cNvSpPr>
            <a:spLocks noGrp="1"/>
          </p:cNvSpPr>
          <p:nvPr>
            <p:ph type="ftr" sz="quarter" idx="11"/>
          </p:nvPr>
        </p:nvSpPr>
        <p:spPr>
          <a:xfrm>
            <a:off x="4038600" y="6496050"/>
            <a:ext cx="4114800" cy="365125"/>
          </a:xfrm>
        </p:spPr>
        <p:txBody>
          <a:bodyPr/>
          <a:lstStyle/>
          <a:p>
            <a:r>
              <a:rPr lang="en-US"/>
              <a:t>Langer - Cluster Analysis with Python</a:t>
            </a:r>
            <a:endParaRPr lang="en-US" dirty="0"/>
          </a:p>
        </p:txBody>
      </p:sp>
      <p:pic>
        <p:nvPicPr>
          <p:cNvPr id="3" name="Picture 2" descr="Chart, line chart&#10;&#10;Description automatically generated">
            <a:extLst>
              <a:ext uri="{FF2B5EF4-FFF2-40B4-BE49-F238E27FC236}">
                <a16:creationId xmlns:a16="http://schemas.microsoft.com/office/drawing/2014/main" id="{036C8F7A-D64D-B19F-98D3-4F89BA819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7107" y="1076016"/>
            <a:ext cx="6597786" cy="4668245"/>
          </a:xfrm>
          <a:prstGeom prst="rect">
            <a:avLst/>
          </a:prstGeom>
          <a:ln>
            <a:solidFill>
              <a:schemeClr val="tx1"/>
            </a:solidFill>
          </a:ln>
        </p:spPr>
      </p:pic>
      <p:sp>
        <p:nvSpPr>
          <p:cNvPr id="6" name="TextBox 5">
            <a:extLst>
              <a:ext uri="{FF2B5EF4-FFF2-40B4-BE49-F238E27FC236}">
                <a16:creationId xmlns:a16="http://schemas.microsoft.com/office/drawing/2014/main" id="{F7446820-E893-7C73-2461-5E05D9A60A12}"/>
              </a:ext>
            </a:extLst>
          </p:cNvPr>
          <p:cNvSpPr txBox="1"/>
          <p:nvPr/>
        </p:nvSpPr>
        <p:spPr>
          <a:xfrm>
            <a:off x="707225" y="1391992"/>
            <a:ext cx="1536289" cy="646331"/>
          </a:xfrm>
          <a:prstGeom prst="rect">
            <a:avLst/>
          </a:prstGeom>
          <a:noFill/>
        </p:spPr>
        <p:txBody>
          <a:bodyPr wrap="square" rtlCol="0">
            <a:spAutoFit/>
          </a:bodyPr>
          <a:lstStyle/>
          <a:p>
            <a:pPr algn="r"/>
            <a:r>
              <a:rPr lang="en-US" b="1" dirty="0">
                <a:solidFill>
                  <a:srgbClr val="00B050"/>
                </a:solidFill>
              </a:rPr>
              <a:t>Output from</a:t>
            </a:r>
          </a:p>
          <a:p>
            <a:pPr algn="r"/>
            <a:r>
              <a:rPr lang="en-US" b="1" dirty="0">
                <a:solidFill>
                  <a:srgbClr val="00B050"/>
                </a:solidFill>
              </a:rPr>
              <a:t>Step 3</a:t>
            </a:r>
          </a:p>
        </p:txBody>
      </p:sp>
      <p:cxnSp>
        <p:nvCxnSpPr>
          <p:cNvPr id="7" name="Straight Arrow Connector 6">
            <a:extLst>
              <a:ext uri="{FF2B5EF4-FFF2-40B4-BE49-F238E27FC236}">
                <a16:creationId xmlns:a16="http://schemas.microsoft.com/office/drawing/2014/main" id="{612980D0-8455-4637-D383-597A0A3B967B}"/>
              </a:ext>
            </a:extLst>
          </p:cNvPr>
          <p:cNvCxnSpPr>
            <a:cxnSpLocks/>
          </p:cNvCxnSpPr>
          <p:nvPr/>
        </p:nvCxnSpPr>
        <p:spPr>
          <a:xfrm>
            <a:off x="2324100" y="1715158"/>
            <a:ext cx="473007"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90C8EB4-2CCC-52CD-C3C3-EB1ADD4393D5}"/>
              </a:ext>
            </a:extLst>
          </p:cNvPr>
          <p:cNvSpPr txBox="1"/>
          <p:nvPr/>
        </p:nvSpPr>
        <p:spPr>
          <a:xfrm>
            <a:off x="4917904" y="477476"/>
            <a:ext cx="2060163" cy="369332"/>
          </a:xfrm>
          <a:prstGeom prst="rect">
            <a:avLst/>
          </a:prstGeom>
          <a:noFill/>
        </p:spPr>
        <p:txBody>
          <a:bodyPr wrap="square" rtlCol="0">
            <a:spAutoFit/>
          </a:bodyPr>
          <a:lstStyle/>
          <a:p>
            <a:pPr algn="ctr"/>
            <a:r>
              <a:rPr lang="en-US" b="1" dirty="0">
                <a:solidFill>
                  <a:srgbClr val="00B050"/>
                </a:solidFill>
              </a:rPr>
              <a:t>Elbow at k = 9!</a:t>
            </a:r>
          </a:p>
        </p:txBody>
      </p:sp>
      <p:cxnSp>
        <p:nvCxnSpPr>
          <p:cNvPr id="11" name="Straight Arrow Connector 10">
            <a:extLst>
              <a:ext uri="{FF2B5EF4-FFF2-40B4-BE49-F238E27FC236}">
                <a16:creationId xmlns:a16="http://schemas.microsoft.com/office/drawing/2014/main" id="{5506BE77-CD24-0C80-B716-E1B796CAB49D}"/>
              </a:ext>
            </a:extLst>
          </p:cNvPr>
          <p:cNvCxnSpPr>
            <a:cxnSpLocks/>
          </p:cNvCxnSpPr>
          <p:nvPr/>
        </p:nvCxnSpPr>
        <p:spPr>
          <a:xfrm>
            <a:off x="5947986" y="800100"/>
            <a:ext cx="0" cy="287655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1D4B287-72F5-D573-7ECF-F36BE4F00E8B}"/>
              </a:ext>
            </a:extLst>
          </p:cNvPr>
          <p:cNvSpPr txBox="1"/>
          <p:nvPr/>
        </p:nvSpPr>
        <p:spPr>
          <a:xfrm>
            <a:off x="1438275" y="2890512"/>
            <a:ext cx="1402585" cy="400110"/>
          </a:xfrm>
          <a:prstGeom prst="rect">
            <a:avLst/>
          </a:prstGeom>
          <a:noFill/>
        </p:spPr>
        <p:txBody>
          <a:bodyPr wrap="square" rtlCol="0">
            <a:spAutoFit/>
          </a:bodyPr>
          <a:lstStyle/>
          <a:p>
            <a:pPr algn="ctr"/>
            <a:r>
              <a:rPr lang="en-US" sz="2000" dirty="0"/>
              <a:t>Inertia</a:t>
            </a:r>
          </a:p>
        </p:txBody>
      </p:sp>
      <p:sp>
        <p:nvSpPr>
          <p:cNvPr id="18" name="TextBox 17">
            <a:extLst>
              <a:ext uri="{FF2B5EF4-FFF2-40B4-BE49-F238E27FC236}">
                <a16:creationId xmlns:a16="http://schemas.microsoft.com/office/drawing/2014/main" id="{CB2CA2FD-055F-83AD-5CE2-6637111E3172}"/>
              </a:ext>
            </a:extLst>
          </p:cNvPr>
          <p:cNvSpPr txBox="1"/>
          <p:nvPr/>
        </p:nvSpPr>
        <p:spPr>
          <a:xfrm>
            <a:off x="5029182" y="5781984"/>
            <a:ext cx="2133635" cy="400110"/>
          </a:xfrm>
          <a:prstGeom prst="rect">
            <a:avLst/>
          </a:prstGeom>
          <a:noFill/>
        </p:spPr>
        <p:txBody>
          <a:bodyPr wrap="square" rtlCol="0">
            <a:spAutoFit/>
          </a:bodyPr>
          <a:lstStyle/>
          <a:p>
            <a:pPr algn="ctr"/>
            <a:r>
              <a:rPr lang="en-US" sz="2000" dirty="0"/>
              <a:t>Value of k</a:t>
            </a:r>
          </a:p>
        </p:txBody>
      </p:sp>
    </p:spTree>
    <p:extLst>
      <p:ext uri="{BB962C8B-B14F-4D97-AF65-F5344CB8AC3E}">
        <p14:creationId xmlns:p14="http://schemas.microsoft.com/office/powerpoint/2010/main" val="1343652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5ED557-8F99-4EA9-A03F-1B5BF2670011}"/>
              </a:ext>
            </a:extLst>
          </p:cNvPr>
          <p:cNvSpPr>
            <a:spLocks noGrp="1"/>
          </p:cNvSpPr>
          <p:nvPr>
            <p:ph type="sldNum" sz="quarter" idx="12"/>
          </p:nvPr>
        </p:nvSpPr>
        <p:spPr>
          <a:xfrm>
            <a:off x="8610600" y="6489700"/>
            <a:ext cx="2743200" cy="365125"/>
          </a:xfrm>
        </p:spPr>
        <p:txBody>
          <a:bodyPr/>
          <a:lstStyle/>
          <a:p>
            <a:fld id="{9F6F4FD3-9CF4-4D5E-9BBF-D453CCF141CE}" type="slidenum">
              <a:rPr lang="en-US" smtClean="0"/>
              <a:t>77</a:t>
            </a:fld>
            <a:endParaRPr lang="en-US" dirty="0"/>
          </a:p>
        </p:txBody>
      </p:sp>
      <p:sp>
        <p:nvSpPr>
          <p:cNvPr id="5" name="Footer Placeholder 4">
            <a:extLst>
              <a:ext uri="{FF2B5EF4-FFF2-40B4-BE49-F238E27FC236}">
                <a16:creationId xmlns:a16="http://schemas.microsoft.com/office/drawing/2014/main" id="{EA409172-D234-4DBB-8BC4-82C7DAE84937}"/>
              </a:ext>
            </a:extLst>
          </p:cNvPr>
          <p:cNvSpPr>
            <a:spLocks noGrp="1"/>
          </p:cNvSpPr>
          <p:nvPr>
            <p:ph type="ftr" sz="quarter" idx="11"/>
          </p:nvPr>
        </p:nvSpPr>
        <p:spPr>
          <a:xfrm>
            <a:off x="4038600" y="6496050"/>
            <a:ext cx="4114800" cy="365125"/>
          </a:xfrm>
        </p:spPr>
        <p:txBody>
          <a:bodyPr/>
          <a:lstStyle/>
          <a:p>
            <a:r>
              <a:rPr lang="en-US"/>
              <a:t>Langer - Cluster Analysis with Python</a:t>
            </a:r>
            <a:endParaRPr lang="en-US" dirty="0"/>
          </a:p>
        </p:txBody>
      </p:sp>
      <p:pic>
        <p:nvPicPr>
          <p:cNvPr id="3" name="Picture 2">
            <a:extLst>
              <a:ext uri="{FF2B5EF4-FFF2-40B4-BE49-F238E27FC236}">
                <a16:creationId xmlns:a16="http://schemas.microsoft.com/office/drawing/2014/main" id="{2EF1BD86-4B32-87ED-467E-603A0ADFE788}"/>
              </a:ext>
            </a:extLst>
          </p:cNvPr>
          <p:cNvPicPr>
            <a:picLocks noChangeAspect="1"/>
          </p:cNvPicPr>
          <p:nvPr/>
        </p:nvPicPr>
        <p:blipFill>
          <a:blip r:embed="rId3"/>
          <a:stretch>
            <a:fillRect/>
          </a:stretch>
        </p:blipFill>
        <p:spPr>
          <a:xfrm>
            <a:off x="230409" y="230152"/>
            <a:ext cx="11731181" cy="5787581"/>
          </a:xfrm>
          <a:prstGeom prst="rect">
            <a:avLst/>
          </a:prstGeom>
          <a:ln>
            <a:solidFill>
              <a:schemeClr val="tx1"/>
            </a:solidFill>
          </a:ln>
        </p:spPr>
      </p:pic>
    </p:spTree>
    <p:extLst>
      <p:ext uri="{BB962C8B-B14F-4D97-AF65-F5344CB8AC3E}">
        <p14:creationId xmlns:p14="http://schemas.microsoft.com/office/powerpoint/2010/main" val="15364121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5ED557-8F99-4EA9-A03F-1B5BF2670011}"/>
              </a:ext>
            </a:extLst>
          </p:cNvPr>
          <p:cNvSpPr>
            <a:spLocks noGrp="1"/>
          </p:cNvSpPr>
          <p:nvPr>
            <p:ph type="sldNum" sz="quarter" idx="12"/>
          </p:nvPr>
        </p:nvSpPr>
        <p:spPr>
          <a:xfrm>
            <a:off x="8610600" y="6489700"/>
            <a:ext cx="2743200" cy="365125"/>
          </a:xfrm>
        </p:spPr>
        <p:txBody>
          <a:bodyPr/>
          <a:lstStyle/>
          <a:p>
            <a:fld id="{9F6F4FD3-9CF4-4D5E-9BBF-D453CCF141CE}" type="slidenum">
              <a:rPr lang="en-US" smtClean="0"/>
              <a:t>78</a:t>
            </a:fld>
            <a:endParaRPr lang="en-US" dirty="0"/>
          </a:p>
        </p:txBody>
      </p:sp>
      <p:sp>
        <p:nvSpPr>
          <p:cNvPr id="5" name="Footer Placeholder 4">
            <a:extLst>
              <a:ext uri="{FF2B5EF4-FFF2-40B4-BE49-F238E27FC236}">
                <a16:creationId xmlns:a16="http://schemas.microsoft.com/office/drawing/2014/main" id="{EA409172-D234-4DBB-8BC4-82C7DAE84937}"/>
              </a:ext>
            </a:extLst>
          </p:cNvPr>
          <p:cNvSpPr>
            <a:spLocks noGrp="1"/>
          </p:cNvSpPr>
          <p:nvPr>
            <p:ph type="ftr" sz="quarter" idx="11"/>
          </p:nvPr>
        </p:nvSpPr>
        <p:spPr>
          <a:xfrm>
            <a:off x="4038600" y="6496050"/>
            <a:ext cx="4114800" cy="365125"/>
          </a:xfrm>
        </p:spPr>
        <p:txBody>
          <a:bodyPr/>
          <a:lstStyle/>
          <a:p>
            <a:r>
              <a:rPr lang="en-US"/>
              <a:t>Langer - Cluster Analysis with Python</a:t>
            </a:r>
            <a:endParaRPr lang="en-US" dirty="0"/>
          </a:p>
        </p:txBody>
      </p:sp>
      <p:pic>
        <p:nvPicPr>
          <p:cNvPr id="3" name="Picture 2">
            <a:extLst>
              <a:ext uri="{FF2B5EF4-FFF2-40B4-BE49-F238E27FC236}">
                <a16:creationId xmlns:a16="http://schemas.microsoft.com/office/drawing/2014/main" id="{136B14DB-013B-EEA6-3226-249149CAAE97}"/>
              </a:ext>
            </a:extLst>
          </p:cNvPr>
          <p:cNvPicPr>
            <a:picLocks noChangeAspect="1"/>
          </p:cNvPicPr>
          <p:nvPr/>
        </p:nvPicPr>
        <p:blipFill>
          <a:blip r:embed="rId3"/>
          <a:stretch>
            <a:fillRect/>
          </a:stretch>
        </p:blipFill>
        <p:spPr>
          <a:xfrm>
            <a:off x="586502" y="1121325"/>
            <a:ext cx="11018996" cy="3189923"/>
          </a:xfrm>
          <a:prstGeom prst="rect">
            <a:avLst/>
          </a:prstGeom>
          <a:ln>
            <a:solidFill>
              <a:srgbClr val="06283B"/>
            </a:solidFill>
          </a:ln>
        </p:spPr>
      </p:pic>
    </p:spTree>
    <p:extLst>
      <p:ext uri="{BB962C8B-B14F-4D97-AF65-F5344CB8AC3E}">
        <p14:creationId xmlns:p14="http://schemas.microsoft.com/office/powerpoint/2010/main" val="27211625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5ED557-8F99-4EA9-A03F-1B5BF2670011}"/>
              </a:ext>
            </a:extLst>
          </p:cNvPr>
          <p:cNvSpPr>
            <a:spLocks noGrp="1"/>
          </p:cNvSpPr>
          <p:nvPr>
            <p:ph type="sldNum" sz="quarter" idx="12"/>
          </p:nvPr>
        </p:nvSpPr>
        <p:spPr>
          <a:xfrm>
            <a:off x="8610600" y="6489700"/>
            <a:ext cx="2743200" cy="365125"/>
          </a:xfrm>
        </p:spPr>
        <p:txBody>
          <a:bodyPr/>
          <a:lstStyle/>
          <a:p>
            <a:fld id="{9F6F4FD3-9CF4-4D5E-9BBF-D453CCF141CE}" type="slidenum">
              <a:rPr lang="en-US" smtClean="0"/>
              <a:t>79</a:t>
            </a:fld>
            <a:endParaRPr lang="en-US" dirty="0"/>
          </a:p>
        </p:txBody>
      </p:sp>
      <p:sp>
        <p:nvSpPr>
          <p:cNvPr id="5" name="Footer Placeholder 4">
            <a:extLst>
              <a:ext uri="{FF2B5EF4-FFF2-40B4-BE49-F238E27FC236}">
                <a16:creationId xmlns:a16="http://schemas.microsoft.com/office/drawing/2014/main" id="{EA409172-D234-4DBB-8BC4-82C7DAE84937}"/>
              </a:ext>
            </a:extLst>
          </p:cNvPr>
          <p:cNvSpPr>
            <a:spLocks noGrp="1"/>
          </p:cNvSpPr>
          <p:nvPr>
            <p:ph type="ftr" sz="quarter" idx="11"/>
          </p:nvPr>
        </p:nvSpPr>
        <p:spPr>
          <a:xfrm>
            <a:off x="4038600" y="6496050"/>
            <a:ext cx="4114800" cy="365125"/>
          </a:xfrm>
        </p:spPr>
        <p:txBody>
          <a:bodyPr/>
          <a:lstStyle/>
          <a:p>
            <a:r>
              <a:rPr lang="en-US"/>
              <a:t>Langer - Cluster Analysis with Python</a:t>
            </a:r>
            <a:endParaRPr lang="en-US" dirty="0"/>
          </a:p>
        </p:txBody>
      </p:sp>
      <p:pic>
        <p:nvPicPr>
          <p:cNvPr id="3" name="Picture 2" descr="Chart, line chart&#10;&#10;Description automatically generated">
            <a:extLst>
              <a:ext uri="{FF2B5EF4-FFF2-40B4-BE49-F238E27FC236}">
                <a16:creationId xmlns:a16="http://schemas.microsoft.com/office/drawing/2014/main" id="{BB9AC34D-BD12-B1E9-5600-DA024B9D5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715" y="1199841"/>
            <a:ext cx="6286570" cy="4668245"/>
          </a:xfrm>
          <a:prstGeom prst="rect">
            <a:avLst/>
          </a:prstGeom>
          <a:ln>
            <a:solidFill>
              <a:srgbClr val="06283B"/>
            </a:solidFill>
          </a:ln>
        </p:spPr>
      </p:pic>
      <p:sp>
        <p:nvSpPr>
          <p:cNvPr id="6" name="TextBox 5">
            <a:extLst>
              <a:ext uri="{FF2B5EF4-FFF2-40B4-BE49-F238E27FC236}">
                <a16:creationId xmlns:a16="http://schemas.microsoft.com/office/drawing/2014/main" id="{F9B89C60-A78D-98FA-6A60-76DD494F2A09}"/>
              </a:ext>
            </a:extLst>
          </p:cNvPr>
          <p:cNvSpPr txBox="1"/>
          <p:nvPr/>
        </p:nvSpPr>
        <p:spPr>
          <a:xfrm>
            <a:off x="776732" y="1114800"/>
            <a:ext cx="1536289" cy="646331"/>
          </a:xfrm>
          <a:prstGeom prst="rect">
            <a:avLst/>
          </a:prstGeom>
          <a:noFill/>
        </p:spPr>
        <p:txBody>
          <a:bodyPr wrap="square" rtlCol="0">
            <a:spAutoFit/>
          </a:bodyPr>
          <a:lstStyle/>
          <a:p>
            <a:pPr algn="r"/>
            <a:r>
              <a:rPr lang="en-US" b="1" dirty="0">
                <a:solidFill>
                  <a:srgbClr val="00B050"/>
                </a:solidFill>
              </a:rPr>
              <a:t>Output from</a:t>
            </a:r>
          </a:p>
          <a:p>
            <a:pPr algn="r"/>
            <a:r>
              <a:rPr lang="en-US" b="1" dirty="0">
                <a:solidFill>
                  <a:srgbClr val="00B050"/>
                </a:solidFill>
              </a:rPr>
              <a:t>Step 5</a:t>
            </a:r>
          </a:p>
        </p:txBody>
      </p:sp>
      <p:cxnSp>
        <p:nvCxnSpPr>
          <p:cNvPr id="7" name="Straight Arrow Connector 6">
            <a:extLst>
              <a:ext uri="{FF2B5EF4-FFF2-40B4-BE49-F238E27FC236}">
                <a16:creationId xmlns:a16="http://schemas.microsoft.com/office/drawing/2014/main" id="{DFB597FA-5485-C6B4-FEA0-2258FFC3D010}"/>
              </a:ext>
            </a:extLst>
          </p:cNvPr>
          <p:cNvCxnSpPr>
            <a:cxnSpLocks/>
          </p:cNvCxnSpPr>
          <p:nvPr/>
        </p:nvCxnSpPr>
        <p:spPr>
          <a:xfrm>
            <a:off x="2393607" y="1437966"/>
            <a:ext cx="473007"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69002A-9EC8-F1F8-2A68-758F5A45F77F}"/>
              </a:ext>
            </a:extLst>
          </p:cNvPr>
          <p:cNvSpPr txBox="1"/>
          <p:nvPr/>
        </p:nvSpPr>
        <p:spPr>
          <a:xfrm>
            <a:off x="4738311" y="296644"/>
            <a:ext cx="2060163" cy="646331"/>
          </a:xfrm>
          <a:prstGeom prst="rect">
            <a:avLst/>
          </a:prstGeom>
          <a:noFill/>
        </p:spPr>
        <p:txBody>
          <a:bodyPr wrap="square" rtlCol="0">
            <a:spAutoFit/>
          </a:bodyPr>
          <a:lstStyle/>
          <a:p>
            <a:pPr algn="ctr"/>
            <a:r>
              <a:rPr lang="en-US" b="1" dirty="0">
                <a:solidFill>
                  <a:srgbClr val="00B050"/>
                </a:solidFill>
              </a:rPr>
              <a:t>Max silhouette score at k = 9!</a:t>
            </a:r>
          </a:p>
        </p:txBody>
      </p:sp>
      <p:cxnSp>
        <p:nvCxnSpPr>
          <p:cNvPr id="9" name="Straight Arrow Connector 8">
            <a:extLst>
              <a:ext uri="{FF2B5EF4-FFF2-40B4-BE49-F238E27FC236}">
                <a16:creationId xmlns:a16="http://schemas.microsoft.com/office/drawing/2014/main" id="{B1AE159F-6FBC-91A6-D316-C3C801FA73AF}"/>
              </a:ext>
            </a:extLst>
          </p:cNvPr>
          <p:cNvCxnSpPr>
            <a:cxnSpLocks/>
          </p:cNvCxnSpPr>
          <p:nvPr/>
        </p:nvCxnSpPr>
        <p:spPr>
          <a:xfrm>
            <a:off x="5768393" y="942975"/>
            <a:ext cx="0" cy="49499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4B01A31-1C5A-078B-CA3C-5C84DD440CF1}"/>
              </a:ext>
            </a:extLst>
          </p:cNvPr>
          <p:cNvSpPr txBox="1"/>
          <p:nvPr/>
        </p:nvSpPr>
        <p:spPr>
          <a:xfrm>
            <a:off x="819080" y="3028890"/>
            <a:ext cx="2133635" cy="400110"/>
          </a:xfrm>
          <a:prstGeom prst="rect">
            <a:avLst/>
          </a:prstGeom>
          <a:noFill/>
        </p:spPr>
        <p:txBody>
          <a:bodyPr wrap="square" rtlCol="0">
            <a:spAutoFit/>
          </a:bodyPr>
          <a:lstStyle/>
          <a:p>
            <a:pPr algn="ctr"/>
            <a:r>
              <a:rPr lang="en-US" sz="2000" dirty="0"/>
              <a:t>Silhouette Score</a:t>
            </a:r>
          </a:p>
        </p:txBody>
      </p:sp>
      <p:sp>
        <p:nvSpPr>
          <p:cNvPr id="13" name="TextBox 12">
            <a:extLst>
              <a:ext uri="{FF2B5EF4-FFF2-40B4-BE49-F238E27FC236}">
                <a16:creationId xmlns:a16="http://schemas.microsoft.com/office/drawing/2014/main" id="{70608FBB-6DD8-DAAC-A9B4-489DDE361E77}"/>
              </a:ext>
            </a:extLst>
          </p:cNvPr>
          <p:cNvSpPr txBox="1"/>
          <p:nvPr/>
        </p:nvSpPr>
        <p:spPr>
          <a:xfrm>
            <a:off x="5029182" y="5924897"/>
            <a:ext cx="2133635" cy="400110"/>
          </a:xfrm>
          <a:prstGeom prst="rect">
            <a:avLst/>
          </a:prstGeom>
          <a:noFill/>
        </p:spPr>
        <p:txBody>
          <a:bodyPr wrap="square" rtlCol="0">
            <a:spAutoFit/>
          </a:bodyPr>
          <a:lstStyle/>
          <a:p>
            <a:pPr algn="ctr"/>
            <a:r>
              <a:rPr lang="en-US" sz="2000" dirty="0"/>
              <a:t>Value of k</a:t>
            </a:r>
          </a:p>
        </p:txBody>
      </p:sp>
    </p:spTree>
    <p:extLst>
      <p:ext uri="{BB962C8B-B14F-4D97-AF65-F5344CB8AC3E}">
        <p14:creationId xmlns:p14="http://schemas.microsoft.com/office/powerpoint/2010/main" val="543406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The Challenge – Lots of Data</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8</a:t>
            </a:fld>
            <a:endParaRPr lang="en-US"/>
          </a:p>
        </p:txBody>
      </p:sp>
      <p:pic>
        <p:nvPicPr>
          <p:cNvPr id="6" name="Picture 5">
            <a:extLst>
              <a:ext uri="{FF2B5EF4-FFF2-40B4-BE49-F238E27FC236}">
                <a16:creationId xmlns:a16="http://schemas.microsoft.com/office/drawing/2014/main" id="{62F3C31E-5881-D766-6260-F191309E4346}"/>
              </a:ext>
            </a:extLst>
          </p:cNvPr>
          <p:cNvPicPr>
            <a:picLocks noChangeAspect="1"/>
          </p:cNvPicPr>
          <p:nvPr/>
        </p:nvPicPr>
        <p:blipFill>
          <a:blip r:embed="rId3"/>
          <a:stretch>
            <a:fillRect/>
          </a:stretch>
        </p:blipFill>
        <p:spPr>
          <a:xfrm>
            <a:off x="1004243" y="2022701"/>
            <a:ext cx="2324100" cy="4133850"/>
          </a:xfrm>
          <a:prstGeom prst="rect">
            <a:avLst/>
          </a:prstGeom>
          <a:ln>
            <a:solidFill>
              <a:schemeClr val="tx1"/>
            </a:solidFill>
          </a:ln>
        </p:spPr>
      </p:pic>
      <p:pic>
        <p:nvPicPr>
          <p:cNvPr id="9" name="Picture 8">
            <a:extLst>
              <a:ext uri="{FF2B5EF4-FFF2-40B4-BE49-F238E27FC236}">
                <a16:creationId xmlns:a16="http://schemas.microsoft.com/office/drawing/2014/main" id="{CC04F84D-9198-ABD6-3035-A26C4D4621F4}"/>
              </a:ext>
            </a:extLst>
          </p:cNvPr>
          <p:cNvPicPr>
            <a:picLocks noChangeAspect="1"/>
          </p:cNvPicPr>
          <p:nvPr/>
        </p:nvPicPr>
        <p:blipFill>
          <a:blip r:embed="rId4"/>
          <a:stretch>
            <a:fillRect/>
          </a:stretch>
        </p:blipFill>
        <p:spPr>
          <a:xfrm>
            <a:off x="7440301" y="2022701"/>
            <a:ext cx="4248946" cy="4133850"/>
          </a:xfrm>
          <a:prstGeom prst="rect">
            <a:avLst/>
          </a:prstGeom>
          <a:ln>
            <a:solidFill>
              <a:schemeClr val="tx1"/>
            </a:solidFill>
          </a:ln>
        </p:spPr>
      </p:pic>
      <p:sp>
        <p:nvSpPr>
          <p:cNvPr id="10" name="TextBox 9">
            <a:extLst>
              <a:ext uri="{FF2B5EF4-FFF2-40B4-BE49-F238E27FC236}">
                <a16:creationId xmlns:a16="http://schemas.microsoft.com/office/drawing/2014/main" id="{CCF9B7A9-4DF5-351B-EBE5-8C465D03793A}"/>
              </a:ext>
            </a:extLst>
          </p:cNvPr>
          <p:cNvSpPr txBox="1"/>
          <p:nvPr/>
        </p:nvSpPr>
        <p:spPr>
          <a:xfrm>
            <a:off x="386983" y="1107887"/>
            <a:ext cx="4172110" cy="707886"/>
          </a:xfrm>
          <a:prstGeom prst="rect">
            <a:avLst/>
          </a:prstGeom>
          <a:noFill/>
        </p:spPr>
        <p:txBody>
          <a:bodyPr wrap="square" rtlCol="0">
            <a:spAutoFit/>
          </a:bodyPr>
          <a:lstStyle/>
          <a:p>
            <a:r>
              <a:rPr lang="en-US" sz="2000" dirty="0"/>
              <a:t>The prior examples were built from simple datasets that look like this:</a:t>
            </a:r>
          </a:p>
        </p:txBody>
      </p:sp>
      <p:sp>
        <p:nvSpPr>
          <p:cNvPr id="11" name="TextBox 10">
            <a:extLst>
              <a:ext uri="{FF2B5EF4-FFF2-40B4-BE49-F238E27FC236}">
                <a16:creationId xmlns:a16="http://schemas.microsoft.com/office/drawing/2014/main" id="{AB3D2B24-D94A-7500-5131-B49204758115}"/>
              </a:ext>
            </a:extLst>
          </p:cNvPr>
          <p:cNvSpPr txBox="1"/>
          <p:nvPr/>
        </p:nvSpPr>
        <p:spPr>
          <a:xfrm>
            <a:off x="7440301" y="1107887"/>
            <a:ext cx="4294375" cy="707886"/>
          </a:xfrm>
          <a:prstGeom prst="rect">
            <a:avLst/>
          </a:prstGeom>
          <a:noFill/>
        </p:spPr>
        <p:txBody>
          <a:bodyPr wrap="square" rtlCol="0">
            <a:spAutoFit/>
          </a:bodyPr>
          <a:lstStyle/>
          <a:p>
            <a:r>
              <a:rPr lang="en-US" sz="2000" dirty="0"/>
              <a:t>Clustering is typically done with datasets with many more features:</a:t>
            </a:r>
          </a:p>
        </p:txBody>
      </p:sp>
      <p:sp>
        <p:nvSpPr>
          <p:cNvPr id="13" name="TextBox 12">
            <a:extLst>
              <a:ext uri="{FF2B5EF4-FFF2-40B4-BE49-F238E27FC236}">
                <a16:creationId xmlns:a16="http://schemas.microsoft.com/office/drawing/2014/main" id="{B4653CC9-F018-ECF7-22AB-254946625DF3}"/>
              </a:ext>
            </a:extLst>
          </p:cNvPr>
          <p:cNvSpPr txBox="1"/>
          <p:nvPr/>
        </p:nvSpPr>
        <p:spPr>
          <a:xfrm>
            <a:off x="3798256" y="3251130"/>
            <a:ext cx="3172132" cy="1015663"/>
          </a:xfrm>
          <a:prstGeom prst="rect">
            <a:avLst/>
          </a:prstGeom>
          <a:noFill/>
        </p:spPr>
        <p:txBody>
          <a:bodyPr wrap="square" rtlCol="0">
            <a:spAutoFit/>
          </a:bodyPr>
          <a:lstStyle/>
          <a:p>
            <a:pPr algn="ctr"/>
            <a:r>
              <a:rPr lang="en-US" sz="2000" b="1" dirty="0">
                <a:solidFill>
                  <a:srgbClr val="00B050"/>
                </a:solidFill>
              </a:rPr>
              <a:t>Cluster analyses are conducted using 100s, even 1000s of columns!</a:t>
            </a:r>
          </a:p>
        </p:txBody>
      </p:sp>
    </p:spTree>
    <p:extLst>
      <p:ext uri="{BB962C8B-B14F-4D97-AF65-F5344CB8AC3E}">
        <p14:creationId xmlns:p14="http://schemas.microsoft.com/office/powerpoint/2010/main" val="46654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FB5E6-823B-4F95-A6A6-C578670F2A01}"/>
              </a:ext>
            </a:extLst>
          </p:cNvPr>
          <p:cNvSpPr>
            <a:spLocks noGrp="1"/>
          </p:cNvSpPr>
          <p:nvPr>
            <p:ph type="title"/>
          </p:nvPr>
        </p:nvSpPr>
        <p:spPr/>
        <p:txBody>
          <a:bodyPr/>
          <a:lstStyle/>
          <a:p>
            <a:r>
              <a:rPr lang="en-US" dirty="0"/>
              <a:t>DBSCAN</a:t>
            </a:r>
          </a:p>
        </p:txBody>
      </p:sp>
      <p:sp>
        <p:nvSpPr>
          <p:cNvPr id="3" name="Text Placeholder 2">
            <a:extLst>
              <a:ext uri="{FF2B5EF4-FFF2-40B4-BE49-F238E27FC236}">
                <a16:creationId xmlns:a16="http://schemas.microsoft.com/office/drawing/2014/main" id="{7FFF21DB-B710-40D9-8EFE-99A8811BECBC}"/>
              </a:ext>
            </a:extLst>
          </p:cNvPr>
          <p:cNvSpPr>
            <a:spLocks noGrp="1"/>
          </p:cNvSpPr>
          <p:nvPr>
            <p:ph type="body" idx="1"/>
          </p:nvPr>
        </p:nvSpPr>
        <p:spPr/>
        <p:txBody>
          <a:bodyPr/>
          <a:lstStyle/>
          <a:p>
            <a:r>
              <a:rPr lang="en-US" dirty="0"/>
              <a:t>Section 6</a:t>
            </a:r>
          </a:p>
        </p:txBody>
      </p:sp>
      <p:sp>
        <p:nvSpPr>
          <p:cNvPr id="4" name="Footer Placeholder 3">
            <a:extLst>
              <a:ext uri="{FF2B5EF4-FFF2-40B4-BE49-F238E27FC236}">
                <a16:creationId xmlns:a16="http://schemas.microsoft.com/office/drawing/2014/main" id="{4FEE44B9-0B1D-8521-1BB8-952830D90AB9}"/>
              </a:ext>
            </a:extLst>
          </p:cNvPr>
          <p:cNvSpPr>
            <a:spLocks noGrp="1"/>
          </p:cNvSpPr>
          <p:nvPr>
            <p:ph type="ftr" sz="quarter" idx="11"/>
          </p:nvPr>
        </p:nvSpPr>
        <p:spPr/>
        <p:txBody>
          <a:bodyPr/>
          <a:lstStyle/>
          <a:p>
            <a:r>
              <a:rPr lang="en-US"/>
              <a:t>Langer - Cluster Analysis with Python</a:t>
            </a:r>
            <a:endParaRPr lang="en-US" dirty="0"/>
          </a:p>
        </p:txBody>
      </p:sp>
      <p:sp>
        <p:nvSpPr>
          <p:cNvPr id="7" name="Slide Number Placeholder 6">
            <a:extLst>
              <a:ext uri="{FF2B5EF4-FFF2-40B4-BE49-F238E27FC236}">
                <a16:creationId xmlns:a16="http://schemas.microsoft.com/office/drawing/2014/main" id="{4FD02D89-5AC9-A296-358B-0C5E2A7BBFA1}"/>
              </a:ext>
            </a:extLst>
          </p:cNvPr>
          <p:cNvSpPr>
            <a:spLocks noGrp="1"/>
          </p:cNvSpPr>
          <p:nvPr>
            <p:ph type="sldNum" sz="quarter" idx="12"/>
          </p:nvPr>
        </p:nvSpPr>
        <p:spPr/>
        <p:txBody>
          <a:bodyPr/>
          <a:lstStyle/>
          <a:p>
            <a:fld id="{9F6F4FD3-9CF4-4D5E-9BBF-D453CCF141CE}" type="slidenum">
              <a:rPr lang="en-US" smtClean="0"/>
              <a:t>80</a:t>
            </a:fld>
            <a:endParaRPr lang="en-US"/>
          </a:p>
        </p:txBody>
      </p:sp>
    </p:spTree>
    <p:extLst>
      <p:ext uri="{BB962C8B-B14F-4D97-AF65-F5344CB8AC3E}">
        <p14:creationId xmlns:p14="http://schemas.microsoft.com/office/powerpoint/2010/main" val="37807180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Introducing DBSCAN</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81</a:t>
            </a:fld>
            <a:endParaRPr lang="en-US"/>
          </a:p>
        </p:txBody>
      </p:sp>
      <p:sp>
        <p:nvSpPr>
          <p:cNvPr id="3" name="TextBox 2">
            <a:extLst>
              <a:ext uri="{FF2B5EF4-FFF2-40B4-BE49-F238E27FC236}">
                <a16:creationId xmlns:a16="http://schemas.microsoft.com/office/drawing/2014/main" id="{FB214E17-6D84-3CDC-8C7A-D57F1D2B02CC}"/>
              </a:ext>
            </a:extLst>
          </p:cNvPr>
          <p:cNvSpPr txBox="1"/>
          <p:nvPr/>
        </p:nvSpPr>
        <p:spPr>
          <a:xfrm>
            <a:off x="343289" y="1051517"/>
            <a:ext cx="10735019" cy="4893647"/>
          </a:xfrm>
          <a:prstGeom prst="rect">
            <a:avLst/>
          </a:prstGeom>
          <a:noFill/>
        </p:spPr>
        <p:txBody>
          <a:bodyPr wrap="square" rtlCol="0">
            <a:spAutoFit/>
          </a:bodyPr>
          <a:lstStyle/>
          <a:p>
            <a:r>
              <a:rPr lang="en-US" sz="2000" dirty="0"/>
              <a:t>The </a:t>
            </a:r>
            <a:r>
              <a:rPr lang="en-US" sz="2000" b="1" dirty="0"/>
              <a:t>density-based spatial clustering of application with noise (DBSCAN)</a:t>
            </a:r>
            <a:r>
              <a:rPr lang="en-US" sz="2000" dirty="0"/>
              <a:t> algorithm is a density-based, partial partitioning clustering technique.</a:t>
            </a:r>
          </a:p>
          <a:p>
            <a:endParaRPr lang="en-US" sz="2000" dirty="0"/>
          </a:p>
          <a:p>
            <a:r>
              <a:rPr lang="en-US" sz="2000" dirty="0"/>
              <a:t>Now that’s what I call shock and awe!</a:t>
            </a:r>
          </a:p>
          <a:p>
            <a:endParaRPr lang="en-US" sz="2000" dirty="0"/>
          </a:p>
          <a:p>
            <a:r>
              <a:rPr lang="en-US" sz="2000" dirty="0"/>
              <a:t>Let’s break that down:</a:t>
            </a:r>
          </a:p>
          <a:p>
            <a:endParaRPr lang="en-US" sz="2000" dirty="0"/>
          </a:p>
          <a:p>
            <a:pPr marL="800100" lvl="1" indent="-342900">
              <a:buFont typeface="+mj-lt"/>
              <a:buAutoNum type="arabicPeriod"/>
            </a:pPr>
            <a:r>
              <a:rPr lang="en-US" dirty="0"/>
              <a:t>DBSCAN uses areas of low data point density vs. areas of high data point density to find clusters</a:t>
            </a:r>
          </a:p>
          <a:p>
            <a:pPr marL="800100" lvl="1" indent="-342900">
              <a:buFont typeface="+mj-lt"/>
              <a:buAutoNum type="arabicPeriod"/>
            </a:pPr>
            <a:r>
              <a:rPr lang="en-US" dirty="0"/>
              <a:t>The clusters produced by DBSCAN can be arbitrarily shaped</a:t>
            </a:r>
          </a:p>
          <a:p>
            <a:pPr marL="800100" lvl="1" indent="-342900">
              <a:buFont typeface="+mj-lt"/>
              <a:buAutoNum type="arabicPeriod"/>
            </a:pPr>
            <a:r>
              <a:rPr lang="en-US" dirty="0"/>
              <a:t>Not all data points are assigned to clusters – unassigned data points are called </a:t>
            </a:r>
            <a:r>
              <a:rPr lang="en-US" b="1" dirty="0"/>
              <a:t>noise points</a:t>
            </a:r>
          </a:p>
          <a:p>
            <a:pPr marL="800100" lvl="1" indent="-342900">
              <a:buFont typeface="+mj-lt"/>
              <a:buAutoNum type="arabicPeriod"/>
            </a:pPr>
            <a:r>
              <a:rPr lang="en-US" dirty="0"/>
              <a:t>Non-noise data points will be assigned to a single cluster</a:t>
            </a:r>
          </a:p>
          <a:p>
            <a:endParaRPr lang="en-US" sz="2000" dirty="0"/>
          </a:p>
          <a:p>
            <a:r>
              <a:rPr lang="en-US" sz="2000" dirty="0"/>
              <a:t>DBSCAN is one of the most popular clustering techniques. </a:t>
            </a:r>
          </a:p>
          <a:p>
            <a:endParaRPr lang="en-US" sz="2000" dirty="0"/>
          </a:p>
          <a:p>
            <a:r>
              <a:rPr lang="en-US" sz="2000" dirty="0"/>
              <a:t>Two reasons for DBSCAN’s popularity is its flexibility compared to k-means and DBSCAN’s relatively simple algorithm.</a:t>
            </a:r>
          </a:p>
        </p:txBody>
      </p:sp>
    </p:spTree>
    <p:extLst>
      <p:ext uri="{BB962C8B-B14F-4D97-AF65-F5344CB8AC3E}">
        <p14:creationId xmlns:p14="http://schemas.microsoft.com/office/powerpoint/2010/main" val="133810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fade">
                                      <p:cBhvr>
                                        <p:cTn id="23" dur="500"/>
                                        <p:tgtEl>
                                          <p:spTgt spid="3">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fade">
                                      <p:cBhvr>
                                        <p:cTn id="26" dur="500"/>
                                        <p:tgtEl>
                                          <p:spTgt spid="3">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fade">
                                      <p:cBhvr>
                                        <p:cTn id="31" dur="500"/>
                                        <p:tgtEl>
                                          <p:spTgt spid="3">
                                            <p:txEl>
                                              <p:pRg st="11" end="1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3" end="13"/>
                                            </p:txEl>
                                          </p:spTgt>
                                        </p:tgtEl>
                                        <p:attrNameLst>
                                          <p:attrName>style.visibility</p:attrName>
                                        </p:attrNameLst>
                                      </p:cBhvr>
                                      <p:to>
                                        <p:strVal val="visible"/>
                                      </p:to>
                                    </p:set>
                                    <p:animEffect transition="in" filter="fade">
                                      <p:cBhvr>
                                        <p:cTn id="3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The DBSCAN Algorithm</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82</a:t>
            </a:fld>
            <a:endParaRPr lang="en-US"/>
          </a:p>
        </p:txBody>
      </p:sp>
      <p:sp>
        <p:nvSpPr>
          <p:cNvPr id="3" name="TextBox 2">
            <a:extLst>
              <a:ext uri="{FF2B5EF4-FFF2-40B4-BE49-F238E27FC236}">
                <a16:creationId xmlns:a16="http://schemas.microsoft.com/office/drawing/2014/main" id="{FB214E17-6D84-3CDC-8C7A-D57F1D2B02CC}"/>
              </a:ext>
            </a:extLst>
          </p:cNvPr>
          <p:cNvSpPr txBox="1"/>
          <p:nvPr/>
        </p:nvSpPr>
        <p:spPr>
          <a:xfrm>
            <a:off x="343289" y="1051517"/>
            <a:ext cx="10915758" cy="5262979"/>
          </a:xfrm>
          <a:prstGeom prst="rect">
            <a:avLst/>
          </a:prstGeom>
          <a:noFill/>
        </p:spPr>
        <p:txBody>
          <a:bodyPr wrap="square" rtlCol="0">
            <a:spAutoFit/>
          </a:bodyPr>
          <a:lstStyle/>
          <a:p>
            <a:r>
              <a:rPr lang="en-US" sz="2000" dirty="0"/>
              <a:t>The DBSCAN algorithm is built according to the following definitions:</a:t>
            </a:r>
          </a:p>
          <a:p>
            <a:endParaRPr lang="en-US" dirty="0"/>
          </a:p>
          <a:p>
            <a:pPr marL="800100" lvl="1" indent="-342900">
              <a:buFont typeface="Arial" panose="020B0604020202020204" pitchFamily="34" charset="0"/>
              <a:buChar char="•"/>
            </a:pPr>
            <a:r>
              <a:rPr lang="en-US" b="1" dirty="0"/>
              <a:t>Core points</a:t>
            </a:r>
            <a:r>
              <a:rPr lang="en-US" dirty="0"/>
              <a:t>: These are data points inside a cluster. A data point is core if it is surrounded by a minimum number of other data points within a set distance. When you use DBSCAN you set the distance (known as </a:t>
            </a:r>
            <a:r>
              <a:rPr lang="en-US" b="1" dirty="0"/>
              <a:t>eps</a:t>
            </a:r>
            <a:r>
              <a:rPr lang="en-US" dirty="0"/>
              <a:t>) and the minimum number of points within the distance (known as </a:t>
            </a:r>
            <a:r>
              <a:rPr lang="en-US" b="1" dirty="0" err="1"/>
              <a:t>min_samples</a:t>
            </a:r>
            <a:r>
              <a:rPr lang="en-US" dirty="0"/>
              <a:t>).</a:t>
            </a:r>
          </a:p>
          <a:p>
            <a:pPr marL="800100" lvl="1" indent="-342900">
              <a:buFont typeface="Arial" panose="020B0604020202020204" pitchFamily="34" charset="0"/>
              <a:buChar char="•"/>
            </a:pPr>
            <a:r>
              <a:rPr lang="en-US" b="1" dirty="0"/>
              <a:t>Border points</a:t>
            </a:r>
            <a:r>
              <a:rPr lang="en-US" dirty="0"/>
              <a:t>: A border point is not a core point, but falls within the set distance (i.e., eps) of a core point.</a:t>
            </a:r>
          </a:p>
          <a:p>
            <a:pPr marL="800100" lvl="1" indent="-342900">
              <a:buFont typeface="Arial" panose="020B0604020202020204" pitchFamily="34" charset="0"/>
              <a:buChar char="•"/>
            </a:pPr>
            <a:r>
              <a:rPr lang="en-US" b="1" dirty="0"/>
              <a:t>Noise points</a:t>
            </a:r>
            <a:r>
              <a:rPr lang="en-US" dirty="0"/>
              <a:t>: A noise point is any point that is neither a core point nor a border point.</a:t>
            </a:r>
          </a:p>
          <a:p>
            <a:endParaRPr lang="en-US" sz="2000" dirty="0"/>
          </a:p>
          <a:p>
            <a:r>
              <a:rPr lang="en-US" sz="2000" dirty="0"/>
              <a:t>Here’s the </a:t>
            </a:r>
            <a:r>
              <a:rPr lang="en-US" sz="2000" b="1" dirty="0"/>
              <a:t>DBSCAN algorithm</a:t>
            </a:r>
            <a:r>
              <a:rPr lang="en-US" sz="2000" dirty="0"/>
              <a:t>:</a:t>
            </a:r>
          </a:p>
          <a:p>
            <a:endParaRPr lang="en-US" dirty="0"/>
          </a:p>
          <a:p>
            <a:pPr marL="800100" lvl="1" indent="-342900">
              <a:buFont typeface="+mj-lt"/>
              <a:buAutoNum type="arabicPeriod"/>
            </a:pPr>
            <a:r>
              <a:rPr lang="en-US" dirty="0"/>
              <a:t>Label all data points as core, border, or noise points</a:t>
            </a:r>
          </a:p>
          <a:p>
            <a:pPr marL="800100" lvl="1" indent="-342900">
              <a:buFont typeface="+mj-lt"/>
              <a:buAutoNum type="arabicPeriod"/>
            </a:pPr>
            <a:r>
              <a:rPr lang="en-US" dirty="0"/>
              <a:t>Eliminate noise points</a:t>
            </a:r>
          </a:p>
          <a:p>
            <a:pPr marL="800100" lvl="1" indent="-342900">
              <a:buFont typeface="+mj-lt"/>
              <a:buAutoNum type="arabicPeriod"/>
            </a:pPr>
            <a:r>
              <a:rPr lang="en-US" dirty="0"/>
              <a:t>Connect all core points that are within eps distance of each other</a:t>
            </a:r>
          </a:p>
          <a:p>
            <a:pPr marL="800100" lvl="1" indent="-342900">
              <a:buFont typeface="+mj-lt"/>
              <a:buAutoNum type="arabicPeriod"/>
            </a:pPr>
            <a:r>
              <a:rPr lang="en-US" dirty="0"/>
              <a:t>Make each group of connected core points a separate cluster</a:t>
            </a:r>
          </a:p>
          <a:p>
            <a:pPr marL="800100" lvl="1" indent="-342900">
              <a:buFont typeface="+mj-lt"/>
              <a:buAutoNum type="arabicPeriod"/>
            </a:pPr>
            <a:r>
              <a:rPr lang="en-US" dirty="0"/>
              <a:t>Assign each border point to one of the clusters based on proximity to core points</a:t>
            </a:r>
          </a:p>
          <a:p>
            <a:endParaRPr lang="en-US" sz="2000" dirty="0"/>
          </a:p>
          <a:p>
            <a:r>
              <a:rPr lang="en-US" sz="2000" dirty="0"/>
              <a:t>Selecting the right values for eps and min-samples is a non-trivial problem. We’re going to cover that in the next section of the course.</a:t>
            </a:r>
          </a:p>
        </p:txBody>
      </p:sp>
    </p:spTree>
    <p:extLst>
      <p:ext uri="{BB962C8B-B14F-4D97-AF65-F5344CB8AC3E}">
        <p14:creationId xmlns:p14="http://schemas.microsoft.com/office/powerpoint/2010/main" val="274377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fade">
                                      <p:cBhvr>
                                        <p:cTn id="16" dur="500"/>
                                        <p:tgtEl>
                                          <p:spTgt spid="3">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animEffect transition="in" filter="fade">
                                      <p:cBhvr>
                                        <p:cTn id="19" dur="500"/>
                                        <p:tgtEl>
                                          <p:spTgt spid="3">
                                            <p:txEl>
                                              <p:pRg st="11" end="1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12" end="12"/>
                                            </p:txEl>
                                          </p:spTgt>
                                        </p:tgtEl>
                                        <p:attrNameLst>
                                          <p:attrName>style.visibility</p:attrName>
                                        </p:attrNameLst>
                                      </p:cBhvr>
                                      <p:to>
                                        <p:strVal val="visible"/>
                                      </p:to>
                                    </p:set>
                                    <p:animEffect transition="in" filter="fade">
                                      <p:cBhvr>
                                        <p:cTn id="22" dur="500"/>
                                        <p:tgtEl>
                                          <p:spTgt spid="3">
                                            <p:txEl>
                                              <p:pRg st="12" end="1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animEffect transition="in" filter="fade">
                                      <p:cBhvr>
                                        <p:cTn id="2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A Contrived Example </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5"/>
            <a:ext cx="2743200" cy="365125"/>
          </a:xfrm>
        </p:spPr>
        <p:txBody>
          <a:bodyPr/>
          <a:lstStyle/>
          <a:p>
            <a:fld id="{9F6F4FD3-9CF4-4D5E-9BBF-D453CCF141CE}" type="slidenum">
              <a:rPr lang="en-US" smtClean="0"/>
              <a:t>83</a:t>
            </a:fld>
            <a:endParaRPr lang="en-US" dirty="0"/>
          </a:p>
        </p:txBody>
      </p:sp>
      <p:sp>
        <p:nvSpPr>
          <p:cNvPr id="52" name="TextBox 51">
            <a:extLst>
              <a:ext uri="{FF2B5EF4-FFF2-40B4-BE49-F238E27FC236}">
                <a16:creationId xmlns:a16="http://schemas.microsoft.com/office/drawing/2014/main" id="{2394E65E-207E-89CD-DEDE-C07543364E0D}"/>
              </a:ext>
            </a:extLst>
          </p:cNvPr>
          <p:cNvSpPr txBox="1"/>
          <p:nvPr/>
        </p:nvSpPr>
        <p:spPr>
          <a:xfrm>
            <a:off x="6619576" y="1121351"/>
            <a:ext cx="5318814" cy="2862322"/>
          </a:xfrm>
          <a:prstGeom prst="rect">
            <a:avLst/>
          </a:prstGeom>
          <a:noFill/>
        </p:spPr>
        <p:txBody>
          <a:bodyPr wrap="square" rtlCol="0">
            <a:spAutoFit/>
          </a:bodyPr>
          <a:lstStyle/>
          <a:p>
            <a:r>
              <a:rPr lang="en-US" sz="2000" dirty="0"/>
              <a:t>Consider a hypothetical dataset that needs to be clustered. To keep things simple, there are only two numeric features in the dataset.</a:t>
            </a:r>
          </a:p>
          <a:p>
            <a:endParaRPr lang="en-US" sz="2000" dirty="0"/>
          </a:p>
          <a:p>
            <a:r>
              <a:rPr lang="en-US" sz="2000" dirty="0"/>
              <a:t>Looking at the data, our eyes naturally see the clusters depicted.</a:t>
            </a:r>
          </a:p>
          <a:p>
            <a:endParaRPr lang="en-US" sz="2000" dirty="0"/>
          </a:p>
          <a:p>
            <a:r>
              <a:rPr lang="en-US" sz="2000" dirty="0"/>
              <a:t>We’ll see how the DBSCAN algorithm handles this contrived dataset.</a:t>
            </a:r>
          </a:p>
        </p:txBody>
      </p:sp>
      <p:sp>
        <p:nvSpPr>
          <p:cNvPr id="3" name="Footer Placeholder 3">
            <a:extLst>
              <a:ext uri="{FF2B5EF4-FFF2-40B4-BE49-F238E27FC236}">
                <a16:creationId xmlns:a16="http://schemas.microsoft.com/office/drawing/2014/main" id="{2B1AAC93-A43C-400D-1DA9-B82BF181C69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grpSp>
        <p:nvGrpSpPr>
          <p:cNvPr id="42" name="Group 41">
            <a:extLst>
              <a:ext uri="{FF2B5EF4-FFF2-40B4-BE49-F238E27FC236}">
                <a16:creationId xmlns:a16="http://schemas.microsoft.com/office/drawing/2014/main" id="{3B925BF3-973D-C747-2C95-8CD6969B1056}"/>
              </a:ext>
            </a:extLst>
          </p:cNvPr>
          <p:cNvGrpSpPr/>
          <p:nvPr/>
        </p:nvGrpSpPr>
        <p:grpSpPr>
          <a:xfrm>
            <a:off x="805545" y="1178387"/>
            <a:ext cx="4572000" cy="4572000"/>
            <a:chOff x="805545" y="1178387"/>
            <a:chExt cx="4572000" cy="4572000"/>
          </a:xfrm>
        </p:grpSpPr>
        <p:sp>
          <p:nvSpPr>
            <p:cNvPr id="6" name="Oval 5">
              <a:extLst>
                <a:ext uri="{FF2B5EF4-FFF2-40B4-BE49-F238E27FC236}">
                  <a16:creationId xmlns:a16="http://schemas.microsoft.com/office/drawing/2014/main" id="{AEA6A2AB-8135-DA1E-12DA-15918F0BA8F3}"/>
                </a:ext>
              </a:extLst>
            </p:cNvPr>
            <p:cNvSpPr/>
            <p:nvPr/>
          </p:nvSpPr>
          <p:spPr>
            <a:xfrm>
              <a:off x="2943365" y="2768136"/>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DFD282F-A190-3E44-BF76-5A16898540DA}"/>
                </a:ext>
              </a:extLst>
            </p:cNvPr>
            <p:cNvSpPr/>
            <p:nvPr/>
          </p:nvSpPr>
          <p:spPr>
            <a:xfrm>
              <a:off x="2662572" y="3692794"/>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F46C34D-A3BC-E8BF-4EE6-058F2DB21098}"/>
                </a:ext>
              </a:extLst>
            </p:cNvPr>
            <p:cNvSpPr/>
            <p:nvPr/>
          </p:nvSpPr>
          <p:spPr>
            <a:xfrm>
              <a:off x="3097188" y="3036514"/>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9BCD6A0-CACA-F9AE-C358-1F7DA0EE765F}"/>
                </a:ext>
              </a:extLst>
            </p:cNvPr>
            <p:cNvSpPr/>
            <p:nvPr/>
          </p:nvSpPr>
          <p:spPr>
            <a:xfrm>
              <a:off x="2734984" y="2624035"/>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80A8C41-1B4D-E795-BBCB-3836F3F015F8}"/>
                </a:ext>
              </a:extLst>
            </p:cNvPr>
            <p:cNvSpPr/>
            <p:nvPr/>
          </p:nvSpPr>
          <p:spPr>
            <a:xfrm>
              <a:off x="3097188" y="3452147"/>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517A229-11C2-604C-4B52-C737F7F2BCE3}"/>
                </a:ext>
              </a:extLst>
            </p:cNvPr>
            <p:cNvSpPr/>
            <p:nvPr/>
          </p:nvSpPr>
          <p:spPr>
            <a:xfrm>
              <a:off x="2714823" y="3067394"/>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03D1E17-F7B4-0E92-5CA8-BE3E9C4924BD}"/>
                </a:ext>
              </a:extLst>
            </p:cNvPr>
            <p:cNvSpPr/>
            <p:nvPr/>
          </p:nvSpPr>
          <p:spPr>
            <a:xfrm>
              <a:off x="2381344" y="3640097"/>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51FE383-BB67-70AD-25C1-B6905C5675CC}"/>
                </a:ext>
              </a:extLst>
            </p:cNvPr>
            <p:cNvSpPr/>
            <p:nvPr/>
          </p:nvSpPr>
          <p:spPr>
            <a:xfrm>
              <a:off x="2569677" y="3434311"/>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634658D-695B-9C9A-B7E5-EC9E15A0834F}"/>
                </a:ext>
              </a:extLst>
            </p:cNvPr>
            <p:cNvSpPr/>
            <p:nvPr/>
          </p:nvSpPr>
          <p:spPr>
            <a:xfrm>
              <a:off x="3043819" y="2480332"/>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0B9D07E-D518-A8A6-2128-74F90D6A79C0}"/>
                </a:ext>
              </a:extLst>
            </p:cNvPr>
            <p:cNvSpPr/>
            <p:nvPr/>
          </p:nvSpPr>
          <p:spPr>
            <a:xfrm>
              <a:off x="3166673" y="1698201"/>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7A5EFF1-BF29-A8D8-92DC-0A8B1EE14164}"/>
                </a:ext>
              </a:extLst>
            </p:cNvPr>
            <p:cNvSpPr/>
            <p:nvPr/>
          </p:nvSpPr>
          <p:spPr>
            <a:xfrm>
              <a:off x="4559479" y="206822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22223E4-0A1B-9BB7-90BF-F818C930FE5A}"/>
                </a:ext>
              </a:extLst>
            </p:cNvPr>
            <p:cNvSpPr/>
            <p:nvPr/>
          </p:nvSpPr>
          <p:spPr>
            <a:xfrm>
              <a:off x="3241420" y="2718696"/>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C381D0-8EC0-9E40-C93A-712CF0377459}"/>
                </a:ext>
              </a:extLst>
            </p:cNvPr>
            <p:cNvSpPr/>
            <p:nvPr/>
          </p:nvSpPr>
          <p:spPr>
            <a:xfrm>
              <a:off x="2584012" y="2847185"/>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4E36249-D5AF-5306-BBBE-EF411931B117}"/>
                </a:ext>
              </a:extLst>
            </p:cNvPr>
            <p:cNvSpPr/>
            <p:nvPr/>
          </p:nvSpPr>
          <p:spPr>
            <a:xfrm>
              <a:off x="2355596" y="2890589"/>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97FBB36-7006-0360-AE65-3706F6B7069D}"/>
                </a:ext>
              </a:extLst>
            </p:cNvPr>
            <p:cNvSpPr/>
            <p:nvPr/>
          </p:nvSpPr>
          <p:spPr>
            <a:xfrm>
              <a:off x="2672505" y="3941174"/>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8AD3F79-9B4D-2F17-FFF5-4C34DF26E897}"/>
                </a:ext>
              </a:extLst>
            </p:cNvPr>
            <p:cNvSpPr/>
            <p:nvPr/>
          </p:nvSpPr>
          <p:spPr>
            <a:xfrm>
              <a:off x="1645586" y="3373085"/>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51AB24E-CA32-4087-6033-685BEFCD37C8}"/>
                </a:ext>
              </a:extLst>
            </p:cNvPr>
            <p:cNvSpPr/>
            <p:nvPr/>
          </p:nvSpPr>
          <p:spPr>
            <a:xfrm>
              <a:off x="2302528" y="3934871"/>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F7710F5-6F32-3EF7-9B37-FE4DF74DB75F}"/>
                </a:ext>
              </a:extLst>
            </p:cNvPr>
            <p:cNvSpPr/>
            <p:nvPr/>
          </p:nvSpPr>
          <p:spPr>
            <a:xfrm>
              <a:off x="2438594" y="3218464"/>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AEAB990-0DE7-D1EB-3468-DA30441708A3}"/>
                </a:ext>
              </a:extLst>
            </p:cNvPr>
            <p:cNvSpPr/>
            <p:nvPr/>
          </p:nvSpPr>
          <p:spPr>
            <a:xfrm>
              <a:off x="2841120" y="3350357"/>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A93E51B-2B19-DC5E-4CA3-93CC8000FDE6}"/>
                </a:ext>
              </a:extLst>
            </p:cNvPr>
            <p:cNvSpPr/>
            <p:nvPr/>
          </p:nvSpPr>
          <p:spPr>
            <a:xfrm>
              <a:off x="3103885" y="4576909"/>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5A1EC76-D091-5942-C7BB-9F8FA2D00912}"/>
                </a:ext>
              </a:extLst>
            </p:cNvPr>
            <p:cNvSpPr/>
            <p:nvPr/>
          </p:nvSpPr>
          <p:spPr>
            <a:xfrm>
              <a:off x="3135284" y="3929007"/>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5B10935-0532-3EDA-1F7F-C180EC837C3E}"/>
                </a:ext>
              </a:extLst>
            </p:cNvPr>
            <p:cNvSpPr/>
            <p:nvPr/>
          </p:nvSpPr>
          <p:spPr>
            <a:xfrm>
              <a:off x="2672507" y="4411004"/>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5C9E7F6-E2E6-5125-CDE7-56902B83023E}"/>
                </a:ext>
              </a:extLst>
            </p:cNvPr>
            <p:cNvSpPr/>
            <p:nvPr/>
          </p:nvSpPr>
          <p:spPr>
            <a:xfrm>
              <a:off x="2924907" y="3680227"/>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810D537-A72E-F3B6-6D46-C5387598D738}"/>
                </a:ext>
              </a:extLst>
            </p:cNvPr>
            <p:cNvSpPr/>
            <p:nvPr/>
          </p:nvSpPr>
          <p:spPr>
            <a:xfrm>
              <a:off x="3946981" y="4687945"/>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23DB900-9BCA-0ABC-E773-746C0CD460F6}"/>
                </a:ext>
              </a:extLst>
            </p:cNvPr>
            <p:cNvSpPr/>
            <p:nvPr/>
          </p:nvSpPr>
          <p:spPr>
            <a:xfrm>
              <a:off x="3538933" y="4454457"/>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C72EBA2-66AE-80B5-526B-D29ED225EE14}"/>
                </a:ext>
              </a:extLst>
            </p:cNvPr>
            <p:cNvSpPr/>
            <p:nvPr/>
          </p:nvSpPr>
          <p:spPr>
            <a:xfrm>
              <a:off x="3015543" y="4342675"/>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D611664-3D81-999B-FADF-1E75CF6281F9}"/>
                </a:ext>
              </a:extLst>
            </p:cNvPr>
            <p:cNvSpPr/>
            <p:nvPr/>
          </p:nvSpPr>
          <p:spPr>
            <a:xfrm>
              <a:off x="2872668" y="4081382"/>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26D6038-635A-7F57-6706-9176AC478EAE}"/>
                </a:ext>
              </a:extLst>
            </p:cNvPr>
            <p:cNvSpPr/>
            <p:nvPr/>
          </p:nvSpPr>
          <p:spPr>
            <a:xfrm>
              <a:off x="3425934" y="4161041"/>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29019C1-1E36-D4B9-9F1D-F2DBA882BD76}"/>
                </a:ext>
              </a:extLst>
            </p:cNvPr>
            <p:cNvSpPr/>
            <p:nvPr/>
          </p:nvSpPr>
          <p:spPr>
            <a:xfrm>
              <a:off x="3305510" y="4386449"/>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CF63082-0AE2-E986-DE04-5E1A331F49AB}"/>
                </a:ext>
              </a:extLst>
            </p:cNvPr>
            <p:cNvSpPr/>
            <p:nvPr/>
          </p:nvSpPr>
          <p:spPr>
            <a:xfrm>
              <a:off x="3809713" y="4504266"/>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93C1D1E-1414-8E33-BF42-53549238963A}"/>
                </a:ext>
              </a:extLst>
            </p:cNvPr>
            <p:cNvSpPr/>
            <p:nvPr/>
          </p:nvSpPr>
          <p:spPr>
            <a:xfrm>
              <a:off x="3764958" y="4202977"/>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CEBE011-8160-4106-6D4B-EC3C4BAFE969}"/>
                </a:ext>
              </a:extLst>
            </p:cNvPr>
            <p:cNvSpPr/>
            <p:nvPr/>
          </p:nvSpPr>
          <p:spPr>
            <a:xfrm>
              <a:off x="3150287" y="4179510"/>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356C773-18F8-72A4-8FA2-09AAD917B4B9}"/>
                </a:ext>
              </a:extLst>
            </p:cNvPr>
            <p:cNvSpPr/>
            <p:nvPr/>
          </p:nvSpPr>
          <p:spPr>
            <a:xfrm>
              <a:off x="3428574" y="4627340"/>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AD1ED53-00C4-5285-AE6F-CB30D3509CC8}"/>
                </a:ext>
              </a:extLst>
            </p:cNvPr>
            <p:cNvSpPr/>
            <p:nvPr/>
          </p:nvSpPr>
          <p:spPr>
            <a:xfrm>
              <a:off x="4078421" y="4301962"/>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410B196-FC33-43AD-31BC-6D7C14EBF89C}"/>
                </a:ext>
              </a:extLst>
            </p:cNvPr>
            <p:cNvSpPr/>
            <p:nvPr/>
          </p:nvSpPr>
          <p:spPr>
            <a:xfrm>
              <a:off x="4207055" y="3566482"/>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A78E608-478C-BC82-339E-3D8EAB76799F}"/>
                </a:ext>
              </a:extLst>
            </p:cNvPr>
            <p:cNvSpPr/>
            <p:nvPr/>
          </p:nvSpPr>
          <p:spPr>
            <a:xfrm>
              <a:off x="3799006" y="3332995"/>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8AB04E7-02C9-D6BC-32C0-FA0B18AB87F4}"/>
                </a:ext>
              </a:extLst>
            </p:cNvPr>
            <p:cNvSpPr/>
            <p:nvPr/>
          </p:nvSpPr>
          <p:spPr>
            <a:xfrm>
              <a:off x="3686008" y="3039579"/>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3136B3F-EF5F-2103-86B3-8D2BCE683374}"/>
                </a:ext>
              </a:extLst>
            </p:cNvPr>
            <p:cNvSpPr/>
            <p:nvPr/>
          </p:nvSpPr>
          <p:spPr>
            <a:xfrm>
              <a:off x="3599465" y="3505256"/>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27795E3-F46B-A66C-AC86-8D559B773006}"/>
                </a:ext>
              </a:extLst>
            </p:cNvPr>
            <p:cNvSpPr/>
            <p:nvPr/>
          </p:nvSpPr>
          <p:spPr>
            <a:xfrm>
              <a:off x="4069786" y="3382804"/>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B89F007-85F0-02C7-E62F-3EE88F53EBA9}"/>
                </a:ext>
              </a:extLst>
            </p:cNvPr>
            <p:cNvSpPr/>
            <p:nvPr/>
          </p:nvSpPr>
          <p:spPr>
            <a:xfrm>
              <a:off x="4025031" y="3081515"/>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9026D7A6-0CD8-D0B4-2C0F-73A6DA95A435}"/>
                </a:ext>
              </a:extLst>
            </p:cNvPr>
            <p:cNvSpPr/>
            <p:nvPr/>
          </p:nvSpPr>
          <p:spPr>
            <a:xfrm>
              <a:off x="3878705" y="3627709"/>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7F6F7D2-3FDD-EFD5-E1C2-AECE40076202}"/>
                </a:ext>
              </a:extLst>
            </p:cNvPr>
            <p:cNvSpPr/>
            <p:nvPr/>
          </p:nvSpPr>
          <p:spPr>
            <a:xfrm>
              <a:off x="4338495" y="3180500"/>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245D245B-420C-3B02-AAA0-BF45682BB050}"/>
                </a:ext>
              </a:extLst>
            </p:cNvPr>
            <p:cNvSpPr/>
            <p:nvPr/>
          </p:nvSpPr>
          <p:spPr>
            <a:xfrm>
              <a:off x="1597947" y="468159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43A5A2F-457B-6D22-1C03-2E842A8A8ABE}"/>
                </a:ext>
              </a:extLst>
            </p:cNvPr>
            <p:cNvSpPr/>
            <p:nvPr/>
          </p:nvSpPr>
          <p:spPr>
            <a:xfrm>
              <a:off x="3670344" y="4709482"/>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FE7107E3-311C-CF67-B404-17612E75386F}"/>
                </a:ext>
              </a:extLst>
            </p:cNvPr>
            <p:cNvCxnSpPr>
              <a:cxnSpLocks/>
            </p:cNvCxnSpPr>
            <p:nvPr/>
          </p:nvCxnSpPr>
          <p:spPr>
            <a:xfrm flipV="1">
              <a:off x="1038287" y="1178387"/>
              <a:ext cx="0" cy="457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E031460C-A832-EF1F-6589-795AB8D324D8}"/>
                </a:ext>
              </a:extLst>
            </p:cNvPr>
            <p:cNvCxnSpPr>
              <a:cxnSpLocks/>
            </p:cNvCxnSpPr>
            <p:nvPr/>
          </p:nvCxnSpPr>
          <p:spPr>
            <a:xfrm>
              <a:off x="805545" y="5433718"/>
              <a:ext cx="457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86521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A Contrived Example </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5"/>
            <a:ext cx="2743200" cy="365125"/>
          </a:xfrm>
        </p:spPr>
        <p:txBody>
          <a:bodyPr/>
          <a:lstStyle/>
          <a:p>
            <a:fld id="{9F6F4FD3-9CF4-4D5E-9BBF-D453CCF141CE}" type="slidenum">
              <a:rPr lang="en-US" smtClean="0"/>
              <a:t>84</a:t>
            </a:fld>
            <a:endParaRPr lang="en-US" dirty="0"/>
          </a:p>
        </p:txBody>
      </p:sp>
      <p:sp>
        <p:nvSpPr>
          <p:cNvPr id="52" name="TextBox 51">
            <a:extLst>
              <a:ext uri="{FF2B5EF4-FFF2-40B4-BE49-F238E27FC236}">
                <a16:creationId xmlns:a16="http://schemas.microsoft.com/office/drawing/2014/main" id="{2394E65E-207E-89CD-DEDE-C07543364E0D}"/>
              </a:ext>
            </a:extLst>
          </p:cNvPr>
          <p:cNvSpPr txBox="1"/>
          <p:nvPr/>
        </p:nvSpPr>
        <p:spPr>
          <a:xfrm>
            <a:off x="6619576" y="1121351"/>
            <a:ext cx="5318814" cy="4093428"/>
          </a:xfrm>
          <a:prstGeom prst="rect">
            <a:avLst/>
          </a:prstGeom>
          <a:noFill/>
        </p:spPr>
        <p:txBody>
          <a:bodyPr wrap="square" rtlCol="0">
            <a:spAutoFit/>
          </a:bodyPr>
          <a:lstStyle/>
          <a:p>
            <a:r>
              <a:rPr lang="en-US" sz="2000" dirty="0"/>
              <a:t>The first step in the DBSCAN algorithm is to classify each data point as a core, border, or noise point.</a:t>
            </a:r>
          </a:p>
          <a:p>
            <a:endParaRPr lang="en-US" sz="2000" dirty="0"/>
          </a:p>
          <a:p>
            <a:r>
              <a:rPr lang="en-US" sz="2000" dirty="0"/>
              <a:t>To do that, DBSCAN uses </a:t>
            </a:r>
            <a:r>
              <a:rPr lang="en-US" sz="2000" b="1" dirty="0"/>
              <a:t>eps</a:t>
            </a:r>
            <a:r>
              <a:rPr lang="en-US" sz="2000" dirty="0"/>
              <a:t> for the distance and </a:t>
            </a:r>
            <a:r>
              <a:rPr lang="en-US" sz="2000" b="1" dirty="0" err="1"/>
              <a:t>min_samples</a:t>
            </a:r>
            <a:r>
              <a:rPr lang="en-US" sz="2000" dirty="0"/>
              <a:t> for the minimum number of data points.</a:t>
            </a:r>
          </a:p>
          <a:p>
            <a:endParaRPr lang="en-US" sz="2000" dirty="0"/>
          </a:p>
          <a:p>
            <a:r>
              <a:rPr lang="en-US" sz="2000" dirty="0"/>
              <a:t>For this example, eps will be represented by the red circle and </a:t>
            </a:r>
            <a:r>
              <a:rPr lang="en-US" sz="2000" dirty="0" err="1"/>
              <a:t>min_samples</a:t>
            </a:r>
            <a:r>
              <a:rPr lang="en-US" sz="2000" dirty="0"/>
              <a:t> will be 4.</a:t>
            </a:r>
          </a:p>
          <a:p>
            <a:endParaRPr lang="en-US" sz="2000" dirty="0"/>
          </a:p>
          <a:p>
            <a:r>
              <a:rPr lang="en-US" sz="2000" dirty="0"/>
              <a:t>NOTE – </a:t>
            </a:r>
            <a:r>
              <a:rPr lang="en-US" sz="2000" dirty="0" err="1"/>
              <a:t>min_samples</a:t>
            </a:r>
            <a:r>
              <a:rPr lang="en-US" sz="2000" dirty="0"/>
              <a:t> includes the point currently being classified.</a:t>
            </a:r>
          </a:p>
        </p:txBody>
      </p:sp>
      <p:sp>
        <p:nvSpPr>
          <p:cNvPr id="3" name="Footer Placeholder 3">
            <a:extLst>
              <a:ext uri="{FF2B5EF4-FFF2-40B4-BE49-F238E27FC236}">
                <a16:creationId xmlns:a16="http://schemas.microsoft.com/office/drawing/2014/main" id="{2B1AAC93-A43C-400D-1DA9-B82BF181C69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grpSp>
        <p:nvGrpSpPr>
          <p:cNvPr id="4" name="Group 3">
            <a:extLst>
              <a:ext uri="{FF2B5EF4-FFF2-40B4-BE49-F238E27FC236}">
                <a16:creationId xmlns:a16="http://schemas.microsoft.com/office/drawing/2014/main" id="{082729B8-D291-1499-92C4-5A7EDA04EF1F}"/>
              </a:ext>
            </a:extLst>
          </p:cNvPr>
          <p:cNvGrpSpPr/>
          <p:nvPr/>
        </p:nvGrpSpPr>
        <p:grpSpPr>
          <a:xfrm>
            <a:off x="805545" y="1178387"/>
            <a:ext cx="5021023" cy="4572000"/>
            <a:chOff x="805545" y="1178387"/>
            <a:chExt cx="5021023" cy="4572000"/>
          </a:xfrm>
        </p:grpSpPr>
        <p:grpSp>
          <p:nvGrpSpPr>
            <p:cNvPr id="58" name="Group 57">
              <a:extLst>
                <a:ext uri="{FF2B5EF4-FFF2-40B4-BE49-F238E27FC236}">
                  <a16:creationId xmlns:a16="http://schemas.microsoft.com/office/drawing/2014/main" id="{563FAC85-E78E-17A1-C9A9-DF39F1A4A37C}"/>
                </a:ext>
              </a:extLst>
            </p:cNvPr>
            <p:cNvGrpSpPr>
              <a:grpSpLocks noChangeAspect="1"/>
            </p:cNvGrpSpPr>
            <p:nvPr/>
          </p:nvGrpSpPr>
          <p:grpSpPr>
            <a:xfrm>
              <a:off x="1597947" y="1698201"/>
              <a:ext cx="3067668" cy="3133734"/>
              <a:chOff x="1892152" y="2612604"/>
              <a:chExt cx="2454135" cy="2506987"/>
            </a:xfrm>
          </p:grpSpPr>
          <p:sp>
            <p:nvSpPr>
              <p:cNvPr id="6" name="Oval 5">
                <a:extLst>
                  <a:ext uri="{FF2B5EF4-FFF2-40B4-BE49-F238E27FC236}">
                    <a16:creationId xmlns:a16="http://schemas.microsoft.com/office/drawing/2014/main" id="{AEA6A2AB-8135-DA1E-12DA-15918F0BA8F3}"/>
                  </a:ext>
                </a:extLst>
              </p:cNvPr>
              <p:cNvSpPr/>
              <p:nvPr/>
            </p:nvSpPr>
            <p:spPr>
              <a:xfrm>
                <a:off x="2968487" y="3468552"/>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DFD282F-A190-3E44-BF76-5A16898540DA}"/>
                  </a:ext>
                </a:extLst>
              </p:cNvPr>
              <p:cNvSpPr/>
              <p:nvPr/>
            </p:nvSpPr>
            <p:spPr>
              <a:xfrm>
                <a:off x="2743852" y="420827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F46C34D-A3BC-E8BF-4EE6-058F2DB21098}"/>
                  </a:ext>
                </a:extLst>
              </p:cNvPr>
              <p:cNvSpPr/>
              <p:nvPr/>
            </p:nvSpPr>
            <p:spPr>
              <a:xfrm>
                <a:off x="3091545" y="368325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9BCD6A0-CACA-F9AE-C358-1F7DA0EE765F}"/>
                  </a:ext>
                </a:extLst>
              </p:cNvPr>
              <p:cNvSpPr/>
              <p:nvPr/>
            </p:nvSpPr>
            <p:spPr>
              <a:xfrm>
                <a:off x="2801782" y="335327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80A8C41-1B4D-E795-BBCB-3836F3F015F8}"/>
                  </a:ext>
                </a:extLst>
              </p:cNvPr>
              <p:cNvSpPr/>
              <p:nvPr/>
            </p:nvSpPr>
            <p:spPr>
              <a:xfrm>
                <a:off x="3091545" y="401576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517A229-11C2-604C-4B52-C737F7F2BCE3}"/>
                  </a:ext>
                </a:extLst>
              </p:cNvPr>
              <p:cNvSpPr/>
              <p:nvPr/>
            </p:nvSpPr>
            <p:spPr>
              <a:xfrm>
                <a:off x="2785653" y="370795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03D1E17-F7B4-0E92-5CA8-BE3E9C4924BD}"/>
                  </a:ext>
                </a:extLst>
              </p:cNvPr>
              <p:cNvSpPr/>
              <p:nvPr/>
            </p:nvSpPr>
            <p:spPr>
              <a:xfrm>
                <a:off x="2518870" y="416612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51FE383-BB67-70AD-25C1-B6905C5675CC}"/>
                  </a:ext>
                </a:extLst>
              </p:cNvPr>
              <p:cNvSpPr/>
              <p:nvPr/>
            </p:nvSpPr>
            <p:spPr>
              <a:xfrm>
                <a:off x="2669536" y="4001492"/>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634658D-695B-9C9A-B7E5-EC9E15A0834F}"/>
                  </a:ext>
                </a:extLst>
              </p:cNvPr>
              <p:cNvSpPr/>
              <p:nvPr/>
            </p:nvSpPr>
            <p:spPr>
              <a:xfrm>
                <a:off x="3048850" y="3238309"/>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0B9D07E-D518-A8A6-2128-74F90D6A79C0}"/>
                  </a:ext>
                </a:extLst>
              </p:cNvPr>
              <p:cNvSpPr/>
              <p:nvPr/>
            </p:nvSpPr>
            <p:spPr>
              <a:xfrm>
                <a:off x="3147133" y="261260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7A5EFF1-BF29-A8D8-92DC-0A8B1EE14164}"/>
                  </a:ext>
                </a:extLst>
              </p:cNvPr>
              <p:cNvSpPr/>
              <p:nvPr/>
            </p:nvSpPr>
            <p:spPr>
              <a:xfrm>
                <a:off x="4261378" y="2908622"/>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22223E4-0A1B-9BB7-90BF-F818C930FE5A}"/>
                  </a:ext>
                </a:extLst>
              </p:cNvPr>
              <p:cNvSpPr/>
              <p:nvPr/>
            </p:nvSpPr>
            <p:spPr>
              <a:xfrm>
                <a:off x="3206931" y="3429000"/>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C381D0-8EC0-9E40-C93A-712CF0377459}"/>
                  </a:ext>
                </a:extLst>
              </p:cNvPr>
              <p:cNvSpPr/>
              <p:nvPr/>
            </p:nvSpPr>
            <p:spPr>
              <a:xfrm>
                <a:off x="2681004" y="353179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4E36249-D5AF-5306-BBBE-EF411931B117}"/>
                  </a:ext>
                </a:extLst>
              </p:cNvPr>
              <p:cNvSpPr/>
              <p:nvPr/>
            </p:nvSpPr>
            <p:spPr>
              <a:xfrm>
                <a:off x="2498271" y="356651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97FBB36-7006-0360-AE65-3706F6B7069D}"/>
                  </a:ext>
                </a:extLst>
              </p:cNvPr>
              <p:cNvSpPr/>
              <p:nvPr/>
            </p:nvSpPr>
            <p:spPr>
              <a:xfrm>
                <a:off x="2751799" y="4406982"/>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8AD3F79-9B4D-2F17-FFF5-4C34DF26E897}"/>
                  </a:ext>
                </a:extLst>
              </p:cNvPr>
              <p:cNvSpPr/>
              <p:nvPr/>
            </p:nvSpPr>
            <p:spPr>
              <a:xfrm>
                <a:off x="1930263" y="395251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51AB24E-CA32-4087-6033-685BEFCD37C8}"/>
                  </a:ext>
                </a:extLst>
              </p:cNvPr>
              <p:cNvSpPr/>
              <p:nvPr/>
            </p:nvSpPr>
            <p:spPr>
              <a:xfrm>
                <a:off x="2455817" y="4401940"/>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F7710F5-6F32-3EF7-9B37-FE4DF74DB75F}"/>
                  </a:ext>
                </a:extLst>
              </p:cNvPr>
              <p:cNvSpPr/>
              <p:nvPr/>
            </p:nvSpPr>
            <p:spPr>
              <a:xfrm>
                <a:off x="2564670" y="3828814"/>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AEAB990-0DE7-D1EB-3468-DA30441708A3}"/>
                  </a:ext>
                </a:extLst>
              </p:cNvPr>
              <p:cNvSpPr/>
              <p:nvPr/>
            </p:nvSpPr>
            <p:spPr>
              <a:xfrm>
                <a:off x="2886691" y="3934329"/>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A93E51B-2B19-DC5E-4CA3-93CC8000FDE6}"/>
                  </a:ext>
                </a:extLst>
              </p:cNvPr>
              <p:cNvSpPr/>
              <p:nvPr/>
            </p:nvSpPr>
            <p:spPr>
              <a:xfrm>
                <a:off x="3096903" y="4915570"/>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5A1EC76-D091-5942-C7BB-9F8FA2D00912}"/>
                  </a:ext>
                </a:extLst>
              </p:cNvPr>
              <p:cNvSpPr/>
              <p:nvPr/>
            </p:nvSpPr>
            <p:spPr>
              <a:xfrm>
                <a:off x="3122022" y="4397249"/>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5B10935-0532-3EDA-1F7F-C180EC837C3E}"/>
                  </a:ext>
                </a:extLst>
              </p:cNvPr>
              <p:cNvSpPr/>
              <p:nvPr/>
            </p:nvSpPr>
            <p:spPr>
              <a:xfrm>
                <a:off x="2751800" y="4782846"/>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5C9E7F6-E2E6-5125-CDE7-56902B83023E}"/>
                  </a:ext>
                </a:extLst>
              </p:cNvPr>
              <p:cNvSpPr/>
              <p:nvPr/>
            </p:nvSpPr>
            <p:spPr>
              <a:xfrm>
                <a:off x="2953720" y="4198225"/>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810D537-A72E-F3B6-6D46-C5387598D738}"/>
                  </a:ext>
                </a:extLst>
              </p:cNvPr>
              <p:cNvSpPr/>
              <p:nvPr/>
            </p:nvSpPr>
            <p:spPr>
              <a:xfrm>
                <a:off x="3771380" y="5004399"/>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23DB900-9BCA-0ABC-E773-746C0CD460F6}"/>
                  </a:ext>
                </a:extLst>
              </p:cNvPr>
              <p:cNvSpPr/>
              <p:nvPr/>
            </p:nvSpPr>
            <p:spPr>
              <a:xfrm>
                <a:off x="3444941" y="4817609"/>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C72EBA2-66AE-80B5-526B-D29ED225EE14}"/>
                  </a:ext>
                </a:extLst>
              </p:cNvPr>
              <p:cNvSpPr/>
              <p:nvPr/>
            </p:nvSpPr>
            <p:spPr>
              <a:xfrm>
                <a:off x="3026229" y="4728183"/>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D611664-3D81-999B-FADF-1E75CF6281F9}"/>
                  </a:ext>
                </a:extLst>
              </p:cNvPr>
              <p:cNvSpPr/>
              <p:nvPr/>
            </p:nvSpPr>
            <p:spPr>
              <a:xfrm>
                <a:off x="2911929" y="4519149"/>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26D6038-635A-7F57-6706-9176AC478EAE}"/>
                  </a:ext>
                </a:extLst>
              </p:cNvPr>
              <p:cNvSpPr/>
              <p:nvPr/>
            </p:nvSpPr>
            <p:spPr>
              <a:xfrm>
                <a:off x="3354542" y="4582876"/>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29019C1-1E36-D4B9-9F1D-F2DBA882BD76}"/>
                  </a:ext>
                </a:extLst>
              </p:cNvPr>
              <p:cNvSpPr/>
              <p:nvPr/>
            </p:nvSpPr>
            <p:spPr>
              <a:xfrm>
                <a:off x="3258203" y="4763202"/>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CF63082-0AE2-E986-DE04-5E1A331F49AB}"/>
                  </a:ext>
                </a:extLst>
              </p:cNvPr>
              <p:cNvSpPr/>
              <p:nvPr/>
            </p:nvSpPr>
            <p:spPr>
              <a:xfrm>
                <a:off x="3661565" y="4857456"/>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93C1D1E-1414-8E33-BF42-53549238963A}"/>
                  </a:ext>
                </a:extLst>
              </p:cNvPr>
              <p:cNvSpPr/>
              <p:nvPr/>
            </p:nvSpPr>
            <p:spPr>
              <a:xfrm>
                <a:off x="3625761" y="4616425"/>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CEBE011-8160-4106-6D4B-EC3C4BAFE969}"/>
                  </a:ext>
                </a:extLst>
              </p:cNvPr>
              <p:cNvSpPr/>
              <p:nvPr/>
            </p:nvSpPr>
            <p:spPr>
              <a:xfrm>
                <a:off x="3134024" y="459765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356C773-18F8-72A4-8FA2-09AAD917B4B9}"/>
                  </a:ext>
                </a:extLst>
              </p:cNvPr>
              <p:cNvSpPr/>
              <p:nvPr/>
            </p:nvSpPr>
            <p:spPr>
              <a:xfrm>
                <a:off x="3356654" y="4955915"/>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AD1ED53-00C4-5285-AE6F-CB30D3509CC8}"/>
                  </a:ext>
                </a:extLst>
              </p:cNvPr>
              <p:cNvSpPr/>
              <p:nvPr/>
            </p:nvSpPr>
            <p:spPr>
              <a:xfrm>
                <a:off x="3876532" y="4695613"/>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410B196-FC33-43AD-31BC-6D7C14EBF89C}"/>
                  </a:ext>
                </a:extLst>
              </p:cNvPr>
              <p:cNvSpPr/>
              <p:nvPr/>
            </p:nvSpPr>
            <p:spPr>
              <a:xfrm>
                <a:off x="3979439" y="4107229"/>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A78E608-478C-BC82-339E-3D8EAB76799F}"/>
                  </a:ext>
                </a:extLst>
              </p:cNvPr>
              <p:cNvSpPr/>
              <p:nvPr/>
            </p:nvSpPr>
            <p:spPr>
              <a:xfrm>
                <a:off x="3653000" y="3920439"/>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8AB04E7-02C9-D6BC-32C0-FA0B18AB87F4}"/>
                  </a:ext>
                </a:extLst>
              </p:cNvPr>
              <p:cNvSpPr/>
              <p:nvPr/>
            </p:nvSpPr>
            <p:spPr>
              <a:xfrm>
                <a:off x="3562601" y="3685706"/>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3136B3F-EF5F-2103-86B3-8D2BCE683374}"/>
                  </a:ext>
                </a:extLst>
              </p:cNvPr>
              <p:cNvSpPr/>
              <p:nvPr/>
            </p:nvSpPr>
            <p:spPr>
              <a:xfrm>
                <a:off x="3493367" y="4058248"/>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27795E3-F46B-A66C-AC86-8D559B773006}"/>
                  </a:ext>
                </a:extLst>
              </p:cNvPr>
              <p:cNvSpPr/>
              <p:nvPr/>
            </p:nvSpPr>
            <p:spPr>
              <a:xfrm>
                <a:off x="3869624" y="3960286"/>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B89F007-85F0-02C7-E62F-3EE88F53EBA9}"/>
                  </a:ext>
                </a:extLst>
              </p:cNvPr>
              <p:cNvSpPr/>
              <p:nvPr/>
            </p:nvSpPr>
            <p:spPr>
              <a:xfrm>
                <a:off x="3833820" y="3719255"/>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9026D7A6-0CD8-D0B4-2C0F-73A6DA95A435}"/>
                  </a:ext>
                </a:extLst>
              </p:cNvPr>
              <p:cNvSpPr/>
              <p:nvPr/>
            </p:nvSpPr>
            <p:spPr>
              <a:xfrm>
                <a:off x="3716759" y="4156210"/>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7F6F7D2-3FDD-EFD5-E1C2-AECE40076202}"/>
                  </a:ext>
                </a:extLst>
              </p:cNvPr>
              <p:cNvSpPr/>
              <p:nvPr/>
            </p:nvSpPr>
            <p:spPr>
              <a:xfrm>
                <a:off x="4084591" y="3798443"/>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245D245B-420C-3B02-AAA0-BF45682BB050}"/>
                  </a:ext>
                </a:extLst>
              </p:cNvPr>
              <p:cNvSpPr/>
              <p:nvPr/>
            </p:nvSpPr>
            <p:spPr>
              <a:xfrm>
                <a:off x="1892152" y="4999321"/>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43A5A2F-457B-6D22-1C03-2E842A8A8ABE}"/>
                  </a:ext>
                </a:extLst>
              </p:cNvPr>
              <p:cNvSpPr/>
              <p:nvPr/>
            </p:nvSpPr>
            <p:spPr>
              <a:xfrm>
                <a:off x="3550070" y="5021629"/>
                <a:ext cx="84909" cy="979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9" name="Straight Arrow Connector 58">
              <a:extLst>
                <a:ext uri="{FF2B5EF4-FFF2-40B4-BE49-F238E27FC236}">
                  <a16:creationId xmlns:a16="http://schemas.microsoft.com/office/drawing/2014/main" id="{F1B5D962-8581-6B53-1E72-865EE8CC8CD1}"/>
                </a:ext>
              </a:extLst>
            </p:cNvPr>
            <p:cNvCxnSpPr>
              <a:cxnSpLocks/>
            </p:cNvCxnSpPr>
            <p:nvPr/>
          </p:nvCxnSpPr>
          <p:spPr>
            <a:xfrm flipV="1">
              <a:off x="1038287" y="1178387"/>
              <a:ext cx="0" cy="457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0FB9021-C619-3449-DFDF-253CD9E81F1D}"/>
                </a:ext>
              </a:extLst>
            </p:cNvPr>
            <p:cNvCxnSpPr>
              <a:cxnSpLocks/>
            </p:cNvCxnSpPr>
            <p:nvPr/>
          </p:nvCxnSpPr>
          <p:spPr>
            <a:xfrm>
              <a:off x="805545" y="5433718"/>
              <a:ext cx="457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3B287F8-DFA3-10B4-384B-B4DB2D5A595E}"/>
                </a:ext>
              </a:extLst>
            </p:cNvPr>
            <p:cNvSpPr/>
            <p:nvPr/>
          </p:nvSpPr>
          <p:spPr>
            <a:xfrm>
              <a:off x="5112391" y="3711961"/>
              <a:ext cx="545723" cy="5017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743CB5D1-98A1-B304-6E4B-D339D4F4203B}"/>
                </a:ext>
              </a:extLst>
            </p:cNvPr>
            <p:cNvSpPr txBox="1"/>
            <p:nvPr/>
          </p:nvSpPr>
          <p:spPr>
            <a:xfrm>
              <a:off x="5140469" y="3320590"/>
              <a:ext cx="686099" cy="369332"/>
            </a:xfrm>
            <a:prstGeom prst="rect">
              <a:avLst/>
            </a:prstGeom>
            <a:noFill/>
          </p:spPr>
          <p:txBody>
            <a:bodyPr wrap="square" rtlCol="0">
              <a:spAutoFit/>
            </a:bodyPr>
            <a:lstStyle/>
            <a:p>
              <a:r>
                <a:rPr lang="en-US" b="1" dirty="0">
                  <a:solidFill>
                    <a:srgbClr val="FF0000"/>
                  </a:solidFill>
                </a:rPr>
                <a:t>eps</a:t>
              </a:r>
            </a:p>
          </p:txBody>
        </p:sp>
      </p:grpSp>
    </p:spTree>
    <p:extLst>
      <p:ext uri="{BB962C8B-B14F-4D97-AF65-F5344CB8AC3E}">
        <p14:creationId xmlns:p14="http://schemas.microsoft.com/office/powerpoint/2010/main" val="11310288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A Contrived Example </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5"/>
            <a:ext cx="2743200" cy="365125"/>
          </a:xfrm>
        </p:spPr>
        <p:txBody>
          <a:bodyPr/>
          <a:lstStyle/>
          <a:p>
            <a:fld id="{9F6F4FD3-9CF4-4D5E-9BBF-D453CCF141CE}" type="slidenum">
              <a:rPr lang="en-US" smtClean="0"/>
              <a:t>85</a:t>
            </a:fld>
            <a:endParaRPr lang="en-US" dirty="0"/>
          </a:p>
        </p:txBody>
      </p:sp>
      <p:sp>
        <p:nvSpPr>
          <p:cNvPr id="52" name="TextBox 51">
            <a:extLst>
              <a:ext uri="{FF2B5EF4-FFF2-40B4-BE49-F238E27FC236}">
                <a16:creationId xmlns:a16="http://schemas.microsoft.com/office/drawing/2014/main" id="{2394E65E-207E-89CD-DEDE-C07543364E0D}"/>
              </a:ext>
            </a:extLst>
          </p:cNvPr>
          <p:cNvSpPr txBox="1"/>
          <p:nvPr/>
        </p:nvSpPr>
        <p:spPr>
          <a:xfrm>
            <a:off x="6619576" y="1121351"/>
            <a:ext cx="5318814" cy="4093428"/>
          </a:xfrm>
          <a:prstGeom prst="rect">
            <a:avLst/>
          </a:prstGeom>
          <a:noFill/>
        </p:spPr>
        <p:txBody>
          <a:bodyPr wrap="square" rtlCol="0">
            <a:spAutoFit/>
          </a:bodyPr>
          <a:lstStyle/>
          <a:p>
            <a:r>
              <a:rPr lang="en-US" sz="2000" dirty="0"/>
              <a:t>The DBSCAN algorithm inspects each data point in the dataset.</a:t>
            </a:r>
          </a:p>
          <a:p>
            <a:br>
              <a:rPr lang="en-US" sz="2000" dirty="0"/>
            </a:br>
            <a:r>
              <a:rPr lang="en-US" sz="2000" dirty="0"/>
              <a:t>For brevity, we’ll only consider a few points to illustrate how the algorithm works.</a:t>
            </a:r>
          </a:p>
          <a:p>
            <a:endParaRPr lang="en-US" sz="2000" dirty="0"/>
          </a:p>
          <a:p>
            <a:r>
              <a:rPr lang="en-US" sz="2000" dirty="0"/>
              <a:t>Let’s say the next point to be evaluated is circled.</a:t>
            </a:r>
          </a:p>
          <a:p>
            <a:endParaRPr lang="en-US" sz="2000" dirty="0"/>
          </a:p>
          <a:p>
            <a:r>
              <a:rPr lang="en-US" sz="2000" dirty="0"/>
              <a:t>The total number of points within, or contacted by, the eps circle is 5.</a:t>
            </a:r>
          </a:p>
          <a:p>
            <a:endParaRPr lang="en-US" sz="2000" dirty="0"/>
          </a:p>
          <a:p>
            <a:r>
              <a:rPr lang="en-US" sz="2000" dirty="0"/>
              <a:t>This data point is </a:t>
            </a:r>
            <a:r>
              <a:rPr lang="en-US" sz="2000" b="1" dirty="0"/>
              <a:t>core</a:t>
            </a:r>
            <a:r>
              <a:rPr lang="en-US" sz="2000" dirty="0"/>
              <a:t>. Core points will be designated by blue.</a:t>
            </a:r>
          </a:p>
        </p:txBody>
      </p:sp>
      <p:sp>
        <p:nvSpPr>
          <p:cNvPr id="3" name="Footer Placeholder 3">
            <a:extLst>
              <a:ext uri="{FF2B5EF4-FFF2-40B4-BE49-F238E27FC236}">
                <a16:creationId xmlns:a16="http://schemas.microsoft.com/office/drawing/2014/main" id="{2B1AAC93-A43C-400D-1DA9-B82BF181C69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grpSp>
        <p:nvGrpSpPr>
          <p:cNvPr id="4" name="Group 3">
            <a:extLst>
              <a:ext uri="{FF2B5EF4-FFF2-40B4-BE49-F238E27FC236}">
                <a16:creationId xmlns:a16="http://schemas.microsoft.com/office/drawing/2014/main" id="{2D2DE470-38C6-7531-F08A-FE336D1665B7}"/>
              </a:ext>
            </a:extLst>
          </p:cNvPr>
          <p:cNvGrpSpPr/>
          <p:nvPr/>
        </p:nvGrpSpPr>
        <p:grpSpPr>
          <a:xfrm>
            <a:off x="805545" y="1178387"/>
            <a:ext cx="4572000" cy="4572000"/>
            <a:chOff x="805545" y="1178387"/>
            <a:chExt cx="4572000" cy="4572000"/>
          </a:xfrm>
        </p:grpSpPr>
        <p:sp>
          <p:nvSpPr>
            <p:cNvPr id="6" name="Oval 5">
              <a:extLst>
                <a:ext uri="{FF2B5EF4-FFF2-40B4-BE49-F238E27FC236}">
                  <a16:creationId xmlns:a16="http://schemas.microsoft.com/office/drawing/2014/main" id="{AEA6A2AB-8135-DA1E-12DA-15918F0BA8F3}"/>
                </a:ext>
              </a:extLst>
            </p:cNvPr>
            <p:cNvSpPr/>
            <p:nvPr/>
          </p:nvSpPr>
          <p:spPr>
            <a:xfrm>
              <a:off x="2943365" y="2768136"/>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DFD282F-A190-3E44-BF76-5A16898540DA}"/>
                </a:ext>
              </a:extLst>
            </p:cNvPr>
            <p:cNvSpPr/>
            <p:nvPr/>
          </p:nvSpPr>
          <p:spPr>
            <a:xfrm>
              <a:off x="2662572" y="369279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F46C34D-A3BC-E8BF-4EE6-058F2DB21098}"/>
                </a:ext>
              </a:extLst>
            </p:cNvPr>
            <p:cNvSpPr/>
            <p:nvPr/>
          </p:nvSpPr>
          <p:spPr>
            <a:xfrm>
              <a:off x="3097188" y="303651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9BCD6A0-CACA-F9AE-C358-1F7DA0EE765F}"/>
                </a:ext>
              </a:extLst>
            </p:cNvPr>
            <p:cNvSpPr/>
            <p:nvPr/>
          </p:nvSpPr>
          <p:spPr>
            <a:xfrm>
              <a:off x="2734984" y="2624035"/>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80A8C41-1B4D-E795-BBCB-3836F3F015F8}"/>
                </a:ext>
              </a:extLst>
            </p:cNvPr>
            <p:cNvSpPr/>
            <p:nvPr/>
          </p:nvSpPr>
          <p:spPr>
            <a:xfrm>
              <a:off x="3097188" y="345214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517A229-11C2-604C-4B52-C737F7F2BCE3}"/>
                </a:ext>
              </a:extLst>
            </p:cNvPr>
            <p:cNvSpPr/>
            <p:nvPr/>
          </p:nvSpPr>
          <p:spPr>
            <a:xfrm>
              <a:off x="2714823" y="306739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03D1E17-F7B4-0E92-5CA8-BE3E9C4924BD}"/>
                </a:ext>
              </a:extLst>
            </p:cNvPr>
            <p:cNvSpPr/>
            <p:nvPr/>
          </p:nvSpPr>
          <p:spPr>
            <a:xfrm>
              <a:off x="2381344" y="364009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51FE383-BB67-70AD-25C1-B6905C5675CC}"/>
                </a:ext>
              </a:extLst>
            </p:cNvPr>
            <p:cNvSpPr/>
            <p:nvPr/>
          </p:nvSpPr>
          <p:spPr>
            <a:xfrm>
              <a:off x="2569677" y="3434311"/>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634658D-695B-9C9A-B7E5-EC9E15A0834F}"/>
                </a:ext>
              </a:extLst>
            </p:cNvPr>
            <p:cNvSpPr/>
            <p:nvPr/>
          </p:nvSpPr>
          <p:spPr>
            <a:xfrm>
              <a:off x="3043819" y="248033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0B9D07E-D518-A8A6-2128-74F90D6A79C0}"/>
                </a:ext>
              </a:extLst>
            </p:cNvPr>
            <p:cNvSpPr/>
            <p:nvPr/>
          </p:nvSpPr>
          <p:spPr>
            <a:xfrm>
              <a:off x="3166673" y="1698201"/>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7A5EFF1-BF29-A8D8-92DC-0A8B1EE14164}"/>
                </a:ext>
              </a:extLst>
            </p:cNvPr>
            <p:cNvSpPr/>
            <p:nvPr/>
          </p:nvSpPr>
          <p:spPr>
            <a:xfrm>
              <a:off x="4559479" y="206822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22223E4-0A1B-9BB7-90BF-F818C930FE5A}"/>
                </a:ext>
              </a:extLst>
            </p:cNvPr>
            <p:cNvSpPr/>
            <p:nvPr/>
          </p:nvSpPr>
          <p:spPr>
            <a:xfrm>
              <a:off x="3241420" y="2718696"/>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C381D0-8EC0-9E40-C93A-712CF0377459}"/>
                </a:ext>
              </a:extLst>
            </p:cNvPr>
            <p:cNvSpPr/>
            <p:nvPr/>
          </p:nvSpPr>
          <p:spPr>
            <a:xfrm>
              <a:off x="2584012" y="2847185"/>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4E36249-D5AF-5306-BBBE-EF411931B117}"/>
                </a:ext>
              </a:extLst>
            </p:cNvPr>
            <p:cNvSpPr/>
            <p:nvPr/>
          </p:nvSpPr>
          <p:spPr>
            <a:xfrm>
              <a:off x="2355596" y="289058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97FBB36-7006-0360-AE65-3706F6B7069D}"/>
                </a:ext>
              </a:extLst>
            </p:cNvPr>
            <p:cNvSpPr/>
            <p:nvPr/>
          </p:nvSpPr>
          <p:spPr>
            <a:xfrm>
              <a:off x="2672505" y="394117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8AD3F79-9B4D-2F17-FFF5-4C34DF26E897}"/>
                </a:ext>
              </a:extLst>
            </p:cNvPr>
            <p:cNvSpPr/>
            <p:nvPr/>
          </p:nvSpPr>
          <p:spPr>
            <a:xfrm>
              <a:off x="1645586" y="3373085"/>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51AB24E-CA32-4087-6033-685BEFCD37C8}"/>
                </a:ext>
              </a:extLst>
            </p:cNvPr>
            <p:cNvSpPr/>
            <p:nvPr/>
          </p:nvSpPr>
          <p:spPr>
            <a:xfrm>
              <a:off x="2302528" y="3934871"/>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F7710F5-6F32-3EF7-9B37-FE4DF74DB75F}"/>
                </a:ext>
              </a:extLst>
            </p:cNvPr>
            <p:cNvSpPr/>
            <p:nvPr/>
          </p:nvSpPr>
          <p:spPr>
            <a:xfrm>
              <a:off x="2438594" y="321846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AEAB990-0DE7-D1EB-3468-DA30441708A3}"/>
                </a:ext>
              </a:extLst>
            </p:cNvPr>
            <p:cNvSpPr/>
            <p:nvPr/>
          </p:nvSpPr>
          <p:spPr>
            <a:xfrm>
              <a:off x="2841120" y="335035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A93E51B-2B19-DC5E-4CA3-93CC8000FDE6}"/>
                </a:ext>
              </a:extLst>
            </p:cNvPr>
            <p:cNvSpPr/>
            <p:nvPr/>
          </p:nvSpPr>
          <p:spPr>
            <a:xfrm>
              <a:off x="3103885" y="457690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5A1EC76-D091-5942-C7BB-9F8FA2D00912}"/>
                </a:ext>
              </a:extLst>
            </p:cNvPr>
            <p:cNvSpPr/>
            <p:nvPr/>
          </p:nvSpPr>
          <p:spPr>
            <a:xfrm>
              <a:off x="3135284" y="392900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5B10935-0532-3EDA-1F7F-C180EC837C3E}"/>
                </a:ext>
              </a:extLst>
            </p:cNvPr>
            <p:cNvSpPr/>
            <p:nvPr/>
          </p:nvSpPr>
          <p:spPr>
            <a:xfrm>
              <a:off x="2672507" y="441100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5C9E7F6-E2E6-5125-CDE7-56902B83023E}"/>
                </a:ext>
              </a:extLst>
            </p:cNvPr>
            <p:cNvSpPr/>
            <p:nvPr/>
          </p:nvSpPr>
          <p:spPr>
            <a:xfrm>
              <a:off x="2924907" y="368022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810D537-A72E-F3B6-6D46-C5387598D738}"/>
                </a:ext>
              </a:extLst>
            </p:cNvPr>
            <p:cNvSpPr/>
            <p:nvPr/>
          </p:nvSpPr>
          <p:spPr>
            <a:xfrm>
              <a:off x="3946981" y="4687945"/>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23DB900-9BCA-0ABC-E773-746C0CD460F6}"/>
                </a:ext>
              </a:extLst>
            </p:cNvPr>
            <p:cNvSpPr/>
            <p:nvPr/>
          </p:nvSpPr>
          <p:spPr>
            <a:xfrm>
              <a:off x="3538933" y="445445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C72EBA2-66AE-80B5-526B-D29ED225EE14}"/>
                </a:ext>
              </a:extLst>
            </p:cNvPr>
            <p:cNvSpPr/>
            <p:nvPr/>
          </p:nvSpPr>
          <p:spPr>
            <a:xfrm>
              <a:off x="3015543" y="4342675"/>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D611664-3D81-999B-FADF-1E75CF6281F9}"/>
                </a:ext>
              </a:extLst>
            </p:cNvPr>
            <p:cNvSpPr/>
            <p:nvPr/>
          </p:nvSpPr>
          <p:spPr>
            <a:xfrm>
              <a:off x="2872668" y="408138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26D6038-635A-7F57-6706-9176AC478EAE}"/>
                </a:ext>
              </a:extLst>
            </p:cNvPr>
            <p:cNvSpPr/>
            <p:nvPr/>
          </p:nvSpPr>
          <p:spPr>
            <a:xfrm>
              <a:off x="3425934" y="4161041"/>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29019C1-1E36-D4B9-9F1D-F2DBA882BD76}"/>
                </a:ext>
              </a:extLst>
            </p:cNvPr>
            <p:cNvSpPr/>
            <p:nvPr/>
          </p:nvSpPr>
          <p:spPr>
            <a:xfrm>
              <a:off x="3305510" y="438644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CF63082-0AE2-E986-DE04-5E1A331F49AB}"/>
                </a:ext>
              </a:extLst>
            </p:cNvPr>
            <p:cNvSpPr/>
            <p:nvPr/>
          </p:nvSpPr>
          <p:spPr>
            <a:xfrm>
              <a:off x="3809713" y="4504266"/>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93C1D1E-1414-8E33-BF42-53549238963A}"/>
                </a:ext>
              </a:extLst>
            </p:cNvPr>
            <p:cNvSpPr/>
            <p:nvPr/>
          </p:nvSpPr>
          <p:spPr>
            <a:xfrm>
              <a:off x="3764958" y="420297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CEBE011-8160-4106-6D4B-EC3C4BAFE969}"/>
                </a:ext>
              </a:extLst>
            </p:cNvPr>
            <p:cNvSpPr/>
            <p:nvPr/>
          </p:nvSpPr>
          <p:spPr>
            <a:xfrm>
              <a:off x="3150287" y="4179510"/>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356C773-18F8-72A4-8FA2-09AAD917B4B9}"/>
                </a:ext>
              </a:extLst>
            </p:cNvPr>
            <p:cNvSpPr/>
            <p:nvPr/>
          </p:nvSpPr>
          <p:spPr>
            <a:xfrm>
              <a:off x="3428574" y="4627340"/>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AD1ED53-00C4-5285-AE6F-CB30D3509CC8}"/>
                </a:ext>
              </a:extLst>
            </p:cNvPr>
            <p:cNvSpPr/>
            <p:nvPr/>
          </p:nvSpPr>
          <p:spPr>
            <a:xfrm>
              <a:off x="4078421" y="430196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410B196-FC33-43AD-31BC-6D7C14EBF89C}"/>
                </a:ext>
              </a:extLst>
            </p:cNvPr>
            <p:cNvSpPr/>
            <p:nvPr/>
          </p:nvSpPr>
          <p:spPr>
            <a:xfrm>
              <a:off x="4207055" y="356648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A78E608-478C-BC82-339E-3D8EAB76799F}"/>
                </a:ext>
              </a:extLst>
            </p:cNvPr>
            <p:cNvSpPr/>
            <p:nvPr/>
          </p:nvSpPr>
          <p:spPr>
            <a:xfrm>
              <a:off x="3799006" y="3332995"/>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8AB04E7-02C9-D6BC-32C0-FA0B18AB87F4}"/>
                </a:ext>
              </a:extLst>
            </p:cNvPr>
            <p:cNvSpPr/>
            <p:nvPr/>
          </p:nvSpPr>
          <p:spPr>
            <a:xfrm>
              <a:off x="3686008" y="303957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3136B3F-EF5F-2103-86B3-8D2BCE683374}"/>
                </a:ext>
              </a:extLst>
            </p:cNvPr>
            <p:cNvSpPr/>
            <p:nvPr/>
          </p:nvSpPr>
          <p:spPr>
            <a:xfrm>
              <a:off x="3599465" y="3505256"/>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27795E3-F46B-A66C-AC86-8D559B773006}"/>
                </a:ext>
              </a:extLst>
            </p:cNvPr>
            <p:cNvSpPr/>
            <p:nvPr/>
          </p:nvSpPr>
          <p:spPr>
            <a:xfrm>
              <a:off x="4069786" y="3382804"/>
              <a:ext cx="106136" cy="12245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B89F007-85F0-02C7-E62F-3EE88F53EBA9}"/>
                </a:ext>
              </a:extLst>
            </p:cNvPr>
            <p:cNvSpPr/>
            <p:nvPr/>
          </p:nvSpPr>
          <p:spPr>
            <a:xfrm>
              <a:off x="4025031" y="3081515"/>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9026D7A6-0CD8-D0B4-2C0F-73A6DA95A435}"/>
                </a:ext>
              </a:extLst>
            </p:cNvPr>
            <p:cNvSpPr/>
            <p:nvPr/>
          </p:nvSpPr>
          <p:spPr>
            <a:xfrm>
              <a:off x="3878705" y="362770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7F6F7D2-3FDD-EFD5-E1C2-AECE40076202}"/>
                </a:ext>
              </a:extLst>
            </p:cNvPr>
            <p:cNvSpPr/>
            <p:nvPr/>
          </p:nvSpPr>
          <p:spPr>
            <a:xfrm>
              <a:off x="4338495" y="3180500"/>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245D245B-420C-3B02-AAA0-BF45682BB050}"/>
                </a:ext>
              </a:extLst>
            </p:cNvPr>
            <p:cNvSpPr/>
            <p:nvPr/>
          </p:nvSpPr>
          <p:spPr>
            <a:xfrm>
              <a:off x="1597947" y="468159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43A5A2F-457B-6D22-1C03-2E842A8A8ABE}"/>
                </a:ext>
              </a:extLst>
            </p:cNvPr>
            <p:cNvSpPr/>
            <p:nvPr/>
          </p:nvSpPr>
          <p:spPr>
            <a:xfrm>
              <a:off x="3670344" y="470948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a:extLst>
                <a:ext uri="{FF2B5EF4-FFF2-40B4-BE49-F238E27FC236}">
                  <a16:creationId xmlns:a16="http://schemas.microsoft.com/office/drawing/2014/main" id="{F1B5D962-8581-6B53-1E72-865EE8CC8CD1}"/>
                </a:ext>
              </a:extLst>
            </p:cNvPr>
            <p:cNvCxnSpPr>
              <a:cxnSpLocks/>
            </p:cNvCxnSpPr>
            <p:nvPr/>
          </p:nvCxnSpPr>
          <p:spPr>
            <a:xfrm flipV="1">
              <a:off x="1038287" y="1178387"/>
              <a:ext cx="0" cy="457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0FB9021-C619-3449-DFDF-253CD9E81F1D}"/>
                </a:ext>
              </a:extLst>
            </p:cNvPr>
            <p:cNvCxnSpPr>
              <a:cxnSpLocks/>
            </p:cNvCxnSpPr>
            <p:nvPr/>
          </p:nvCxnSpPr>
          <p:spPr>
            <a:xfrm>
              <a:off x="805545" y="5433718"/>
              <a:ext cx="457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3B287F8-DFA3-10B4-384B-B4DB2D5A595E}"/>
                </a:ext>
              </a:extLst>
            </p:cNvPr>
            <p:cNvSpPr/>
            <p:nvPr/>
          </p:nvSpPr>
          <p:spPr>
            <a:xfrm>
              <a:off x="3856915" y="3172243"/>
              <a:ext cx="545723" cy="5017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36562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A Contrived Example </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5"/>
            <a:ext cx="2743200" cy="365125"/>
          </a:xfrm>
        </p:spPr>
        <p:txBody>
          <a:bodyPr/>
          <a:lstStyle/>
          <a:p>
            <a:fld id="{9F6F4FD3-9CF4-4D5E-9BBF-D453CCF141CE}" type="slidenum">
              <a:rPr lang="en-US" smtClean="0"/>
              <a:t>86</a:t>
            </a:fld>
            <a:endParaRPr lang="en-US" dirty="0"/>
          </a:p>
        </p:txBody>
      </p:sp>
      <p:sp>
        <p:nvSpPr>
          <p:cNvPr id="52" name="TextBox 51">
            <a:extLst>
              <a:ext uri="{FF2B5EF4-FFF2-40B4-BE49-F238E27FC236}">
                <a16:creationId xmlns:a16="http://schemas.microsoft.com/office/drawing/2014/main" id="{2394E65E-207E-89CD-DEDE-C07543364E0D}"/>
              </a:ext>
            </a:extLst>
          </p:cNvPr>
          <p:cNvSpPr txBox="1"/>
          <p:nvPr/>
        </p:nvSpPr>
        <p:spPr>
          <a:xfrm>
            <a:off x="6619576" y="1121351"/>
            <a:ext cx="5318814" cy="3170099"/>
          </a:xfrm>
          <a:prstGeom prst="rect">
            <a:avLst/>
          </a:prstGeom>
          <a:noFill/>
        </p:spPr>
        <p:txBody>
          <a:bodyPr wrap="square" rtlCol="0">
            <a:spAutoFit/>
          </a:bodyPr>
          <a:lstStyle/>
          <a:p>
            <a:r>
              <a:rPr lang="en-US" sz="2000" dirty="0"/>
              <a:t>The next data point to be classified is in the center of the eps circle.</a:t>
            </a:r>
          </a:p>
          <a:p>
            <a:endParaRPr lang="en-US" sz="2000" dirty="0"/>
          </a:p>
          <a:p>
            <a:r>
              <a:rPr lang="en-US" sz="2000" dirty="0"/>
              <a:t>The total number of points within, or touched by, the eps circle is 3.</a:t>
            </a:r>
          </a:p>
          <a:p>
            <a:endParaRPr lang="en-US" sz="2000" dirty="0"/>
          </a:p>
          <a:p>
            <a:r>
              <a:rPr lang="en-US" sz="2000" dirty="0"/>
              <a:t>This point is not core but is within eps distance of a core point. Therefore, it is a </a:t>
            </a:r>
            <a:r>
              <a:rPr lang="en-US" sz="2000" b="1" dirty="0"/>
              <a:t>border</a:t>
            </a:r>
            <a:r>
              <a:rPr lang="en-US" sz="2000" dirty="0"/>
              <a:t> point.</a:t>
            </a:r>
          </a:p>
          <a:p>
            <a:endParaRPr lang="en-US" sz="2000" dirty="0"/>
          </a:p>
          <a:p>
            <a:r>
              <a:rPr lang="en-US" sz="2000" dirty="0"/>
              <a:t>Border points will be designated by gray. </a:t>
            </a:r>
          </a:p>
        </p:txBody>
      </p:sp>
      <p:sp>
        <p:nvSpPr>
          <p:cNvPr id="3" name="Footer Placeholder 3">
            <a:extLst>
              <a:ext uri="{FF2B5EF4-FFF2-40B4-BE49-F238E27FC236}">
                <a16:creationId xmlns:a16="http://schemas.microsoft.com/office/drawing/2014/main" id="{2B1AAC93-A43C-400D-1DA9-B82BF181C69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grpSp>
        <p:nvGrpSpPr>
          <p:cNvPr id="4" name="Group 3">
            <a:extLst>
              <a:ext uri="{FF2B5EF4-FFF2-40B4-BE49-F238E27FC236}">
                <a16:creationId xmlns:a16="http://schemas.microsoft.com/office/drawing/2014/main" id="{1007C867-5508-9179-B399-5E21FD8AA702}"/>
              </a:ext>
            </a:extLst>
          </p:cNvPr>
          <p:cNvGrpSpPr/>
          <p:nvPr/>
        </p:nvGrpSpPr>
        <p:grpSpPr>
          <a:xfrm>
            <a:off x="805545" y="1178387"/>
            <a:ext cx="4572000" cy="4572000"/>
            <a:chOff x="805545" y="1178387"/>
            <a:chExt cx="4572000" cy="4572000"/>
          </a:xfrm>
        </p:grpSpPr>
        <p:sp>
          <p:nvSpPr>
            <p:cNvPr id="6" name="Oval 5">
              <a:extLst>
                <a:ext uri="{FF2B5EF4-FFF2-40B4-BE49-F238E27FC236}">
                  <a16:creationId xmlns:a16="http://schemas.microsoft.com/office/drawing/2014/main" id="{AEA6A2AB-8135-DA1E-12DA-15918F0BA8F3}"/>
                </a:ext>
              </a:extLst>
            </p:cNvPr>
            <p:cNvSpPr/>
            <p:nvPr/>
          </p:nvSpPr>
          <p:spPr>
            <a:xfrm>
              <a:off x="2943365" y="2768136"/>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DFD282F-A190-3E44-BF76-5A16898540DA}"/>
                </a:ext>
              </a:extLst>
            </p:cNvPr>
            <p:cNvSpPr/>
            <p:nvPr/>
          </p:nvSpPr>
          <p:spPr>
            <a:xfrm>
              <a:off x="2662572" y="369279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F46C34D-A3BC-E8BF-4EE6-058F2DB21098}"/>
                </a:ext>
              </a:extLst>
            </p:cNvPr>
            <p:cNvSpPr/>
            <p:nvPr/>
          </p:nvSpPr>
          <p:spPr>
            <a:xfrm>
              <a:off x="3097188" y="303651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9BCD6A0-CACA-F9AE-C358-1F7DA0EE765F}"/>
                </a:ext>
              </a:extLst>
            </p:cNvPr>
            <p:cNvSpPr/>
            <p:nvPr/>
          </p:nvSpPr>
          <p:spPr>
            <a:xfrm>
              <a:off x="2734984" y="2624035"/>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80A8C41-1B4D-E795-BBCB-3836F3F015F8}"/>
                </a:ext>
              </a:extLst>
            </p:cNvPr>
            <p:cNvSpPr/>
            <p:nvPr/>
          </p:nvSpPr>
          <p:spPr>
            <a:xfrm>
              <a:off x="3097188" y="345214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517A229-11C2-604C-4B52-C737F7F2BCE3}"/>
                </a:ext>
              </a:extLst>
            </p:cNvPr>
            <p:cNvSpPr/>
            <p:nvPr/>
          </p:nvSpPr>
          <p:spPr>
            <a:xfrm>
              <a:off x="2714823" y="306739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03D1E17-F7B4-0E92-5CA8-BE3E9C4924BD}"/>
                </a:ext>
              </a:extLst>
            </p:cNvPr>
            <p:cNvSpPr/>
            <p:nvPr/>
          </p:nvSpPr>
          <p:spPr>
            <a:xfrm>
              <a:off x="2381344" y="364009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51FE383-BB67-70AD-25C1-B6905C5675CC}"/>
                </a:ext>
              </a:extLst>
            </p:cNvPr>
            <p:cNvSpPr/>
            <p:nvPr/>
          </p:nvSpPr>
          <p:spPr>
            <a:xfrm>
              <a:off x="2569677" y="3434311"/>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634658D-695B-9C9A-B7E5-EC9E15A0834F}"/>
                </a:ext>
              </a:extLst>
            </p:cNvPr>
            <p:cNvSpPr/>
            <p:nvPr/>
          </p:nvSpPr>
          <p:spPr>
            <a:xfrm>
              <a:off x="3043819" y="248033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0B9D07E-D518-A8A6-2128-74F90D6A79C0}"/>
                </a:ext>
              </a:extLst>
            </p:cNvPr>
            <p:cNvSpPr/>
            <p:nvPr/>
          </p:nvSpPr>
          <p:spPr>
            <a:xfrm>
              <a:off x="3166673" y="1698201"/>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7A5EFF1-BF29-A8D8-92DC-0A8B1EE14164}"/>
                </a:ext>
              </a:extLst>
            </p:cNvPr>
            <p:cNvSpPr/>
            <p:nvPr/>
          </p:nvSpPr>
          <p:spPr>
            <a:xfrm>
              <a:off x="4559479" y="206822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22223E4-0A1B-9BB7-90BF-F818C930FE5A}"/>
                </a:ext>
              </a:extLst>
            </p:cNvPr>
            <p:cNvSpPr/>
            <p:nvPr/>
          </p:nvSpPr>
          <p:spPr>
            <a:xfrm>
              <a:off x="3241420" y="2718696"/>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C381D0-8EC0-9E40-C93A-712CF0377459}"/>
                </a:ext>
              </a:extLst>
            </p:cNvPr>
            <p:cNvSpPr/>
            <p:nvPr/>
          </p:nvSpPr>
          <p:spPr>
            <a:xfrm>
              <a:off x="2584012" y="2847185"/>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4E36249-D5AF-5306-BBBE-EF411931B117}"/>
                </a:ext>
              </a:extLst>
            </p:cNvPr>
            <p:cNvSpPr/>
            <p:nvPr/>
          </p:nvSpPr>
          <p:spPr>
            <a:xfrm>
              <a:off x="2355596" y="289058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97FBB36-7006-0360-AE65-3706F6B7069D}"/>
                </a:ext>
              </a:extLst>
            </p:cNvPr>
            <p:cNvSpPr/>
            <p:nvPr/>
          </p:nvSpPr>
          <p:spPr>
            <a:xfrm>
              <a:off x="2672505" y="394117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8AD3F79-9B4D-2F17-FFF5-4C34DF26E897}"/>
                </a:ext>
              </a:extLst>
            </p:cNvPr>
            <p:cNvSpPr/>
            <p:nvPr/>
          </p:nvSpPr>
          <p:spPr>
            <a:xfrm>
              <a:off x="1645586" y="3373085"/>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51AB24E-CA32-4087-6033-685BEFCD37C8}"/>
                </a:ext>
              </a:extLst>
            </p:cNvPr>
            <p:cNvSpPr/>
            <p:nvPr/>
          </p:nvSpPr>
          <p:spPr>
            <a:xfrm>
              <a:off x="2302528" y="3934871"/>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F7710F5-6F32-3EF7-9B37-FE4DF74DB75F}"/>
                </a:ext>
              </a:extLst>
            </p:cNvPr>
            <p:cNvSpPr/>
            <p:nvPr/>
          </p:nvSpPr>
          <p:spPr>
            <a:xfrm>
              <a:off x="2438594" y="321846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AEAB990-0DE7-D1EB-3468-DA30441708A3}"/>
                </a:ext>
              </a:extLst>
            </p:cNvPr>
            <p:cNvSpPr/>
            <p:nvPr/>
          </p:nvSpPr>
          <p:spPr>
            <a:xfrm>
              <a:off x="2841120" y="335035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A93E51B-2B19-DC5E-4CA3-93CC8000FDE6}"/>
                </a:ext>
              </a:extLst>
            </p:cNvPr>
            <p:cNvSpPr/>
            <p:nvPr/>
          </p:nvSpPr>
          <p:spPr>
            <a:xfrm>
              <a:off x="3103885" y="457690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5A1EC76-D091-5942-C7BB-9F8FA2D00912}"/>
                </a:ext>
              </a:extLst>
            </p:cNvPr>
            <p:cNvSpPr/>
            <p:nvPr/>
          </p:nvSpPr>
          <p:spPr>
            <a:xfrm>
              <a:off x="3135284" y="392900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5B10935-0532-3EDA-1F7F-C180EC837C3E}"/>
                </a:ext>
              </a:extLst>
            </p:cNvPr>
            <p:cNvSpPr/>
            <p:nvPr/>
          </p:nvSpPr>
          <p:spPr>
            <a:xfrm>
              <a:off x="2672507" y="441100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5C9E7F6-E2E6-5125-CDE7-56902B83023E}"/>
                </a:ext>
              </a:extLst>
            </p:cNvPr>
            <p:cNvSpPr/>
            <p:nvPr/>
          </p:nvSpPr>
          <p:spPr>
            <a:xfrm>
              <a:off x="2924907" y="368022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810D537-A72E-F3B6-6D46-C5387598D738}"/>
                </a:ext>
              </a:extLst>
            </p:cNvPr>
            <p:cNvSpPr/>
            <p:nvPr/>
          </p:nvSpPr>
          <p:spPr>
            <a:xfrm>
              <a:off x="3946981" y="4687945"/>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23DB900-9BCA-0ABC-E773-746C0CD460F6}"/>
                </a:ext>
              </a:extLst>
            </p:cNvPr>
            <p:cNvSpPr/>
            <p:nvPr/>
          </p:nvSpPr>
          <p:spPr>
            <a:xfrm>
              <a:off x="3538933" y="445445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C72EBA2-66AE-80B5-526B-D29ED225EE14}"/>
                </a:ext>
              </a:extLst>
            </p:cNvPr>
            <p:cNvSpPr/>
            <p:nvPr/>
          </p:nvSpPr>
          <p:spPr>
            <a:xfrm>
              <a:off x="3015543" y="4342675"/>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D611664-3D81-999B-FADF-1E75CF6281F9}"/>
                </a:ext>
              </a:extLst>
            </p:cNvPr>
            <p:cNvSpPr/>
            <p:nvPr/>
          </p:nvSpPr>
          <p:spPr>
            <a:xfrm>
              <a:off x="2872668" y="408138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26D6038-635A-7F57-6706-9176AC478EAE}"/>
                </a:ext>
              </a:extLst>
            </p:cNvPr>
            <p:cNvSpPr/>
            <p:nvPr/>
          </p:nvSpPr>
          <p:spPr>
            <a:xfrm>
              <a:off x="3425934" y="4161041"/>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29019C1-1E36-D4B9-9F1D-F2DBA882BD76}"/>
                </a:ext>
              </a:extLst>
            </p:cNvPr>
            <p:cNvSpPr/>
            <p:nvPr/>
          </p:nvSpPr>
          <p:spPr>
            <a:xfrm>
              <a:off x="3305510" y="438644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CF63082-0AE2-E986-DE04-5E1A331F49AB}"/>
                </a:ext>
              </a:extLst>
            </p:cNvPr>
            <p:cNvSpPr/>
            <p:nvPr/>
          </p:nvSpPr>
          <p:spPr>
            <a:xfrm>
              <a:off x="3809713" y="4504266"/>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93C1D1E-1414-8E33-BF42-53549238963A}"/>
                </a:ext>
              </a:extLst>
            </p:cNvPr>
            <p:cNvSpPr/>
            <p:nvPr/>
          </p:nvSpPr>
          <p:spPr>
            <a:xfrm>
              <a:off x="3764958" y="420297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CEBE011-8160-4106-6D4B-EC3C4BAFE969}"/>
                </a:ext>
              </a:extLst>
            </p:cNvPr>
            <p:cNvSpPr/>
            <p:nvPr/>
          </p:nvSpPr>
          <p:spPr>
            <a:xfrm>
              <a:off x="3150287" y="4179510"/>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356C773-18F8-72A4-8FA2-09AAD917B4B9}"/>
                </a:ext>
              </a:extLst>
            </p:cNvPr>
            <p:cNvSpPr/>
            <p:nvPr/>
          </p:nvSpPr>
          <p:spPr>
            <a:xfrm>
              <a:off x="3428574" y="4627340"/>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AD1ED53-00C4-5285-AE6F-CB30D3509CC8}"/>
                </a:ext>
              </a:extLst>
            </p:cNvPr>
            <p:cNvSpPr/>
            <p:nvPr/>
          </p:nvSpPr>
          <p:spPr>
            <a:xfrm>
              <a:off x="4078421" y="430196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410B196-FC33-43AD-31BC-6D7C14EBF89C}"/>
                </a:ext>
              </a:extLst>
            </p:cNvPr>
            <p:cNvSpPr/>
            <p:nvPr/>
          </p:nvSpPr>
          <p:spPr>
            <a:xfrm>
              <a:off x="4207055" y="3566482"/>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A78E608-478C-BC82-339E-3D8EAB76799F}"/>
                </a:ext>
              </a:extLst>
            </p:cNvPr>
            <p:cNvSpPr/>
            <p:nvPr/>
          </p:nvSpPr>
          <p:spPr>
            <a:xfrm>
              <a:off x="3799006" y="3332995"/>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8AB04E7-02C9-D6BC-32C0-FA0B18AB87F4}"/>
                </a:ext>
              </a:extLst>
            </p:cNvPr>
            <p:cNvSpPr/>
            <p:nvPr/>
          </p:nvSpPr>
          <p:spPr>
            <a:xfrm>
              <a:off x="3686008" y="303957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3136B3F-EF5F-2103-86B3-8D2BCE683374}"/>
                </a:ext>
              </a:extLst>
            </p:cNvPr>
            <p:cNvSpPr/>
            <p:nvPr/>
          </p:nvSpPr>
          <p:spPr>
            <a:xfrm>
              <a:off x="3599465" y="3505256"/>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27795E3-F46B-A66C-AC86-8D559B773006}"/>
                </a:ext>
              </a:extLst>
            </p:cNvPr>
            <p:cNvSpPr/>
            <p:nvPr/>
          </p:nvSpPr>
          <p:spPr>
            <a:xfrm>
              <a:off x="4069786" y="3382804"/>
              <a:ext cx="106136" cy="12245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B89F007-85F0-02C7-E62F-3EE88F53EBA9}"/>
                </a:ext>
              </a:extLst>
            </p:cNvPr>
            <p:cNvSpPr/>
            <p:nvPr/>
          </p:nvSpPr>
          <p:spPr>
            <a:xfrm>
              <a:off x="4025031" y="3081515"/>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9026D7A6-0CD8-D0B4-2C0F-73A6DA95A435}"/>
                </a:ext>
              </a:extLst>
            </p:cNvPr>
            <p:cNvSpPr/>
            <p:nvPr/>
          </p:nvSpPr>
          <p:spPr>
            <a:xfrm>
              <a:off x="3878705" y="362770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7F6F7D2-3FDD-EFD5-E1C2-AECE40076202}"/>
                </a:ext>
              </a:extLst>
            </p:cNvPr>
            <p:cNvSpPr/>
            <p:nvPr/>
          </p:nvSpPr>
          <p:spPr>
            <a:xfrm>
              <a:off x="4338495" y="3180500"/>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245D245B-420C-3B02-AAA0-BF45682BB050}"/>
                </a:ext>
              </a:extLst>
            </p:cNvPr>
            <p:cNvSpPr/>
            <p:nvPr/>
          </p:nvSpPr>
          <p:spPr>
            <a:xfrm>
              <a:off x="1597947" y="468159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43A5A2F-457B-6D22-1C03-2E842A8A8ABE}"/>
                </a:ext>
              </a:extLst>
            </p:cNvPr>
            <p:cNvSpPr/>
            <p:nvPr/>
          </p:nvSpPr>
          <p:spPr>
            <a:xfrm>
              <a:off x="3670344" y="470948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a:extLst>
                <a:ext uri="{FF2B5EF4-FFF2-40B4-BE49-F238E27FC236}">
                  <a16:creationId xmlns:a16="http://schemas.microsoft.com/office/drawing/2014/main" id="{F1B5D962-8581-6B53-1E72-865EE8CC8CD1}"/>
                </a:ext>
              </a:extLst>
            </p:cNvPr>
            <p:cNvCxnSpPr>
              <a:cxnSpLocks/>
            </p:cNvCxnSpPr>
            <p:nvPr/>
          </p:nvCxnSpPr>
          <p:spPr>
            <a:xfrm flipV="1">
              <a:off x="1038287" y="1178387"/>
              <a:ext cx="0" cy="457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0FB9021-C619-3449-DFDF-253CD9E81F1D}"/>
                </a:ext>
              </a:extLst>
            </p:cNvPr>
            <p:cNvCxnSpPr>
              <a:cxnSpLocks/>
            </p:cNvCxnSpPr>
            <p:nvPr/>
          </p:nvCxnSpPr>
          <p:spPr>
            <a:xfrm>
              <a:off x="805545" y="5433718"/>
              <a:ext cx="457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3B287F8-DFA3-10B4-384B-B4DB2D5A595E}"/>
                </a:ext>
              </a:extLst>
            </p:cNvPr>
            <p:cNvSpPr/>
            <p:nvPr/>
          </p:nvSpPr>
          <p:spPr>
            <a:xfrm>
              <a:off x="3983811" y="3381257"/>
              <a:ext cx="545723" cy="5017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870114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A Contrived Example </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5"/>
            <a:ext cx="2743200" cy="365125"/>
          </a:xfrm>
        </p:spPr>
        <p:txBody>
          <a:bodyPr/>
          <a:lstStyle/>
          <a:p>
            <a:fld id="{9F6F4FD3-9CF4-4D5E-9BBF-D453CCF141CE}" type="slidenum">
              <a:rPr lang="en-US" smtClean="0"/>
              <a:t>87</a:t>
            </a:fld>
            <a:endParaRPr lang="en-US" dirty="0"/>
          </a:p>
        </p:txBody>
      </p:sp>
      <p:sp>
        <p:nvSpPr>
          <p:cNvPr id="52" name="TextBox 51">
            <a:extLst>
              <a:ext uri="{FF2B5EF4-FFF2-40B4-BE49-F238E27FC236}">
                <a16:creationId xmlns:a16="http://schemas.microsoft.com/office/drawing/2014/main" id="{2394E65E-207E-89CD-DEDE-C07543364E0D}"/>
              </a:ext>
            </a:extLst>
          </p:cNvPr>
          <p:cNvSpPr txBox="1"/>
          <p:nvPr/>
        </p:nvSpPr>
        <p:spPr>
          <a:xfrm>
            <a:off x="6619576" y="1121351"/>
            <a:ext cx="5318814" cy="2554545"/>
          </a:xfrm>
          <a:prstGeom prst="rect">
            <a:avLst/>
          </a:prstGeom>
          <a:noFill/>
        </p:spPr>
        <p:txBody>
          <a:bodyPr wrap="square" rtlCol="0">
            <a:spAutoFit/>
          </a:bodyPr>
          <a:lstStyle/>
          <a:p>
            <a:r>
              <a:rPr lang="en-US" sz="2000" dirty="0"/>
              <a:t>DBSCAN continues the process with all the data points in the data set.</a:t>
            </a:r>
          </a:p>
          <a:p>
            <a:endParaRPr lang="en-US" sz="2000" dirty="0"/>
          </a:p>
          <a:p>
            <a:r>
              <a:rPr lang="en-US" sz="2000" dirty="0"/>
              <a:t>What is depicted here are the results of applying the DBSCAN definitions to the dataset. </a:t>
            </a:r>
          </a:p>
          <a:p>
            <a:endParaRPr lang="en-US" sz="2000" dirty="0"/>
          </a:p>
          <a:p>
            <a:r>
              <a:rPr lang="en-US" sz="2000" dirty="0"/>
              <a:t>Notice that two data points in addition to the four obvious noise points were identified.</a:t>
            </a:r>
          </a:p>
        </p:txBody>
      </p:sp>
      <p:sp>
        <p:nvSpPr>
          <p:cNvPr id="3" name="Footer Placeholder 3">
            <a:extLst>
              <a:ext uri="{FF2B5EF4-FFF2-40B4-BE49-F238E27FC236}">
                <a16:creationId xmlns:a16="http://schemas.microsoft.com/office/drawing/2014/main" id="{2B1AAC93-A43C-400D-1DA9-B82BF181C69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grpSp>
        <p:nvGrpSpPr>
          <p:cNvPr id="5" name="Group 4">
            <a:extLst>
              <a:ext uri="{FF2B5EF4-FFF2-40B4-BE49-F238E27FC236}">
                <a16:creationId xmlns:a16="http://schemas.microsoft.com/office/drawing/2014/main" id="{F3CFA832-F91E-4F1D-C9F8-CFBD7AC97417}"/>
              </a:ext>
            </a:extLst>
          </p:cNvPr>
          <p:cNvGrpSpPr/>
          <p:nvPr/>
        </p:nvGrpSpPr>
        <p:grpSpPr>
          <a:xfrm>
            <a:off x="805545" y="1178387"/>
            <a:ext cx="4572000" cy="4572000"/>
            <a:chOff x="805545" y="1178387"/>
            <a:chExt cx="4572000" cy="4572000"/>
          </a:xfrm>
        </p:grpSpPr>
        <p:sp>
          <p:nvSpPr>
            <p:cNvPr id="6" name="Oval 5">
              <a:extLst>
                <a:ext uri="{FF2B5EF4-FFF2-40B4-BE49-F238E27FC236}">
                  <a16:creationId xmlns:a16="http://schemas.microsoft.com/office/drawing/2014/main" id="{AEA6A2AB-8135-DA1E-12DA-15918F0BA8F3}"/>
                </a:ext>
              </a:extLst>
            </p:cNvPr>
            <p:cNvSpPr/>
            <p:nvPr/>
          </p:nvSpPr>
          <p:spPr>
            <a:xfrm>
              <a:off x="2943365" y="2768136"/>
              <a:ext cx="106136" cy="12245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DFD282F-A190-3E44-BF76-5A16898540DA}"/>
                </a:ext>
              </a:extLst>
            </p:cNvPr>
            <p:cNvSpPr/>
            <p:nvPr/>
          </p:nvSpPr>
          <p:spPr>
            <a:xfrm>
              <a:off x="2662572" y="3692794"/>
              <a:ext cx="106136" cy="12245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F46C34D-A3BC-E8BF-4EE6-058F2DB21098}"/>
                </a:ext>
              </a:extLst>
            </p:cNvPr>
            <p:cNvSpPr/>
            <p:nvPr/>
          </p:nvSpPr>
          <p:spPr>
            <a:xfrm>
              <a:off x="3097188" y="3036514"/>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9BCD6A0-CACA-F9AE-C358-1F7DA0EE765F}"/>
                </a:ext>
              </a:extLst>
            </p:cNvPr>
            <p:cNvSpPr/>
            <p:nvPr/>
          </p:nvSpPr>
          <p:spPr>
            <a:xfrm>
              <a:off x="2734984" y="2624035"/>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80A8C41-1B4D-E795-BBCB-3836F3F015F8}"/>
                </a:ext>
              </a:extLst>
            </p:cNvPr>
            <p:cNvSpPr/>
            <p:nvPr/>
          </p:nvSpPr>
          <p:spPr>
            <a:xfrm>
              <a:off x="3097188" y="3452147"/>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517A229-11C2-604C-4B52-C737F7F2BCE3}"/>
                </a:ext>
              </a:extLst>
            </p:cNvPr>
            <p:cNvSpPr/>
            <p:nvPr/>
          </p:nvSpPr>
          <p:spPr>
            <a:xfrm>
              <a:off x="2714823" y="3067394"/>
              <a:ext cx="106136" cy="12245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03D1E17-F7B4-0E92-5CA8-BE3E9C4924BD}"/>
                </a:ext>
              </a:extLst>
            </p:cNvPr>
            <p:cNvSpPr/>
            <p:nvPr/>
          </p:nvSpPr>
          <p:spPr>
            <a:xfrm>
              <a:off x="2381344" y="3640097"/>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51FE383-BB67-70AD-25C1-B6905C5675CC}"/>
                </a:ext>
              </a:extLst>
            </p:cNvPr>
            <p:cNvSpPr/>
            <p:nvPr/>
          </p:nvSpPr>
          <p:spPr>
            <a:xfrm>
              <a:off x="2569677" y="3434311"/>
              <a:ext cx="106136" cy="12245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634658D-695B-9C9A-B7E5-EC9E15A0834F}"/>
                </a:ext>
              </a:extLst>
            </p:cNvPr>
            <p:cNvSpPr/>
            <p:nvPr/>
          </p:nvSpPr>
          <p:spPr>
            <a:xfrm>
              <a:off x="3043819" y="2480332"/>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0B9D07E-D518-A8A6-2128-74F90D6A79C0}"/>
                </a:ext>
              </a:extLst>
            </p:cNvPr>
            <p:cNvSpPr/>
            <p:nvPr/>
          </p:nvSpPr>
          <p:spPr>
            <a:xfrm>
              <a:off x="3166673" y="1698201"/>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7A5EFF1-BF29-A8D8-92DC-0A8B1EE14164}"/>
                </a:ext>
              </a:extLst>
            </p:cNvPr>
            <p:cNvSpPr/>
            <p:nvPr/>
          </p:nvSpPr>
          <p:spPr>
            <a:xfrm>
              <a:off x="4559479" y="206822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22223E4-0A1B-9BB7-90BF-F818C930FE5A}"/>
                </a:ext>
              </a:extLst>
            </p:cNvPr>
            <p:cNvSpPr/>
            <p:nvPr/>
          </p:nvSpPr>
          <p:spPr>
            <a:xfrm>
              <a:off x="3241420" y="2718696"/>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C381D0-8EC0-9E40-C93A-712CF0377459}"/>
                </a:ext>
              </a:extLst>
            </p:cNvPr>
            <p:cNvSpPr/>
            <p:nvPr/>
          </p:nvSpPr>
          <p:spPr>
            <a:xfrm>
              <a:off x="2584012" y="2847185"/>
              <a:ext cx="106136" cy="12245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4E36249-D5AF-5306-BBBE-EF411931B117}"/>
                </a:ext>
              </a:extLst>
            </p:cNvPr>
            <p:cNvSpPr/>
            <p:nvPr/>
          </p:nvSpPr>
          <p:spPr>
            <a:xfrm>
              <a:off x="2355596" y="2890589"/>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97FBB36-7006-0360-AE65-3706F6B7069D}"/>
                </a:ext>
              </a:extLst>
            </p:cNvPr>
            <p:cNvSpPr/>
            <p:nvPr/>
          </p:nvSpPr>
          <p:spPr>
            <a:xfrm>
              <a:off x="2672505" y="3941174"/>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8AD3F79-9B4D-2F17-FFF5-4C34DF26E897}"/>
                </a:ext>
              </a:extLst>
            </p:cNvPr>
            <p:cNvSpPr/>
            <p:nvPr/>
          </p:nvSpPr>
          <p:spPr>
            <a:xfrm>
              <a:off x="1645586" y="3373085"/>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51AB24E-CA32-4087-6033-685BEFCD37C8}"/>
                </a:ext>
              </a:extLst>
            </p:cNvPr>
            <p:cNvSpPr/>
            <p:nvPr/>
          </p:nvSpPr>
          <p:spPr>
            <a:xfrm>
              <a:off x="2302528" y="3934871"/>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F7710F5-6F32-3EF7-9B37-FE4DF74DB75F}"/>
                </a:ext>
              </a:extLst>
            </p:cNvPr>
            <p:cNvSpPr/>
            <p:nvPr/>
          </p:nvSpPr>
          <p:spPr>
            <a:xfrm>
              <a:off x="2438594" y="3218464"/>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AEAB990-0DE7-D1EB-3468-DA30441708A3}"/>
                </a:ext>
              </a:extLst>
            </p:cNvPr>
            <p:cNvSpPr/>
            <p:nvPr/>
          </p:nvSpPr>
          <p:spPr>
            <a:xfrm>
              <a:off x="2841120" y="3350357"/>
              <a:ext cx="106136" cy="12245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A93E51B-2B19-DC5E-4CA3-93CC8000FDE6}"/>
                </a:ext>
              </a:extLst>
            </p:cNvPr>
            <p:cNvSpPr/>
            <p:nvPr/>
          </p:nvSpPr>
          <p:spPr>
            <a:xfrm>
              <a:off x="3103885" y="4576909"/>
              <a:ext cx="106136" cy="12245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5A1EC76-D091-5942-C7BB-9F8FA2D00912}"/>
                </a:ext>
              </a:extLst>
            </p:cNvPr>
            <p:cNvSpPr/>
            <p:nvPr/>
          </p:nvSpPr>
          <p:spPr>
            <a:xfrm>
              <a:off x="3135284" y="3929007"/>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5B10935-0532-3EDA-1F7F-C180EC837C3E}"/>
                </a:ext>
              </a:extLst>
            </p:cNvPr>
            <p:cNvSpPr/>
            <p:nvPr/>
          </p:nvSpPr>
          <p:spPr>
            <a:xfrm>
              <a:off x="2672507" y="441100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5C9E7F6-E2E6-5125-CDE7-56902B83023E}"/>
                </a:ext>
              </a:extLst>
            </p:cNvPr>
            <p:cNvSpPr/>
            <p:nvPr/>
          </p:nvSpPr>
          <p:spPr>
            <a:xfrm>
              <a:off x="2924907" y="3680227"/>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810D537-A72E-F3B6-6D46-C5387598D738}"/>
                </a:ext>
              </a:extLst>
            </p:cNvPr>
            <p:cNvSpPr/>
            <p:nvPr/>
          </p:nvSpPr>
          <p:spPr>
            <a:xfrm>
              <a:off x="3946981" y="4687945"/>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23DB900-9BCA-0ABC-E773-746C0CD460F6}"/>
                </a:ext>
              </a:extLst>
            </p:cNvPr>
            <p:cNvSpPr/>
            <p:nvPr/>
          </p:nvSpPr>
          <p:spPr>
            <a:xfrm>
              <a:off x="3538933" y="4454457"/>
              <a:ext cx="106136" cy="12245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C72EBA2-66AE-80B5-526B-D29ED225EE14}"/>
                </a:ext>
              </a:extLst>
            </p:cNvPr>
            <p:cNvSpPr/>
            <p:nvPr/>
          </p:nvSpPr>
          <p:spPr>
            <a:xfrm>
              <a:off x="3015543" y="4342675"/>
              <a:ext cx="106136" cy="12245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D611664-3D81-999B-FADF-1E75CF6281F9}"/>
                </a:ext>
              </a:extLst>
            </p:cNvPr>
            <p:cNvSpPr/>
            <p:nvPr/>
          </p:nvSpPr>
          <p:spPr>
            <a:xfrm>
              <a:off x="2872668" y="4081382"/>
              <a:ext cx="106136" cy="12245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26D6038-635A-7F57-6706-9176AC478EAE}"/>
                </a:ext>
              </a:extLst>
            </p:cNvPr>
            <p:cNvSpPr/>
            <p:nvPr/>
          </p:nvSpPr>
          <p:spPr>
            <a:xfrm>
              <a:off x="3425934" y="4161041"/>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29019C1-1E36-D4B9-9F1D-F2DBA882BD76}"/>
                </a:ext>
              </a:extLst>
            </p:cNvPr>
            <p:cNvSpPr/>
            <p:nvPr/>
          </p:nvSpPr>
          <p:spPr>
            <a:xfrm>
              <a:off x="3305510" y="4386449"/>
              <a:ext cx="106136" cy="12245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CF63082-0AE2-E986-DE04-5E1A331F49AB}"/>
                </a:ext>
              </a:extLst>
            </p:cNvPr>
            <p:cNvSpPr/>
            <p:nvPr/>
          </p:nvSpPr>
          <p:spPr>
            <a:xfrm>
              <a:off x="3809713" y="4504266"/>
              <a:ext cx="106136" cy="12245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93C1D1E-1414-8E33-BF42-53549238963A}"/>
                </a:ext>
              </a:extLst>
            </p:cNvPr>
            <p:cNvSpPr/>
            <p:nvPr/>
          </p:nvSpPr>
          <p:spPr>
            <a:xfrm>
              <a:off x="3764958" y="4202977"/>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CEBE011-8160-4106-6D4B-EC3C4BAFE969}"/>
                </a:ext>
              </a:extLst>
            </p:cNvPr>
            <p:cNvSpPr/>
            <p:nvPr/>
          </p:nvSpPr>
          <p:spPr>
            <a:xfrm>
              <a:off x="3150287" y="4179510"/>
              <a:ext cx="106136" cy="12245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356C773-18F8-72A4-8FA2-09AAD917B4B9}"/>
                </a:ext>
              </a:extLst>
            </p:cNvPr>
            <p:cNvSpPr/>
            <p:nvPr/>
          </p:nvSpPr>
          <p:spPr>
            <a:xfrm>
              <a:off x="3428574" y="4627340"/>
              <a:ext cx="106136" cy="12245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AD1ED53-00C4-5285-AE6F-CB30D3509CC8}"/>
                </a:ext>
              </a:extLst>
            </p:cNvPr>
            <p:cNvSpPr/>
            <p:nvPr/>
          </p:nvSpPr>
          <p:spPr>
            <a:xfrm>
              <a:off x="4078421" y="4301962"/>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410B196-FC33-43AD-31BC-6D7C14EBF89C}"/>
                </a:ext>
              </a:extLst>
            </p:cNvPr>
            <p:cNvSpPr/>
            <p:nvPr/>
          </p:nvSpPr>
          <p:spPr>
            <a:xfrm>
              <a:off x="4207055" y="3566482"/>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A78E608-478C-BC82-339E-3D8EAB76799F}"/>
                </a:ext>
              </a:extLst>
            </p:cNvPr>
            <p:cNvSpPr/>
            <p:nvPr/>
          </p:nvSpPr>
          <p:spPr>
            <a:xfrm>
              <a:off x="3799006" y="3332995"/>
              <a:ext cx="106136" cy="12245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8AB04E7-02C9-D6BC-32C0-FA0B18AB87F4}"/>
                </a:ext>
              </a:extLst>
            </p:cNvPr>
            <p:cNvSpPr/>
            <p:nvPr/>
          </p:nvSpPr>
          <p:spPr>
            <a:xfrm>
              <a:off x="3686008" y="3039579"/>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3136B3F-EF5F-2103-86B3-8D2BCE683374}"/>
                </a:ext>
              </a:extLst>
            </p:cNvPr>
            <p:cNvSpPr/>
            <p:nvPr/>
          </p:nvSpPr>
          <p:spPr>
            <a:xfrm>
              <a:off x="3599465" y="3505256"/>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27795E3-F46B-A66C-AC86-8D559B773006}"/>
                </a:ext>
              </a:extLst>
            </p:cNvPr>
            <p:cNvSpPr/>
            <p:nvPr/>
          </p:nvSpPr>
          <p:spPr>
            <a:xfrm>
              <a:off x="4069786" y="3382804"/>
              <a:ext cx="106136" cy="12245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B89F007-85F0-02C7-E62F-3EE88F53EBA9}"/>
                </a:ext>
              </a:extLst>
            </p:cNvPr>
            <p:cNvSpPr/>
            <p:nvPr/>
          </p:nvSpPr>
          <p:spPr>
            <a:xfrm>
              <a:off x="4025031" y="3081515"/>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9026D7A6-0CD8-D0B4-2C0F-73A6DA95A435}"/>
                </a:ext>
              </a:extLst>
            </p:cNvPr>
            <p:cNvSpPr/>
            <p:nvPr/>
          </p:nvSpPr>
          <p:spPr>
            <a:xfrm>
              <a:off x="3878705" y="3627709"/>
              <a:ext cx="106136" cy="12245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7F6F7D2-3FDD-EFD5-E1C2-AECE40076202}"/>
                </a:ext>
              </a:extLst>
            </p:cNvPr>
            <p:cNvSpPr/>
            <p:nvPr/>
          </p:nvSpPr>
          <p:spPr>
            <a:xfrm>
              <a:off x="4338495" y="3180500"/>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245D245B-420C-3B02-AAA0-BF45682BB050}"/>
                </a:ext>
              </a:extLst>
            </p:cNvPr>
            <p:cNvSpPr/>
            <p:nvPr/>
          </p:nvSpPr>
          <p:spPr>
            <a:xfrm>
              <a:off x="1597947" y="468159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43A5A2F-457B-6D22-1C03-2E842A8A8ABE}"/>
                </a:ext>
              </a:extLst>
            </p:cNvPr>
            <p:cNvSpPr/>
            <p:nvPr/>
          </p:nvSpPr>
          <p:spPr>
            <a:xfrm>
              <a:off x="3670344" y="4709482"/>
              <a:ext cx="106136" cy="12245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a:extLst>
                <a:ext uri="{FF2B5EF4-FFF2-40B4-BE49-F238E27FC236}">
                  <a16:creationId xmlns:a16="http://schemas.microsoft.com/office/drawing/2014/main" id="{F1B5D962-8581-6B53-1E72-865EE8CC8CD1}"/>
                </a:ext>
              </a:extLst>
            </p:cNvPr>
            <p:cNvCxnSpPr>
              <a:cxnSpLocks/>
            </p:cNvCxnSpPr>
            <p:nvPr/>
          </p:nvCxnSpPr>
          <p:spPr>
            <a:xfrm flipV="1">
              <a:off x="1038287" y="1178387"/>
              <a:ext cx="0" cy="457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0FB9021-C619-3449-DFDF-253CD9E81F1D}"/>
                </a:ext>
              </a:extLst>
            </p:cNvPr>
            <p:cNvCxnSpPr>
              <a:cxnSpLocks/>
            </p:cNvCxnSpPr>
            <p:nvPr/>
          </p:nvCxnSpPr>
          <p:spPr>
            <a:xfrm>
              <a:off x="805545" y="5433718"/>
              <a:ext cx="457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3B287F8-DFA3-10B4-384B-B4DB2D5A595E}"/>
                </a:ext>
              </a:extLst>
            </p:cNvPr>
            <p:cNvSpPr/>
            <p:nvPr/>
          </p:nvSpPr>
          <p:spPr>
            <a:xfrm>
              <a:off x="2440934" y="4214316"/>
              <a:ext cx="545723" cy="5017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4E6E2DB-51A6-B039-8F03-C0B3138348D2}"/>
                </a:ext>
              </a:extLst>
            </p:cNvPr>
            <p:cNvSpPr/>
            <p:nvPr/>
          </p:nvSpPr>
          <p:spPr>
            <a:xfrm>
              <a:off x="2080628" y="3743560"/>
              <a:ext cx="545723" cy="5017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28874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A Contrived Example </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5"/>
            <a:ext cx="2743200" cy="365125"/>
          </a:xfrm>
        </p:spPr>
        <p:txBody>
          <a:bodyPr/>
          <a:lstStyle/>
          <a:p>
            <a:fld id="{9F6F4FD3-9CF4-4D5E-9BBF-D453CCF141CE}" type="slidenum">
              <a:rPr lang="en-US" smtClean="0"/>
              <a:t>88</a:t>
            </a:fld>
            <a:endParaRPr lang="en-US" dirty="0"/>
          </a:p>
        </p:txBody>
      </p:sp>
      <p:sp>
        <p:nvSpPr>
          <p:cNvPr id="52" name="TextBox 51">
            <a:extLst>
              <a:ext uri="{FF2B5EF4-FFF2-40B4-BE49-F238E27FC236}">
                <a16:creationId xmlns:a16="http://schemas.microsoft.com/office/drawing/2014/main" id="{2394E65E-207E-89CD-DEDE-C07543364E0D}"/>
              </a:ext>
            </a:extLst>
          </p:cNvPr>
          <p:cNvSpPr txBox="1"/>
          <p:nvPr/>
        </p:nvSpPr>
        <p:spPr>
          <a:xfrm>
            <a:off x="6619576" y="1121351"/>
            <a:ext cx="5318814" cy="2862322"/>
          </a:xfrm>
          <a:prstGeom prst="rect">
            <a:avLst/>
          </a:prstGeom>
          <a:noFill/>
        </p:spPr>
        <p:txBody>
          <a:bodyPr wrap="square" rtlCol="0">
            <a:spAutoFit/>
          </a:bodyPr>
          <a:lstStyle/>
          <a:p>
            <a:r>
              <a:rPr lang="en-US" sz="2000" dirty="0"/>
              <a:t>Next, DBSCAN eliminates noise points and then connects all core points with eps distance of each other.</a:t>
            </a:r>
          </a:p>
          <a:p>
            <a:endParaRPr lang="en-US" sz="2000" dirty="0"/>
          </a:p>
          <a:p>
            <a:r>
              <a:rPr lang="en-US" sz="2000" dirty="0"/>
              <a:t>Groups of connected core points become clusters.</a:t>
            </a:r>
          </a:p>
          <a:p>
            <a:endParaRPr lang="en-US" sz="2000" dirty="0"/>
          </a:p>
          <a:p>
            <a:r>
              <a:rPr lang="en-US" sz="2000" dirty="0"/>
              <a:t>Notice how the found clusters do not match the first slide?</a:t>
            </a:r>
          </a:p>
        </p:txBody>
      </p:sp>
      <p:sp>
        <p:nvSpPr>
          <p:cNvPr id="3" name="Footer Placeholder 3">
            <a:extLst>
              <a:ext uri="{FF2B5EF4-FFF2-40B4-BE49-F238E27FC236}">
                <a16:creationId xmlns:a16="http://schemas.microsoft.com/office/drawing/2014/main" id="{2B1AAC93-A43C-400D-1DA9-B82BF181C69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grpSp>
        <p:nvGrpSpPr>
          <p:cNvPr id="4" name="Group 3">
            <a:extLst>
              <a:ext uri="{FF2B5EF4-FFF2-40B4-BE49-F238E27FC236}">
                <a16:creationId xmlns:a16="http://schemas.microsoft.com/office/drawing/2014/main" id="{025206F4-9779-F73A-1914-1F9AAC8B6120}"/>
              </a:ext>
            </a:extLst>
          </p:cNvPr>
          <p:cNvGrpSpPr/>
          <p:nvPr/>
        </p:nvGrpSpPr>
        <p:grpSpPr>
          <a:xfrm>
            <a:off x="805545" y="1178387"/>
            <a:ext cx="4572000" cy="4572000"/>
            <a:chOff x="805545" y="1178387"/>
            <a:chExt cx="4572000" cy="4572000"/>
          </a:xfrm>
        </p:grpSpPr>
        <p:sp>
          <p:nvSpPr>
            <p:cNvPr id="6" name="Oval 5">
              <a:extLst>
                <a:ext uri="{FF2B5EF4-FFF2-40B4-BE49-F238E27FC236}">
                  <a16:creationId xmlns:a16="http://schemas.microsoft.com/office/drawing/2014/main" id="{AEA6A2AB-8135-DA1E-12DA-15918F0BA8F3}"/>
                </a:ext>
              </a:extLst>
            </p:cNvPr>
            <p:cNvSpPr/>
            <p:nvPr/>
          </p:nvSpPr>
          <p:spPr>
            <a:xfrm>
              <a:off x="2943365" y="2768136"/>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DFD282F-A190-3E44-BF76-5A16898540DA}"/>
                </a:ext>
              </a:extLst>
            </p:cNvPr>
            <p:cNvSpPr/>
            <p:nvPr/>
          </p:nvSpPr>
          <p:spPr>
            <a:xfrm>
              <a:off x="2662572" y="3692794"/>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F46C34D-A3BC-E8BF-4EE6-058F2DB21098}"/>
                </a:ext>
              </a:extLst>
            </p:cNvPr>
            <p:cNvSpPr/>
            <p:nvPr/>
          </p:nvSpPr>
          <p:spPr>
            <a:xfrm>
              <a:off x="3097188" y="3036514"/>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9BCD6A0-CACA-F9AE-C358-1F7DA0EE765F}"/>
                </a:ext>
              </a:extLst>
            </p:cNvPr>
            <p:cNvSpPr/>
            <p:nvPr/>
          </p:nvSpPr>
          <p:spPr>
            <a:xfrm>
              <a:off x="2734984" y="2624035"/>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80A8C41-1B4D-E795-BBCB-3836F3F015F8}"/>
                </a:ext>
              </a:extLst>
            </p:cNvPr>
            <p:cNvSpPr/>
            <p:nvPr/>
          </p:nvSpPr>
          <p:spPr>
            <a:xfrm>
              <a:off x="3097188" y="3452147"/>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517A229-11C2-604C-4B52-C737F7F2BCE3}"/>
                </a:ext>
              </a:extLst>
            </p:cNvPr>
            <p:cNvSpPr/>
            <p:nvPr/>
          </p:nvSpPr>
          <p:spPr>
            <a:xfrm>
              <a:off x="2714823" y="3067394"/>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03D1E17-F7B4-0E92-5CA8-BE3E9C4924BD}"/>
                </a:ext>
              </a:extLst>
            </p:cNvPr>
            <p:cNvSpPr/>
            <p:nvPr/>
          </p:nvSpPr>
          <p:spPr>
            <a:xfrm>
              <a:off x="2381344" y="3640097"/>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51FE383-BB67-70AD-25C1-B6905C5675CC}"/>
                </a:ext>
              </a:extLst>
            </p:cNvPr>
            <p:cNvSpPr/>
            <p:nvPr/>
          </p:nvSpPr>
          <p:spPr>
            <a:xfrm>
              <a:off x="2569677" y="3434311"/>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634658D-695B-9C9A-B7E5-EC9E15A0834F}"/>
                </a:ext>
              </a:extLst>
            </p:cNvPr>
            <p:cNvSpPr/>
            <p:nvPr/>
          </p:nvSpPr>
          <p:spPr>
            <a:xfrm>
              <a:off x="3043819" y="2480332"/>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22223E4-0A1B-9BB7-90BF-F818C930FE5A}"/>
                </a:ext>
              </a:extLst>
            </p:cNvPr>
            <p:cNvSpPr/>
            <p:nvPr/>
          </p:nvSpPr>
          <p:spPr>
            <a:xfrm>
              <a:off x="3241420" y="2718696"/>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C381D0-8EC0-9E40-C93A-712CF0377459}"/>
                </a:ext>
              </a:extLst>
            </p:cNvPr>
            <p:cNvSpPr/>
            <p:nvPr/>
          </p:nvSpPr>
          <p:spPr>
            <a:xfrm>
              <a:off x="2584012" y="2847185"/>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4E36249-D5AF-5306-BBBE-EF411931B117}"/>
                </a:ext>
              </a:extLst>
            </p:cNvPr>
            <p:cNvSpPr/>
            <p:nvPr/>
          </p:nvSpPr>
          <p:spPr>
            <a:xfrm>
              <a:off x="2355596" y="2890589"/>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97FBB36-7006-0360-AE65-3706F6B7069D}"/>
                </a:ext>
              </a:extLst>
            </p:cNvPr>
            <p:cNvSpPr/>
            <p:nvPr/>
          </p:nvSpPr>
          <p:spPr>
            <a:xfrm>
              <a:off x="2672505" y="3941174"/>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F7710F5-6F32-3EF7-9B37-FE4DF74DB75F}"/>
                </a:ext>
              </a:extLst>
            </p:cNvPr>
            <p:cNvSpPr/>
            <p:nvPr/>
          </p:nvSpPr>
          <p:spPr>
            <a:xfrm>
              <a:off x="2438594" y="3218464"/>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AEAB990-0DE7-D1EB-3468-DA30441708A3}"/>
                </a:ext>
              </a:extLst>
            </p:cNvPr>
            <p:cNvSpPr/>
            <p:nvPr/>
          </p:nvSpPr>
          <p:spPr>
            <a:xfrm>
              <a:off x="2841120" y="3350357"/>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A93E51B-2B19-DC5E-4CA3-93CC8000FDE6}"/>
                </a:ext>
              </a:extLst>
            </p:cNvPr>
            <p:cNvSpPr/>
            <p:nvPr/>
          </p:nvSpPr>
          <p:spPr>
            <a:xfrm>
              <a:off x="3103885" y="4576909"/>
              <a:ext cx="106136" cy="12245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5A1EC76-D091-5942-C7BB-9F8FA2D00912}"/>
                </a:ext>
              </a:extLst>
            </p:cNvPr>
            <p:cNvSpPr/>
            <p:nvPr/>
          </p:nvSpPr>
          <p:spPr>
            <a:xfrm>
              <a:off x="3135284" y="3929007"/>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5C9E7F6-E2E6-5125-CDE7-56902B83023E}"/>
                </a:ext>
              </a:extLst>
            </p:cNvPr>
            <p:cNvSpPr/>
            <p:nvPr/>
          </p:nvSpPr>
          <p:spPr>
            <a:xfrm>
              <a:off x="2924907" y="3680227"/>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810D537-A72E-F3B6-6D46-C5387598D738}"/>
                </a:ext>
              </a:extLst>
            </p:cNvPr>
            <p:cNvSpPr/>
            <p:nvPr/>
          </p:nvSpPr>
          <p:spPr>
            <a:xfrm>
              <a:off x="3946981" y="4687945"/>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23DB900-9BCA-0ABC-E773-746C0CD460F6}"/>
                </a:ext>
              </a:extLst>
            </p:cNvPr>
            <p:cNvSpPr/>
            <p:nvPr/>
          </p:nvSpPr>
          <p:spPr>
            <a:xfrm>
              <a:off x="3538933" y="4454457"/>
              <a:ext cx="106136" cy="12245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C72EBA2-66AE-80B5-526B-D29ED225EE14}"/>
                </a:ext>
              </a:extLst>
            </p:cNvPr>
            <p:cNvSpPr/>
            <p:nvPr/>
          </p:nvSpPr>
          <p:spPr>
            <a:xfrm>
              <a:off x="3015543" y="4342675"/>
              <a:ext cx="106136" cy="12245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D611664-3D81-999B-FADF-1E75CF6281F9}"/>
                </a:ext>
              </a:extLst>
            </p:cNvPr>
            <p:cNvSpPr/>
            <p:nvPr/>
          </p:nvSpPr>
          <p:spPr>
            <a:xfrm>
              <a:off x="2872668" y="4081382"/>
              <a:ext cx="106136" cy="12245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26D6038-635A-7F57-6706-9176AC478EAE}"/>
                </a:ext>
              </a:extLst>
            </p:cNvPr>
            <p:cNvSpPr/>
            <p:nvPr/>
          </p:nvSpPr>
          <p:spPr>
            <a:xfrm>
              <a:off x="3425934" y="4161041"/>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29019C1-1E36-D4B9-9F1D-F2DBA882BD76}"/>
                </a:ext>
              </a:extLst>
            </p:cNvPr>
            <p:cNvSpPr/>
            <p:nvPr/>
          </p:nvSpPr>
          <p:spPr>
            <a:xfrm>
              <a:off x="3305510" y="4386449"/>
              <a:ext cx="106136" cy="12245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CF63082-0AE2-E986-DE04-5E1A331F49AB}"/>
                </a:ext>
              </a:extLst>
            </p:cNvPr>
            <p:cNvSpPr/>
            <p:nvPr/>
          </p:nvSpPr>
          <p:spPr>
            <a:xfrm>
              <a:off x="3809713" y="4504266"/>
              <a:ext cx="106136" cy="12245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93C1D1E-1414-8E33-BF42-53549238963A}"/>
                </a:ext>
              </a:extLst>
            </p:cNvPr>
            <p:cNvSpPr/>
            <p:nvPr/>
          </p:nvSpPr>
          <p:spPr>
            <a:xfrm>
              <a:off x="3764958" y="4202977"/>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CEBE011-8160-4106-6D4B-EC3C4BAFE969}"/>
                </a:ext>
              </a:extLst>
            </p:cNvPr>
            <p:cNvSpPr/>
            <p:nvPr/>
          </p:nvSpPr>
          <p:spPr>
            <a:xfrm>
              <a:off x="3150287" y="4179510"/>
              <a:ext cx="106136" cy="12245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356C773-18F8-72A4-8FA2-09AAD917B4B9}"/>
                </a:ext>
              </a:extLst>
            </p:cNvPr>
            <p:cNvSpPr/>
            <p:nvPr/>
          </p:nvSpPr>
          <p:spPr>
            <a:xfrm>
              <a:off x="3428574" y="4627340"/>
              <a:ext cx="106136" cy="12245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AD1ED53-00C4-5285-AE6F-CB30D3509CC8}"/>
                </a:ext>
              </a:extLst>
            </p:cNvPr>
            <p:cNvSpPr/>
            <p:nvPr/>
          </p:nvSpPr>
          <p:spPr>
            <a:xfrm>
              <a:off x="4078421" y="4301962"/>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410B196-FC33-43AD-31BC-6D7C14EBF89C}"/>
                </a:ext>
              </a:extLst>
            </p:cNvPr>
            <p:cNvSpPr/>
            <p:nvPr/>
          </p:nvSpPr>
          <p:spPr>
            <a:xfrm>
              <a:off x="4207055" y="3566482"/>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A78E608-478C-BC82-339E-3D8EAB76799F}"/>
                </a:ext>
              </a:extLst>
            </p:cNvPr>
            <p:cNvSpPr/>
            <p:nvPr/>
          </p:nvSpPr>
          <p:spPr>
            <a:xfrm>
              <a:off x="3799006" y="3332995"/>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8AB04E7-02C9-D6BC-32C0-FA0B18AB87F4}"/>
                </a:ext>
              </a:extLst>
            </p:cNvPr>
            <p:cNvSpPr/>
            <p:nvPr/>
          </p:nvSpPr>
          <p:spPr>
            <a:xfrm>
              <a:off x="3686008" y="3039579"/>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3136B3F-EF5F-2103-86B3-8D2BCE683374}"/>
                </a:ext>
              </a:extLst>
            </p:cNvPr>
            <p:cNvSpPr/>
            <p:nvPr/>
          </p:nvSpPr>
          <p:spPr>
            <a:xfrm>
              <a:off x="3599465" y="3505256"/>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27795E3-F46B-A66C-AC86-8D559B773006}"/>
                </a:ext>
              </a:extLst>
            </p:cNvPr>
            <p:cNvSpPr/>
            <p:nvPr/>
          </p:nvSpPr>
          <p:spPr>
            <a:xfrm>
              <a:off x="4069786" y="3382804"/>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B89F007-85F0-02C7-E62F-3EE88F53EBA9}"/>
                </a:ext>
              </a:extLst>
            </p:cNvPr>
            <p:cNvSpPr/>
            <p:nvPr/>
          </p:nvSpPr>
          <p:spPr>
            <a:xfrm>
              <a:off x="4025031" y="3081515"/>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9026D7A6-0CD8-D0B4-2C0F-73A6DA95A435}"/>
                </a:ext>
              </a:extLst>
            </p:cNvPr>
            <p:cNvSpPr/>
            <p:nvPr/>
          </p:nvSpPr>
          <p:spPr>
            <a:xfrm>
              <a:off x="3878705" y="3627709"/>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7F6F7D2-3FDD-EFD5-E1C2-AECE40076202}"/>
                </a:ext>
              </a:extLst>
            </p:cNvPr>
            <p:cNvSpPr/>
            <p:nvPr/>
          </p:nvSpPr>
          <p:spPr>
            <a:xfrm>
              <a:off x="4338495" y="3180500"/>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43A5A2F-457B-6D22-1C03-2E842A8A8ABE}"/>
                </a:ext>
              </a:extLst>
            </p:cNvPr>
            <p:cNvSpPr/>
            <p:nvPr/>
          </p:nvSpPr>
          <p:spPr>
            <a:xfrm>
              <a:off x="3670344" y="4709482"/>
              <a:ext cx="106136" cy="12245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a:extLst>
                <a:ext uri="{FF2B5EF4-FFF2-40B4-BE49-F238E27FC236}">
                  <a16:creationId xmlns:a16="http://schemas.microsoft.com/office/drawing/2014/main" id="{F1B5D962-8581-6B53-1E72-865EE8CC8CD1}"/>
                </a:ext>
              </a:extLst>
            </p:cNvPr>
            <p:cNvCxnSpPr>
              <a:cxnSpLocks/>
            </p:cNvCxnSpPr>
            <p:nvPr/>
          </p:nvCxnSpPr>
          <p:spPr>
            <a:xfrm flipV="1">
              <a:off x="1038287" y="1178387"/>
              <a:ext cx="0" cy="457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0FB9021-C619-3449-DFDF-253CD9E81F1D}"/>
                </a:ext>
              </a:extLst>
            </p:cNvPr>
            <p:cNvCxnSpPr>
              <a:cxnSpLocks/>
            </p:cNvCxnSpPr>
            <p:nvPr/>
          </p:nvCxnSpPr>
          <p:spPr>
            <a:xfrm>
              <a:off x="805545" y="5433718"/>
              <a:ext cx="457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333150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A Contrived Example </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5"/>
            <a:ext cx="2743200" cy="365125"/>
          </a:xfrm>
        </p:spPr>
        <p:txBody>
          <a:bodyPr/>
          <a:lstStyle/>
          <a:p>
            <a:fld id="{9F6F4FD3-9CF4-4D5E-9BBF-D453CCF141CE}" type="slidenum">
              <a:rPr lang="en-US" smtClean="0"/>
              <a:t>89</a:t>
            </a:fld>
            <a:endParaRPr lang="en-US" dirty="0"/>
          </a:p>
        </p:txBody>
      </p:sp>
      <p:sp>
        <p:nvSpPr>
          <p:cNvPr id="52" name="TextBox 51">
            <a:extLst>
              <a:ext uri="{FF2B5EF4-FFF2-40B4-BE49-F238E27FC236}">
                <a16:creationId xmlns:a16="http://schemas.microsoft.com/office/drawing/2014/main" id="{2394E65E-207E-89CD-DEDE-C07543364E0D}"/>
              </a:ext>
            </a:extLst>
          </p:cNvPr>
          <p:cNvSpPr txBox="1"/>
          <p:nvPr/>
        </p:nvSpPr>
        <p:spPr>
          <a:xfrm>
            <a:off x="6619576" y="1121351"/>
            <a:ext cx="5318814" cy="4093428"/>
          </a:xfrm>
          <a:prstGeom prst="rect">
            <a:avLst/>
          </a:prstGeom>
          <a:noFill/>
        </p:spPr>
        <p:txBody>
          <a:bodyPr wrap="square" rtlCol="0">
            <a:spAutoFit/>
          </a:bodyPr>
          <a:lstStyle/>
          <a:p>
            <a:r>
              <a:rPr lang="en-US" sz="2000" dirty="0"/>
              <a:t>Last, DBSCAN assigns border points to clusters  based on core point proximity.</a:t>
            </a:r>
          </a:p>
          <a:p>
            <a:endParaRPr lang="en-US" sz="2000" dirty="0"/>
          </a:p>
          <a:p>
            <a:r>
              <a:rPr lang="en-US" sz="2000" dirty="0"/>
              <a:t>How does DBSCAN handle “ties”?</a:t>
            </a:r>
          </a:p>
          <a:p>
            <a:endParaRPr lang="en-US" sz="2000" dirty="0"/>
          </a:p>
          <a:p>
            <a:r>
              <a:rPr lang="en-US" sz="2000" dirty="0"/>
              <a:t>Notice how the found clusters do not match the first slide?</a:t>
            </a:r>
          </a:p>
          <a:p>
            <a:endParaRPr lang="en-US" sz="2000" dirty="0"/>
          </a:p>
          <a:p>
            <a:r>
              <a:rPr lang="en-US" sz="2000" dirty="0"/>
              <a:t>DBSCAN is greedy. When necessary, border points are assigned to the cluster that was created first.</a:t>
            </a:r>
          </a:p>
          <a:p>
            <a:endParaRPr lang="en-US" sz="2000" dirty="0"/>
          </a:p>
          <a:p>
            <a:r>
              <a:rPr lang="en-US" sz="2000" dirty="0"/>
              <a:t>Let’s say that the green cluster was created first.</a:t>
            </a:r>
          </a:p>
        </p:txBody>
      </p:sp>
      <p:sp>
        <p:nvSpPr>
          <p:cNvPr id="3" name="Footer Placeholder 3">
            <a:extLst>
              <a:ext uri="{FF2B5EF4-FFF2-40B4-BE49-F238E27FC236}">
                <a16:creationId xmlns:a16="http://schemas.microsoft.com/office/drawing/2014/main" id="{2B1AAC93-A43C-400D-1DA9-B82BF181C69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grpSp>
        <p:nvGrpSpPr>
          <p:cNvPr id="15" name="Group 14">
            <a:extLst>
              <a:ext uri="{FF2B5EF4-FFF2-40B4-BE49-F238E27FC236}">
                <a16:creationId xmlns:a16="http://schemas.microsoft.com/office/drawing/2014/main" id="{61D147D7-E74B-96B3-DE5E-4A834E5ECAF5}"/>
              </a:ext>
            </a:extLst>
          </p:cNvPr>
          <p:cNvGrpSpPr/>
          <p:nvPr/>
        </p:nvGrpSpPr>
        <p:grpSpPr>
          <a:xfrm>
            <a:off x="805545" y="1178387"/>
            <a:ext cx="4572000" cy="4572000"/>
            <a:chOff x="805545" y="1178387"/>
            <a:chExt cx="4572000" cy="4572000"/>
          </a:xfrm>
        </p:grpSpPr>
        <p:sp>
          <p:nvSpPr>
            <p:cNvPr id="6" name="Oval 5">
              <a:extLst>
                <a:ext uri="{FF2B5EF4-FFF2-40B4-BE49-F238E27FC236}">
                  <a16:creationId xmlns:a16="http://schemas.microsoft.com/office/drawing/2014/main" id="{AEA6A2AB-8135-DA1E-12DA-15918F0BA8F3}"/>
                </a:ext>
              </a:extLst>
            </p:cNvPr>
            <p:cNvSpPr/>
            <p:nvPr/>
          </p:nvSpPr>
          <p:spPr>
            <a:xfrm>
              <a:off x="2943365" y="2768136"/>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DFD282F-A190-3E44-BF76-5A16898540DA}"/>
                </a:ext>
              </a:extLst>
            </p:cNvPr>
            <p:cNvSpPr/>
            <p:nvPr/>
          </p:nvSpPr>
          <p:spPr>
            <a:xfrm>
              <a:off x="2662572" y="3692794"/>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F46C34D-A3BC-E8BF-4EE6-058F2DB21098}"/>
                </a:ext>
              </a:extLst>
            </p:cNvPr>
            <p:cNvSpPr/>
            <p:nvPr/>
          </p:nvSpPr>
          <p:spPr>
            <a:xfrm>
              <a:off x="3097188" y="3036514"/>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9BCD6A0-CACA-F9AE-C358-1F7DA0EE765F}"/>
                </a:ext>
              </a:extLst>
            </p:cNvPr>
            <p:cNvSpPr/>
            <p:nvPr/>
          </p:nvSpPr>
          <p:spPr>
            <a:xfrm>
              <a:off x="2734984" y="2624035"/>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80A8C41-1B4D-E795-BBCB-3836F3F015F8}"/>
                </a:ext>
              </a:extLst>
            </p:cNvPr>
            <p:cNvSpPr/>
            <p:nvPr/>
          </p:nvSpPr>
          <p:spPr>
            <a:xfrm>
              <a:off x="3097188" y="3452147"/>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517A229-11C2-604C-4B52-C737F7F2BCE3}"/>
                </a:ext>
              </a:extLst>
            </p:cNvPr>
            <p:cNvSpPr/>
            <p:nvPr/>
          </p:nvSpPr>
          <p:spPr>
            <a:xfrm>
              <a:off x="2714823" y="3067394"/>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03D1E17-F7B4-0E92-5CA8-BE3E9C4924BD}"/>
                </a:ext>
              </a:extLst>
            </p:cNvPr>
            <p:cNvSpPr/>
            <p:nvPr/>
          </p:nvSpPr>
          <p:spPr>
            <a:xfrm>
              <a:off x="2381344" y="3640097"/>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51FE383-BB67-70AD-25C1-B6905C5675CC}"/>
                </a:ext>
              </a:extLst>
            </p:cNvPr>
            <p:cNvSpPr/>
            <p:nvPr/>
          </p:nvSpPr>
          <p:spPr>
            <a:xfrm>
              <a:off x="2569677" y="3434311"/>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634658D-695B-9C9A-B7E5-EC9E15A0834F}"/>
                </a:ext>
              </a:extLst>
            </p:cNvPr>
            <p:cNvSpPr/>
            <p:nvPr/>
          </p:nvSpPr>
          <p:spPr>
            <a:xfrm>
              <a:off x="3043819" y="2480332"/>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22223E4-0A1B-9BB7-90BF-F818C930FE5A}"/>
                </a:ext>
              </a:extLst>
            </p:cNvPr>
            <p:cNvSpPr/>
            <p:nvPr/>
          </p:nvSpPr>
          <p:spPr>
            <a:xfrm>
              <a:off x="3241420" y="2718696"/>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C381D0-8EC0-9E40-C93A-712CF0377459}"/>
                </a:ext>
              </a:extLst>
            </p:cNvPr>
            <p:cNvSpPr/>
            <p:nvPr/>
          </p:nvSpPr>
          <p:spPr>
            <a:xfrm>
              <a:off x="2584012" y="2847185"/>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4E36249-D5AF-5306-BBBE-EF411931B117}"/>
                </a:ext>
              </a:extLst>
            </p:cNvPr>
            <p:cNvSpPr/>
            <p:nvPr/>
          </p:nvSpPr>
          <p:spPr>
            <a:xfrm>
              <a:off x="2355596" y="2890589"/>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97FBB36-7006-0360-AE65-3706F6B7069D}"/>
                </a:ext>
              </a:extLst>
            </p:cNvPr>
            <p:cNvSpPr/>
            <p:nvPr/>
          </p:nvSpPr>
          <p:spPr>
            <a:xfrm>
              <a:off x="2672505" y="3941174"/>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F7710F5-6F32-3EF7-9B37-FE4DF74DB75F}"/>
                </a:ext>
              </a:extLst>
            </p:cNvPr>
            <p:cNvSpPr/>
            <p:nvPr/>
          </p:nvSpPr>
          <p:spPr>
            <a:xfrm>
              <a:off x="2438594" y="3218464"/>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AEAB990-0DE7-D1EB-3468-DA30441708A3}"/>
                </a:ext>
              </a:extLst>
            </p:cNvPr>
            <p:cNvSpPr/>
            <p:nvPr/>
          </p:nvSpPr>
          <p:spPr>
            <a:xfrm>
              <a:off x="2841120" y="3350357"/>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A93E51B-2B19-DC5E-4CA3-93CC8000FDE6}"/>
                </a:ext>
              </a:extLst>
            </p:cNvPr>
            <p:cNvSpPr/>
            <p:nvPr/>
          </p:nvSpPr>
          <p:spPr>
            <a:xfrm>
              <a:off x="3103885" y="4576909"/>
              <a:ext cx="106136" cy="12245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5A1EC76-D091-5942-C7BB-9F8FA2D00912}"/>
                </a:ext>
              </a:extLst>
            </p:cNvPr>
            <p:cNvSpPr/>
            <p:nvPr/>
          </p:nvSpPr>
          <p:spPr>
            <a:xfrm>
              <a:off x="3135284" y="3929007"/>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5C9E7F6-E2E6-5125-CDE7-56902B83023E}"/>
                </a:ext>
              </a:extLst>
            </p:cNvPr>
            <p:cNvSpPr/>
            <p:nvPr/>
          </p:nvSpPr>
          <p:spPr>
            <a:xfrm>
              <a:off x="2924907" y="3680227"/>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810D537-A72E-F3B6-6D46-C5387598D738}"/>
                </a:ext>
              </a:extLst>
            </p:cNvPr>
            <p:cNvSpPr/>
            <p:nvPr/>
          </p:nvSpPr>
          <p:spPr>
            <a:xfrm>
              <a:off x="3946981" y="4687945"/>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23DB900-9BCA-0ABC-E773-746C0CD460F6}"/>
                </a:ext>
              </a:extLst>
            </p:cNvPr>
            <p:cNvSpPr/>
            <p:nvPr/>
          </p:nvSpPr>
          <p:spPr>
            <a:xfrm>
              <a:off x="3538933" y="4454457"/>
              <a:ext cx="106136" cy="12245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C72EBA2-66AE-80B5-526B-D29ED225EE14}"/>
                </a:ext>
              </a:extLst>
            </p:cNvPr>
            <p:cNvSpPr/>
            <p:nvPr/>
          </p:nvSpPr>
          <p:spPr>
            <a:xfrm>
              <a:off x="3015543" y="4342675"/>
              <a:ext cx="106136" cy="12245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D611664-3D81-999B-FADF-1E75CF6281F9}"/>
                </a:ext>
              </a:extLst>
            </p:cNvPr>
            <p:cNvSpPr/>
            <p:nvPr/>
          </p:nvSpPr>
          <p:spPr>
            <a:xfrm>
              <a:off x="2872668" y="4081382"/>
              <a:ext cx="106136" cy="12245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26D6038-635A-7F57-6706-9176AC478EAE}"/>
                </a:ext>
              </a:extLst>
            </p:cNvPr>
            <p:cNvSpPr/>
            <p:nvPr/>
          </p:nvSpPr>
          <p:spPr>
            <a:xfrm>
              <a:off x="3425934" y="4161041"/>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29019C1-1E36-D4B9-9F1D-F2DBA882BD76}"/>
                </a:ext>
              </a:extLst>
            </p:cNvPr>
            <p:cNvSpPr/>
            <p:nvPr/>
          </p:nvSpPr>
          <p:spPr>
            <a:xfrm>
              <a:off x="3305510" y="4386449"/>
              <a:ext cx="106136" cy="12245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CF63082-0AE2-E986-DE04-5E1A331F49AB}"/>
                </a:ext>
              </a:extLst>
            </p:cNvPr>
            <p:cNvSpPr/>
            <p:nvPr/>
          </p:nvSpPr>
          <p:spPr>
            <a:xfrm>
              <a:off x="3809713" y="4504266"/>
              <a:ext cx="106136" cy="12245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93C1D1E-1414-8E33-BF42-53549238963A}"/>
                </a:ext>
              </a:extLst>
            </p:cNvPr>
            <p:cNvSpPr/>
            <p:nvPr/>
          </p:nvSpPr>
          <p:spPr>
            <a:xfrm>
              <a:off x="3764958" y="4202977"/>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CEBE011-8160-4106-6D4B-EC3C4BAFE969}"/>
                </a:ext>
              </a:extLst>
            </p:cNvPr>
            <p:cNvSpPr/>
            <p:nvPr/>
          </p:nvSpPr>
          <p:spPr>
            <a:xfrm>
              <a:off x="3150287" y="4179510"/>
              <a:ext cx="106136" cy="12245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356C773-18F8-72A4-8FA2-09AAD917B4B9}"/>
                </a:ext>
              </a:extLst>
            </p:cNvPr>
            <p:cNvSpPr/>
            <p:nvPr/>
          </p:nvSpPr>
          <p:spPr>
            <a:xfrm>
              <a:off x="3428574" y="4627340"/>
              <a:ext cx="106136" cy="12245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AD1ED53-00C4-5285-AE6F-CB30D3509CC8}"/>
                </a:ext>
              </a:extLst>
            </p:cNvPr>
            <p:cNvSpPr/>
            <p:nvPr/>
          </p:nvSpPr>
          <p:spPr>
            <a:xfrm>
              <a:off x="4078421" y="4301962"/>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410B196-FC33-43AD-31BC-6D7C14EBF89C}"/>
                </a:ext>
              </a:extLst>
            </p:cNvPr>
            <p:cNvSpPr/>
            <p:nvPr/>
          </p:nvSpPr>
          <p:spPr>
            <a:xfrm>
              <a:off x="4207055" y="3566482"/>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A78E608-478C-BC82-339E-3D8EAB76799F}"/>
                </a:ext>
              </a:extLst>
            </p:cNvPr>
            <p:cNvSpPr/>
            <p:nvPr/>
          </p:nvSpPr>
          <p:spPr>
            <a:xfrm>
              <a:off x="3799006" y="3332995"/>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8AB04E7-02C9-D6BC-32C0-FA0B18AB87F4}"/>
                </a:ext>
              </a:extLst>
            </p:cNvPr>
            <p:cNvSpPr/>
            <p:nvPr/>
          </p:nvSpPr>
          <p:spPr>
            <a:xfrm>
              <a:off x="3686008" y="3039579"/>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3136B3F-EF5F-2103-86B3-8D2BCE683374}"/>
                </a:ext>
              </a:extLst>
            </p:cNvPr>
            <p:cNvSpPr/>
            <p:nvPr/>
          </p:nvSpPr>
          <p:spPr>
            <a:xfrm>
              <a:off x="3599465" y="3505256"/>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27795E3-F46B-A66C-AC86-8D559B773006}"/>
                </a:ext>
              </a:extLst>
            </p:cNvPr>
            <p:cNvSpPr/>
            <p:nvPr/>
          </p:nvSpPr>
          <p:spPr>
            <a:xfrm>
              <a:off x="4069786" y="3382804"/>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B89F007-85F0-02C7-E62F-3EE88F53EBA9}"/>
                </a:ext>
              </a:extLst>
            </p:cNvPr>
            <p:cNvSpPr/>
            <p:nvPr/>
          </p:nvSpPr>
          <p:spPr>
            <a:xfrm>
              <a:off x="4025031" y="3081515"/>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9026D7A6-0CD8-D0B4-2C0F-73A6DA95A435}"/>
                </a:ext>
              </a:extLst>
            </p:cNvPr>
            <p:cNvSpPr/>
            <p:nvPr/>
          </p:nvSpPr>
          <p:spPr>
            <a:xfrm>
              <a:off x="3878705" y="3627709"/>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7F6F7D2-3FDD-EFD5-E1C2-AECE40076202}"/>
                </a:ext>
              </a:extLst>
            </p:cNvPr>
            <p:cNvSpPr/>
            <p:nvPr/>
          </p:nvSpPr>
          <p:spPr>
            <a:xfrm>
              <a:off x="4338495" y="3180500"/>
              <a:ext cx="106136" cy="1224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43A5A2F-457B-6D22-1C03-2E842A8A8ABE}"/>
                </a:ext>
              </a:extLst>
            </p:cNvPr>
            <p:cNvSpPr/>
            <p:nvPr/>
          </p:nvSpPr>
          <p:spPr>
            <a:xfrm>
              <a:off x="3670344" y="4709482"/>
              <a:ext cx="106136" cy="12245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a:extLst>
                <a:ext uri="{FF2B5EF4-FFF2-40B4-BE49-F238E27FC236}">
                  <a16:creationId xmlns:a16="http://schemas.microsoft.com/office/drawing/2014/main" id="{F1B5D962-8581-6B53-1E72-865EE8CC8CD1}"/>
                </a:ext>
              </a:extLst>
            </p:cNvPr>
            <p:cNvCxnSpPr>
              <a:cxnSpLocks/>
            </p:cNvCxnSpPr>
            <p:nvPr/>
          </p:nvCxnSpPr>
          <p:spPr>
            <a:xfrm flipV="1">
              <a:off x="1038287" y="1178387"/>
              <a:ext cx="0" cy="457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0FB9021-C619-3449-DFDF-253CD9E81F1D}"/>
                </a:ext>
              </a:extLst>
            </p:cNvPr>
            <p:cNvCxnSpPr>
              <a:cxnSpLocks/>
            </p:cNvCxnSpPr>
            <p:nvPr/>
          </p:nvCxnSpPr>
          <p:spPr>
            <a:xfrm>
              <a:off x="805545" y="5433718"/>
              <a:ext cx="457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8360366-3877-0B9F-4614-D41BCD7CF303}"/>
                </a:ext>
              </a:extLst>
            </p:cNvPr>
            <p:cNvSpPr txBox="1"/>
            <p:nvPr/>
          </p:nvSpPr>
          <p:spPr>
            <a:xfrm>
              <a:off x="971532" y="4454457"/>
              <a:ext cx="1812089" cy="646331"/>
            </a:xfrm>
            <a:prstGeom prst="rect">
              <a:avLst/>
            </a:prstGeom>
            <a:noFill/>
            <a:ln>
              <a:noFill/>
            </a:ln>
          </p:spPr>
          <p:txBody>
            <a:bodyPr wrap="square" rtlCol="0">
              <a:spAutoFit/>
            </a:bodyPr>
            <a:lstStyle/>
            <a:p>
              <a:pPr algn="r"/>
              <a:r>
                <a:rPr lang="en-US" b="1" dirty="0"/>
                <a:t>What about this border point?</a:t>
              </a:r>
            </a:p>
          </p:txBody>
        </p:sp>
        <p:cxnSp>
          <p:nvCxnSpPr>
            <p:cNvPr id="5" name="Straight Arrow Connector 4">
              <a:extLst>
                <a:ext uri="{FF2B5EF4-FFF2-40B4-BE49-F238E27FC236}">
                  <a16:creationId xmlns:a16="http://schemas.microsoft.com/office/drawing/2014/main" id="{0DAD648C-A98C-7C4E-9B6A-CF6B48C54F0E}"/>
                </a:ext>
              </a:extLst>
            </p:cNvPr>
            <p:cNvCxnSpPr>
              <a:cxnSpLocks/>
            </p:cNvCxnSpPr>
            <p:nvPr/>
          </p:nvCxnSpPr>
          <p:spPr>
            <a:xfrm flipV="1">
              <a:off x="2408664" y="4075824"/>
              <a:ext cx="243024" cy="3270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4034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FB5E6-823B-4F95-A6A6-C578670F2A01}"/>
              </a:ext>
            </a:extLst>
          </p:cNvPr>
          <p:cNvSpPr>
            <a:spLocks noGrp="1"/>
          </p:cNvSpPr>
          <p:nvPr>
            <p:ph type="title"/>
          </p:nvPr>
        </p:nvSpPr>
        <p:spPr/>
        <p:txBody>
          <a:bodyPr/>
          <a:lstStyle/>
          <a:p>
            <a:r>
              <a:rPr lang="en-US" dirty="0"/>
              <a:t>Datasets</a:t>
            </a:r>
          </a:p>
        </p:txBody>
      </p:sp>
      <p:sp>
        <p:nvSpPr>
          <p:cNvPr id="3" name="Text Placeholder 2">
            <a:extLst>
              <a:ext uri="{FF2B5EF4-FFF2-40B4-BE49-F238E27FC236}">
                <a16:creationId xmlns:a16="http://schemas.microsoft.com/office/drawing/2014/main" id="{7FFF21DB-B710-40D9-8EFE-99A8811BECBC}"/>
              </a:ext>
            </a:extLst>
          </p:cNvPr>
          <p:cNvSpPr>
            <a:spLocks noGrp="1"/>
          </p:cNvSpPr>
          <p:nvPr>
            <p:ph type="body" idx="1"/>
          </p:nvPr>
        </p:nvSpPr>
        <p:spPr/>
        <p:txBody>
          <a:bodyPr/>
          <a:lstStyle/>
          <a:p>
            <a:r>
              <a:rPr lang="en-US" dirty="0"/>
              <a:t>Section 2</a:t>
            </a:r>
          </a:p>
        </p:txBody>
      </p:sp>
      <p:sp>
        <p:nvSpPr>
          <p:cNvPr id="4" name="Footer Placeholder 3">
            <a:extLst>
              <a:ext uri="{FF2B5EF4-FFF2-40B4-BE49-F238E27FC236}">
                <a16:creationId xmlns:a16="http://schemas.microsoft.com/office/drawing/2014/main" id="{4FEE44B9-0B1D-8521-1BB8-952830D90AB9}"/>
              </a:ext>
            </a:extLst>
          </p:cNvPr>
          <p:cNvSpPr>
            <a:spLocks noGrp="1"/>
          </p:cNvSpPr>
          <p:nvPr>
            <p:ph type="ftr" sz="quarter" idx="11"/>
          </p:nvPr>
        </p:nvSpPr>
        <p:spPr/>
        <p:txBody>
          <a:bodyPr/>
          <a:lstStyle/>
          <a:p>
            <a:r>
              <a:rPr lang="en-US"/>
              <a:t>Langer - Cluster Analysis with Python</a:t>
            </a:r>
            <a:endParaRPr lang="en-US" dirty="0"/>
          </a:p>
        </p:txBody>
      </p:sp>
      <p:sp>
        <p:nvSpPr>
          <p:cNvPr id="7" name="Slide Number Placeholder 6">
            <a:extLst>
              <a:ext uri="{FF2B5EF4-FFF2-40B4-BE49-F238E27FC236}">
                <a16:creationId xmlns:a16="http://schemas.microsoft.com/office/drawing/2014/main" id="{4FD02D89-5AC9-A296-358B-0C5E2A7BBFA1}"/>
              </a:ext>
            </a:extLst>
          </p:cNvPr>
          <p:cNvSpPr>
            <a:spLocks noGrp="1"/>
          </p:cNvSpPr>
          <p:nvPr>
            <p:ph type="sldNum" sz="quarter" idx="12"/>
          </p:nvPr>
        </p:nvSpPr>
        <p:spPr/>
        <p:txBody>
          <a:bodyPr/>
          <a:lstStyle/>
          <a:p>
            <a:fld id="{9F6F4FD3-9CF4-4D5E-9BBF-D453CCF141CE}" type="slidenum">
              <a:rPr lang="en-US" smtClean="0"/>
              <a:t>9</a:t>
            </a:fld>
            <a:endParaRPr lang="en-US"/>
          </a:p>
        </p:txBody>
      </p:sp>
    </p:spTree>
    <p:extLst>
      <p:ext uri="{BB962C8B-B14F-4D97-AF65-F5344CB8AC3E}">
        <p14:creationId xmlns:p14="http://schemas.microsoft.com/office/powerpoint/2010/main" val="40945321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A Contrived Example </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5"/>
            <a:ext cx="2743200" cy="365125"/>
          </a:xfrm>
        </p:spPr>
        <p:txBody>
          <a:bodyPr/>
          <a:lstStyle/>
          <a:p>
            <a:fld id="{9F6F4FD3-9CF4-4D5E-9BBF-D453CCF141CE}" type="slidenum">
              <a:rPr lang="en-US" smtClean="0"/>
              <a:t>90</a:t>
            </a:fld>
            <a:endParaRPr lang="en-US" dirty="0"/>
          </a:p>
        </p:txBody>
      </p:sp>
      <p:sp>
        <p:nvSpPr>
          <p:cNvPr id="52" name="TextBox 51">
            <a:extLst>
              <a:ext uri="{FF2B5EF4-FFF2-40B4-BE49-F238E27FC236}">
                <a16:creationId xmlns:a16="http://schemas.microsoft.com/office/drawing/2014/main" id="{2394E65E-207E-89CD-DEDE-C07543364E0D}"/>
              </a:ext>
            </a:extLst>
          </p:cNvPr>
          <p:cNvSpPr txBox="1"/>
          <p:nvPr/>
        </p:nvSpPr>
        <p:spPr>
          <a:xfrm>
            <a:off x="6466319" y="3402570"/>
            <a:ext cx="5318814" cy="400110"/>
          </a:xfrm>
          <a:prstGeom prst="rect">
            <a:avLst/>
          </a:prstGeom>
          <a:noFill/>
        </p:spPr>
        <p:txBody>
          <a:bodyPr wrap="square" rtlCol="0">
            <a:spAutoFit/>
          </a:bodyPr>
          <a:lstStyle/>
          <a:p>
            <a:r>
              <a:rPr lang="en-US" sz="2000" dirty="0"/>
              <a:t>Voila! DBSCAN has completed the clustering!</a:t>
            </a:r>
          </a:p>
        </p:txBody>
      </p:sp>
      <p:sp>
        <p:nvSpPr>
          <p:cNvPr id="3" name="Footer Placeholder 3">
            <a:extLst>
              <a:ext uri="{FF2B5EF4-FFF2-40B4-BE49-F238E27FC236}">
                <a16:creationId xmlns:a16="http://schemas.microsoft.com/office/drawing/2014/main" id="{2B1AAC93-A43C-400D-1DA9-B82BF181C69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grpSp>
        <p:nvGrpSpPr>
          <p:cNvPr id="4" name="Group 3">
            <a:extLst>
              <a:ext uri="{FF2B5EF4-FFF2-40B4-BE49-F238E27FC236}">
                <a16:creationId xmlns:a16="http://schemas.microsoft.com/office/drawing/2014/main" id="{8F644525-DC14-A802-9980-353D4BCAFB21}"/>
              </a:ext>
            </a:extLst>
          </p:cNvPr>
          <p:cNvGrpSpPr/>
          <p:nvPr/>
        </p:nvGrpSpPr>
        <p:grpSpPr>
          <a:xfrm>
            <a:off x="805545" y="1178387"/>
            <a:ext cx="4572000" cy="4572000"/>
            <a:chOff x="805545" y="1178387"/>
            <a:chExt cx="4572000" cy="4572000"/>
          </a:xfrm>
        </p:grpSpPr>
        <p:sp>
          <p:nvSpPr>
            <p:cNvPr id="6" name="Oval 5">
              <a:extLst>
                <a:ext uri="{FF2B5EF4-FFF2-40B4-BE49-F238E27FC236}">
                  <a16:creationId xmlns:a16="http://schemas.microsoft.com/office/drawing/2014/main" id="{AEA6A2AB-8135-DA1E-12DA-15918F0BA8F3}"/>
                </a:ext>
              </a:extLst>
            </p:cNvPr>
            <p:cNvSpPr/>
            <p:nvPr/>
          </p:nvSpPr>
          <p:spPr>
            <a:xfrm>
              <a:off x="2943365" y="2768136"/>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DFD282F-A190-3E44-BF76-5A16898540DA}"/>
                </a:ext>
              </a:extLst>
            </p:cNvPr>
            <p:cNvSpPr/>
            <p:nvPr/>
          </p:nvSpPr>
          <p:spPr>
            <a:xfrm>
              <a:off x="2662572" y="3692794"/>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F46C34D-A3BC-E8BF-4EE6-058F2DB21098}"/>
                </a:ext>
              </a:extLst>
            </p:cNvPr>
            <p:cNvSpPr/>
            <p:nvPr/>
          </p:nvSpPr>
          <p:spPr>
            <a:xfrm>
              <a:off x="3097188" y="3036514"/>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9BCD6A0-CACA-F9AE-C358-1F7DA0EE765F}"/>
                </a:ext>
              </a:extLst>
            </p:cNvPr>
            <p:cNvSpPr/>
            <p:nvPr/>
          </p:nvSpPr>
          <p:spPr>
            <a:xfrm>
              <a:off x="2734984" y="2624035"/>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80A8C41-1B4D-E795-BBCB-3836F3F015F8}"/>
                </a:ext>
              </a:extLst>
            </p:cNvPr>
            <p:cNvSpPr/>
            <p:nvPr/>
          </p:nvSpPr>
          <p:spPr>
            <a:xfrm>
              <a:off x="3097188" y="3452147"/>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517A229-11C2-604C-4B52-C737F7F2BCE3}"/>
                </a:ext>
              </a:extLst>
            </p:cNvPr>
            <p:cNvSpPr/>
            <p:nvPr/>
          </p:nvSpPr>
          <p:spPr>
            <a:xfrm>
              <a:off x="2714823" y="3067394"/>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03D1E17-F7B4-0E92-5CA8-BE3E9C4924BD}"/>
                </a:ext>
              </a:extLst>
            </p:cNvPr>
            <p:cNvSpPr/>
            <p:nvPr/>
          </p:nvSpPr>
          <p:spPr>
            <a:xfrm>
              <a:off x="2381344" y="3640097"/>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51FE383-BB67-70AD-25C1-B6905C5675CC}"/>
                </a:ext>
              </a:extLst>
            </p:cNvPr>
            <p:cNvSpPr/>
            <p:nvPr/>
          </p:nvSpPr>
          <p:spPr>
            <a:xfrm>
              <a:off x="2569677" y="3434311"/>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634658D-695B-9C9A-B7E5-EC9E15A0834F}"/>
                </a:ext>
              </a:extLst>
            </p:cNvPr>
            <p:cNvSpPr/>
            <p:nvPr/>
          </p:nvSpPr>
          <p:spPr>
            <a:xfrm>
              <a:off x="3043819" y="2480332"/>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22223E4-0A1B-9BB7-90BF-F818C930FE5A}"/>
                </a:ext>
              </a:extLst>
            </p:cNvPr>
            <p:cNvSpPr/>
            <p:nvPr/>
          </p:nvSpPr>
          <p:spPr>
            <a:xfrm>
              <a:off x="3241420" y="2718696"/>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C381D0-8EC0-9E40-C93A-712CF0377459}"/>
                </a:ext>
              </a:extLst>
            </p:cNvPr>
            <p:cNvSpPr/>
            <p:nvPr/>
          </p:nvSpPr>
          <p:spPr>
            <a:xfrm>
              <a:off x="2584012" y="2847185"/>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4E36249-D5AF-5306-BBBE-EF411931B117}"/>
                </a:ext>
              </a:extLst>
            </p:cNvPr>
            <p:cNvSpPr/>
            <p:nvPr/>
          </p:nvSpPr>
          <p:spPr>
            <a:xfrm>
              <a:off x="2355596" y="2890589"/>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97FBB36-7006-0360-AE65-3706F6B7069D}"/>
                </a:ext>
              </a:extLst>
            </p:cNvPr>
            <p:cNvSpPr/>
            <p:nvPr/>
          </p:nvSpPr>
          <p:spPr>
            <a:xfrm>
              <a:off x="2672505" y="3941174"/>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F7710F5-6F32-3EF7-9B37-FE4DF74DB75F}"/>
                </a:ext>
              </a:extLst>
            </p:cNvPr>
            <p:cNvSpPr/>
            <p:nvPr/>
          </p:nvSpPr>
          <p:spPr>
            <a:xfrm>
              <a:off x="2438594" y="3218464"/>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AEAB990-0DE7-D1EB-3468-DA30441708A3}"/>
                </a:ext>
              </a:extLst>
            </p:cNvPr>
            <p:cNvSpPr/>
            <p:nvPr/>
          </p:nvSpPr>
          <p:spPr>
            <a:xfrm>
              <a:off x="2841120" y="3350357"/>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A93E51B-2B19-DC5E-4CA3-93CC8000FDE6}"/>
                </a:ext>
              </a:extLst>
            </p:cNvPr>
            <p:cNvSpPr/>
            <p:nvPr/>
          </p:nvSpPr>
          <p:spPr>
            <a:xfrm>
              <a:off x="3103885" y="4576909"/>
              <a:ext cx="106136" cy="12245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5A1EC76-D091-5942-C7BB-9F8FA2D00912}"/>
                </a:ext>
              </a:extLst>
            </p:cNvPr>
            <p:cNvSpPr/>
            <p:nvPr/>
          </p:nvSpPr>
          <p:spPr>
            <a:xfrm>
              <a:off x="3135284" y="3929007"/>
              <a:ext cx="106136" cy="12245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5C9E7F6-E2E6-5125-CDE7-56902B83023E}"/>
                </a:ext>
              </a:extLst>
            </p:cNvPr>
            <p:cNvSpPr/>
            <p:nvPr/>
          </p:nvSpPr>
          <p:spPr>
            <a:xfrm>
              <a:off x="2924907" y="3680227"/>
              <a:ext cx="106136" cy="12245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810D537-A72E-F3B6-6D46-C5387598D738}"/>
                </a:ext>
              </a:extLst>
            </p:cNvPr>
            <p:cNvSpPr/>
            <p:nvPr/>
          </p:nvSpPr>
          <p:spPr>
            <a:xfrm>
              <a:off x="3946981" y="4687945"/>
              <a:ext cx="106136" cy="12245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23DB900-9BCA-0ABC-E773-746C0CD460F6}"/>
                </a:ext>
              </a:extLst>
            </p:cNvPr>
            <p:cNvSpPr/>
            <p:nvPr/>
          </p:nvSpPr>
          <p:spPr>
            <a:xfrm>
              <a:off x="3538933" y="4454457"/>
              <a:ext cx="106136" cy="12245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C72EBA2-66AE-80B5-526B-D29ED225EE14}"/>
                </a:ext>
              </a:extLst>
            </p:cNvPr>
            <p:cNvSpPr/>
            <p:nvPr/>
          </p:nvSpPr>
          <p:spPr>
            <a:xfrm>
              <a:off x="3015543" y="4342675"/>
              <a:ext cx="106136" cy="12245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D611664-3D81-999B-FADF-1E75CF6281F9}"/>
                </a:ext>
              </a:extLst>
            </p:cNvPr>
            <p:cNvSpPr/>
            <p:nvPr/>
          </p:nvSpPr>
          <p:spPr>
            <a:xfrm>
              <a:off x="2872668" y="4081382"/>
              <a:ext cx="106136" cy="12245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26D6038-635A-7F57-6706-9176AC478EAE}"/>
                </a:ext>
              </a:extLst>
            </p:cNvPr>
            <p:cNvSpPr/>
            <p:nvPr/>
          </p:nvSpPr>
          <p:spPr>
            <a:xfrm>
              <a:off x="3425934" y="4161041"/>
              <a:ext cx="106136" cy="12245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29019C1-1E36-D4B9-9F1D-F2DBA882BD76}"/>
                </a:ext>
              </a:extLst>
            </p:cNvPr>
            <p:cNvSpPr/>
            <p:nvPr/>
          </p:nvSpPr>
          <p:spPr>
            <a:xfrm>
              <a:off x="3305510" y="4386449"/>
              <a:ext cx="106136" cy="12245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CF63082-0AE2-E986-DE04-5E1A331F49AB}"/>
                </a:ext>
              </a:extLst>
            </p:cNvPr>
            <p:cNvSpPr/>
            <p:nvPr/>
          </p:nvSpPr>
          <p:spPr>
            <a:xfrm>
              <a:off x="3809713" y="4504266"/>
              <a:ext cx="106136" cy="12245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93C1D1E-1414-8E33-BF42-53549238963A}"/>
                </a:ext>
              </a:extLst>
            </p:cNvPr>
            <p:cNvSpPr/>
            <p:nvPr/>
          </p:nvSpPr>
          <p:spPr>
            <a:xfrm>
              <a:off x="3764958" y="4202977"/>
              <a:ext cx="106136" cy="12245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CEBE011-8160-4106-6D4B-EC3C4BAFE969}"/>
                </a:ext>
              </a:extLst>
            </p:cNvPr>
            <p:cNvSpPr/>
            <p:nvPr/>
          </p:nvSpPr>
          <p:spPr>
            <a:xfrm>
              <a:off x="3150287" y="4179510"/>
              <a:ext cx="106136" cy="12245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356C773-18F8-72A4-8FA2-09AAD917B4B9}"/>
                </a:ext>
              </a:extLst>
            </p:cNvPr>
            <p:cNvSpPr/>
            <p:nvPr/>
          </p:nvSpPr>
          <p:spPr>
            <a:xfrm>
              <a:off x="3428574" y="4627340"/>
              <a:ext cx="106136" cy="12245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AD1ED53-00C4-5285-AE6F-CB30D3509CC8}"/>
                </a:ext>
              </a:extLst>
            </p:cNvPr>
            <p:cNvSpPr/>
            <p:nvPr/>
          </p:nvSpPr>
          <p:spPr>
            <a:xfrm>
              <a:off x="4078421" y="4301962"/>
              <a:ext cx="106136" cy="12245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410B196-FC33-43AD-31BC-6D7C14EBF89C}"/>
                </a:ext>
              </a:extLst>
            </p:cNvPr>
            <p:cNvSpPr/>
            <p:nvPr/>
          </p:nvSpPr>
          <p:spPr>
            <a:xfrm>
              <a:off x="4207055" y="3566482"/>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A78E608-478C-BC82-339E-3D8EAB76799F}"/>
                </a:ext>
              </a:extLst>
            </p:cNvPr>
            <p:cNvSpPr/>
            <p:nvPr/>
          </p:nvSpPr>
          <p:spPr>
            <a:xfrm>
              <a:off x="3799006" y="3332995"/>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8AB04E7-02C9-D6BC-32C0-FA0B18AB87F4}"/>
                </a:ext>
              </a:extLst>
            </p:cNvPr>
            <p:cNvSpPr/>
            <p:nvPr/>
          </p:nvSpPr>
          <p:spPr>
            <a:xfrm>
              <a:off x="3686008" y="3039579"/>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3136B3F-EF5F-2103-86B3-8D2BCE683374}"/>
                </a:ext>
              </a:extLst>
            </p:cNvPr>
            <p:cNvSpPr/>
            <p:nvPr/>
          </p:nvSpPr>
          <p:spPr>
            <a:xfrm>
              <a:off x="3599465" y="3505256"/>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27795E3-F46B-A66C-AC86-8D559B773006}"/>
                </a:ext>
              </a:extLst>
            </p:cNvPr>
            <p:cNvSpPr/>
            <p:nvPr/>
          </p:nvSpPr>
          <p:spPr>
            <a:xfrm>
              <a:off x="4069786" y="3382804"/>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B89F007-85F0-02C7-E62F-3EE88F53EBA9}"/>
                </a:ext>
              </a:extLst>
            </p:cNvPr>
            <p:cNvSpPr/>
            <p:nvPr/>
          </p:nvSpPr>
          <p:spPr>
            <a:xfrm>
              <a:off x="4025031" y="3081515"/>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9026D7A6-0CD8-D0B4-2C0F-73A6DA95A435}"/>
                </a:ext>
              </a:extLst>
            </p:cNvPr>
            <p:cNvSpPr/>
            <p:nvPr/>
          </p:nvSpPr>
          <p:spPr>
            <a:xfrm>
              <a:off x="3878705" y="3627709"/>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7F6F7D2-3FDD-EFD5-E1C2-AECE40076202}"/>
                </a:ext>
              </a:extLst>
            </p:cNvPr>
            <p:cNvSpPr/>
            <p:nvPr/>
          </p:nvSpPr>
          <p:spPr>
            <a:xfrm>
              <a:off x="4338495" y="3180500"/>
              <a:ext cx="106136" cy="12245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43A5A2F-457B-6D22-1C03-2E842A8A8ABE}"/>
                </a:ext>
              </a:extLst>
            </p:cNvPr>
            <p:cNvSpPr/>
            <p:nvPr/>
          </p:nvSpPr>
          <p:spPr>
            <a:xfrm>
              <a:off x="3670344" y="4709482"/>
              <a:ext cx="106136" cy="12245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a:extLst>
                <a:ext uri="{FF2B5EF4-FFF2-40B4-BE49-F238E27FC236}">
                  <a16:creationId xmlns:a16="http://schemas.microsoft.com/office/drawing/2014/main" id="{F1B5D962-8581-6B53-1E72-865EE8CC8CD1}"/>
                </a:ext>
              </a:extLst>
            </p:cNvPr>
            <p:cNvCxnSpPr>
              <a:cxnSpLocks/>
            </p:cNvCxnSpPr>
            <p:nvPr/>
          </p:nvCxnSpPr>
          <p:spPr>
            <a:xfrm flipV="1">
              <a:off x="1038287" y="1178387"/>
              <a:ext cx="0" cy="457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0FB9021-C619-3449-DFDF-253CD9E81F1D}"/>
                </a:ext>
              </a:extLst>
            </p:cNvPr>
            <p:cNvCxnSpPr>
              <a:cxnSpLocks/>
            </p:cNvCxnSpPr>
            <p:nvPr/>
          </p:nvCxnSpPr>
          <p:spPr>
            <a:xfrm>
              <a:off x="805545" y="5433718"/>
              <a:ext cx="457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74980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DBSCAN in Python</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5"/>
            <a:ext cx="2743200" cy="365125"/>
          </a:xfrm>
        </p:spPr>
        <p:txBody>
          <a:bodyPr/>
          <a:lstStyle/>
          <a:p>
            <a:fld id="{9F6F4FD3-9CF4-4D5E-9BBF-D453CCF141CE}" type="slidenum">
              <a:rPr lang="en-US" smtClean="0"/>
              <a:t>91</a:t>
            </a:fld>
            <a:endParaRPr lang="en-US" dirty="0"/>
          </a:p>
        </p:txBody>
      </p:sp>
      <p:sp>
        <p:nvSpPr>
          <p:cNvPr id="3" name="Footer Placeholder 3">
            <a:extLst>
              <a:ext uri="{FF2B5EF4-FFF2-40B4-BE49-F238E27FC236}">
                <a16:creationId xmlns:a16="http://schemas.microsoft.com/office/drawing/2014/main" id="{2B1AAC93-A43C-400D-1DA9-B82BF181C69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15" name="TextBox 14">
            <a:extLst>
              <a:ext uri="{FF2B5EF4-FFF2-40B4-BE49-F238E27FC236}">
                <a16:creationId xmlns:a16="http://schemas.microsoft.com/office/drawing/2014/main" id="{A58565F1-7CAB-8586-C513-3FF979F2AAB9}"/>
              </a:ext>
            </a:extLst>
          </p:cNvPr>
          <p:cNvSpPr txBox="1"/>
          <p:nvPr/>
        </p:nvSpPr>
        <p:spPr>
          <a:xfrm>
            <a:off x="322143" y="919022"/>
            <a:ext cx="4114800" cy="5632311"/>
          </a:xfrm>
          <a:prstGeom prst="rect">
            <a:avLst/>
          </a:prstGeom>
          <a:noFill/>
        </p:spPr>
        <p:txBody>
          <a:bodyPr wrap="square" rtlCol="0">
            <a:spAutoFit/>
          </a:bodyPr>
          <a:lstStyle/>
          <a:p>
            <a:r>
              <a:rPr lang="en-US" sz="2000" dirty="0"/>
              <a:t>The </a:t>
            </a:r>
            <a:r>
              <a:rPr lang="en-US" sz="2000" i="1" dirty="0"/>
              <a:t>DBSCAN</a:t>
            </a:r>
            <a:r>
              <a:rPr lang="en-US" sz="2000" dirty="0"/>
              <a:t> class from </a:t>
            </a:r>
            <a:r>
              <a:rPr lang="en-US" sz="2000" i="1" dirty="0"/>
              <a:t>scikit-learn</a:t>
            </a:r>
            <a:r>
              <a:rPr lang="en-US" sz="2000" dirty="0"/>
              <a:t> provides an implementation of the DBSCAN algorithm.</a:t>
            </a:r>
          </a:p>
          <a:p>
            <a:endParaRPr lang="en-US" sz="2000" dirty="0"/>
          </a:p>
          <a:p>
            <a:r>
              <a:rPr lang="en-US" sz="2000" dirty="0"/>
              <a:t>The </a:t>
            </a:r>
            <a:r>
              <a:rPr lang="en-US" sz="2000" i="1" dirty="0"/>
              <a:t>DBSCAN</a:t>
            </a:r>
            <a:r>
              <a:rPr lang="en-US" sz="2000" dirty="0"/>
              <a:t> class offers many constructor parameters allowing you to optimize the algorithm based on the dataset to be clustered.</a:t>
            </a:r>
          </a:p>
          <a:p>
            <a:endParaRPr lang="en-US" sz="2000" dirty="0"/>
          </a:p>
          <a:p>
            <a:r>
              <a:rPr lang="en-US" sz="2000" dirty="0"/>
              <a:t>This example uses the class constructor defaults.</a:t>
            </a:r>
          </a:p>
          <a:p>
            <a:endParaRPr lang="en-US" sz="2000" dirty="0"/>
          </a:p>
          <a:p>
            <a:endParaRPr lang="en-US" sz="2000" dirty="0"/>
          </a:p>
          <a:p>
            <a:endParaRPr lang="en-US" sz="2000" dirty="0"/>
          </a:p>
          <a:p>
            <a:r>
              <a:rPr lang="en-US" sz="2000" dirty="0"/>
              <a:t>As shown here, using the defaults, the DBSCAN algorithm found two clusters and no noise points (a cluster label of -1 is a noise point).</a:t>
            </a:r>
          </a:p>
        </p:txBody>
      </p:sp>
      <p:pic>
        <p:nvPicPr>
          <p:cNvPr id="44" name="Picture 43">
            <a:extLst>
              <a:ext uri="{FF2B5EF4-FFF2-40B4-BE49-F238E27FC236}">
                <a16:creationId xmlns:a16="http://schemas.microsoft.com/office/drawing/2014/main" id="{823E476C-4474-B7D4-2A55-58CED692E9DB}"/>
              </a:ext>
            </a:extLst>
          </p:cNvPr>
          <p:cNvPicPr>
            <a:picLocks noChangeAspect="1"/>
          </p:cNvPicPr>
          <p:nvPr/>
        </p:nvPicPr>
        <p:blipFill>
          <a:blip r:embed="rId3"/>
          <a:stretch>
            <a:fillRect/>
          </a:stretch>
        </p:blipFill>
        <p:spPr>
          <a:xfrm>
            <a:off x="4767262" y="857250"/>
            <a:ext cx="7209473" cy="5143500"/>
          </a:xfrm>
          <a:prstGeom prst="rect">
            <a:avLst/>
          </a:prstGeom>
          <a:ln>
            <a:solidFill>
              <a:schemeClr val="tx1"/>
            </a:solidFill>
          </a:ln>
        </p:spPr>
      </p:pic>
    </p:spTree>
    <p:extLst>
      <p:ext uri="{BB962C8B-B14F-4D97-AF65-F5344CB8AC3E}">
        <p14:creationId xmlns:p14="http://schemas.microsoft.com/office/powerpoint/2010/main" val="25628593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DBSCAN Clustering Results</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5"/>
            <a:ext cx="2743200" cy="365125"/>
          </a:xfrm>
        </p:spPr>
        <p:txBody>
          <a:bodyPr/>
          <a:lstStyle/>
          <a:p>
            <a:fld id="{9F6F4FD3-9CF4-4D5E-9BBF-D453CCF141CE}" type="slidenum">
              <a:rPr lang="en-US" smtClean="0"/>
              <a:t>92</a:t>
            </a:fld>
            <a:endParaRPr lang="en-US" dirty="0"/>
          </a:p>
        </p:txBody>
      </p:sp>
      <p:sp>
        <p:nvSpPr>
          <p:cNvPr id="3" name="Footer Placeholder 3">
            <a:extLst>
              <a:ext uri="{FF2B5EF4-FFF2-40B4-BE49-F238E27FC236}">
                <a16:creationId xmlns:a16="http://schemas.microsoft.com/office/drawing/2014/main" id="{2B1AAC93-A43C-400D-1DA9-B82BF181C69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pic>
        <p:nvPicPr>
          <p:cNvPr id="6" name="Picture 5" descr="Chart, scatter chart&#10;&#10;Description automatically generated">
            <a:extLst>
              <a:ext uri="{FF2B5EF4-FFF2-40B4-BE49-F238E27FC236}">
                <a16:creationId xmlns:a16="http://schemas.microsoft.com/office/drawing/2014/main" id="{E20C01D2-2120-9AFE-6ECA-A8B3D9D19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510" y="1178521"/>
            <a:ext cx="8010980" cy="4907395"/>
          </a:xfrm>
          <a:prstGeom prst="rect">
            <a:avLst/>
          </a:prstGeom>
          <a:ln>
            <a:solidFill>
              <a:schemeClr val="tx1"/>
            </a:solidFill>
          </a:ln>
        </p:spPr>
      </p:pic>
    </p:spTree>
    <p:extLst>
      <p:ext uri="{BB962C8B-B14F-4D97-AF65-F5344CB8AC3E}">
        <p14:creationId xmlns:p14="http://schemas.microsoft.com/office/powerpoint/2010/main" val="12143500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Iris Ground Truth</a:t>
            </a:r>
          </a:p>
        </p:txBody>
      </p:sp>
      <p:sp>
        <p:nvSpPr>
          <p:cNvPr id="28" name="Slide Number Placeholder 27">
            <a:extLst>
              <a:ext uri="{FF2B5EF4-FFF2-40B4-BE49-F238E27FC236}">
                <a16:creationId xmlns:a16="http://schemas.microsoft.com/office/drawing/2014/main" id="{1224213E-1AA2-B89F-D5A8-5E6A1F1738A3}"/>
              </a:ext>
            </a:extLst>
          </p:cNvPr>
          <p:cNvSpPr>
            <a:spLocks noGrp="1"/>
          </p:cNvSpPr>
          <p:nvPr>
            <p:ph type="sldNum" sz="quarter" idx="12"/>
          </p:nvPr>
        </p:nvSpPr>
        <p:spPr>
          <a:xfrm>
            <a:off x="8610600" y="6489995"/>
            <a:ext cx="2743200" cy="365125"/>
          </a:xfrm>
        </p:spPr>
        <p:txBody>
          <a:bodyPr/>
          <a:lstStyle/>
          <a:p>
            <a:fld id="{9F6F4FD3-9CF4-4D5E-9BBF-D453CCF141CE}" type="slidenum">
              <a:rPr lang="en-US" smtClean="0"/>
              <a:t>93</a:t>
            </a:fld>
            <a:endParaRPr lang="en-US" dirty="0"/>
          </a:p>
        </p:txBody>
      </p:sp>
      <p:sp>
        <p:nvSpPr>
          <p:cNvPr id="3" name="Footer Placeholder 3">
            <a:extLst>
              <a:ext uri="{FF2B5EF4-FFF2-40B4-BE49-F238E27FC236}">
                <a16:creationId xmlns:a16="http://schemas.microsoft.com/office/drawing/2014/main" id="{2B1AAC93-A43C-400D-1DA9-B82BF181C69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pic>
        <p:nvPicPr>
          <p:cNvPr id="9" name="Picture 8" descr="Chart, scatter chart&#10;&#10;Description automatically generated">
            <a:extLst>
              <a:ext uri="{FF2B5EF4-FFF2-40B4-BE49-F238E27FC236}">
                <a16:creationId xmlns:a16="http://schemas.microsoft.com/office/drawing/2014/main" id="{FA340744-20F8-CC25-DAE0-C5C78F4C41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5627" y="1178521"/>
            <a:ext cx="8040746" cy="4907395"/>
          </a:xfrm>
          <a:prstGeom prst="rect">
            <a:avLst/>
          </a:prstGeom>
          <a:ln>
            <a:solidFill>
              <a:schemeClr val="tx1"/>
            </a:solidFill>
          </a:ln>
        </p:spPr>
      </p:pic>
    </p:spTree>
    <p:extLst>
      <p:ext uri="{BB962C8B-B14F-4D97-AF65-F5344CB8AC3E}">
        <p14:creationId xmlns:p14="http://schemas.microsoft.com/office/powerpoint/2010/main" val="16390076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DBSCAN Caveats</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94</a:t>
            </a:fld>
            <a:endParaRPr lang="en-US"/>
          </a:p>
        </p:txBody>
      </p:sp>
      <p:sp>
        <p:nvSpPr>
          <p:cNvPr id="3" name="TextBox 2">
            <a:extLst>
              <a:ext uri="{FF2B5EF4-FFF2-40B4-BE49-F238E27FC236}">
                <a16:creationId xmlns:a16="http://schemas.microsoft.com/office/drawing/2014/main" id="{FB214E17-6D84-3CDC-8C7A-D57F1D2B02CC}"/>
              </a:ext>
            </a:extLst>
          </p:cNvPr>
          <p:cNvSpPr txBox="1"/>
          <p:nvPr/>
        </p:nvSpPr>
        <p:spPr>
          <a:xfrm>
            <a:off x="343289" y="1051517"/>
            <a:ext cx="10915758" cy="3170099"/>
          </a:xfrm>
          <a:prstGeom prst="rect">
            <a:avLst/>
          </a:prstGeom>
          <a:noFill/>
        </p:spPr>
        <p:txBody>
          <a:bodyPr wrap="square" rtlCol="0">
            <a:spAutoFit/>
          </a:bodyPr>
          <a:lstStyle/>
          <a:p>
            <a:r>
              <a:rPr lang="en-US" sz="2000" dirty="0"/>
              <a:t>The DBSCAN algorithm always requires optimization as there is no way to tell the algorithm how many clusters to find.</a:t>
            </a:r>
          </a:p>
          <a:p>
            <a:endParaRPr lang="en-US" sz="2000" dirty="0"/>
          </a:p>
          <a:p>
            <a:r>
              <a:rPr lang="en-US" sz="2000" dirty="0"/>
              <a:t>The </a:t>
            </a:r>
            <a:r>
              <a:rPr lang="en-US" sz="2000" i="1" dirty="0"/>
              <a:t>DBSCAN</a:t>
            </a:r>
            <a:r>
              <a:rPr lang="en-US" sz="2000" dirty="0"/>
              <a:t> class uses Euclidian distance by default, but other distance metrics can be used. Always consider if using a different calculation is appropriate for your dataset.</a:t>
            </a:r>
          </a:p>
          <a:p>
            <a:endParaRPr lang="en-US" sz="2000" dirty="0"/>
          </a:p>
          <a:p>
            <a:r>
              <a:rPr lang="en-US" sz="2000" dirty="0"/>
              <a:t>While resilient to outliers (especially compared to k-means), consider whether standardizing your features might improve results based on your distance calculation.</a:t>
            </a:r>
          </a:p>
          <a:p>
            <a:endParaRPr lang="en-US" sz="2000" dirty="0"/>
          </a:p>
          <a:p>
            <a:r>
              <a:rPr lang="en-US" sz="2000" dirty="0"/>
              <a:t>DBSCAN can have problems identifying clusters if there are many areas of radically changing density.</a:t>
            </a:r>
            <a:endParaRPr lang="en-US" dirty="0"/>
          </a:p>
        </p:txBody>
      </p:sp>
    </p:spTree>
    <p:extLst>
      <p:ext uri="{BB962C8B-B14F-4D97-AF65-F5344CB8AC3E}">
        <p14:creationId xmlns:p14="http://schemas.microsoft.com/office/powerpoint/2010/main" val="192183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FB5E6-823B-4F95-A6A6-C578670F2A01}"/>
              </a:ext>
            </a:extLst>
          </p:cNvPr>
          <p:cNvSpPr>
            <a:spLocks noGrp="1"/>
          </p:cNvSpPr>
          <p:nvPr>
            <p:ph type="title"/>
          </p:nvPr>
        </p:nvSpPr>
        <p:spPr/>
        <p:txBody>
          <a:bodyPr/>
          <a:lstStyle/>
          <a:p>
            <a:r>
              <a:rPr lang="en-US" dirty="0"/>
              <a:t>Optimizing DBSCAN</a:t>
            </a:r>
          </a:p>
        </p:txBody>
      </p:sp>
      <p:sp>
        <p:nvSpPr>
          <p:cNvPr id="3" name="Text Placeholder 2">
            <a:extLst>
              <a:ext uri="{FF2B5EF4-FFF2-40B4-BE49-F238E27FC236}">
                <a16:creationId xmlns:a16="http://schemas.microsoft.com/office/drawing/2014/main" id="{7FFF21DB-B710-40D9-8EFE-99A8811BECBC}"/>
              </a:ext>
            </a:extLst>
          </p:cNvPr>
          <p:cNvSpPr>
            <a:spLocks noGrp="1"/>
          </p:cNvSpPr>
          <p:nvPr>
            <p:ph type="body" idx="1"/>
          </p:nvPr>
        </p:nvSpPr>
        <p:spPr/>
        <p:txBody>
          <a:bodyPr/>
          <a:lstStyle/>
          <a:p>
            <a:r>
              <a:rPr lang="en-US" dirty="0"/>
              <a:t>Section 7</a:t>
            </a:r>
          </a:p>
        </p:txBody>
      </p:sp>
      <p:sp>
        <p:nvSpPr>
          <p:cNvPr id="4" name="Footer Placeholder 3">
            <a:extLst>
              <a:ext uri="{FF2B5EF4-FFF2-40B4-BE49-F238E27FC236}">
                <a16:creationId xmlns:a16="http://schemas.microsoft.com/office/drawing/2014/main" id="{4FEE44B9-0B1D-8521-1BB8-952830D90AB9}"/>
              </a:ext>
            </a:extLst>
          </p:cNvPr>
          <p:cNvSpPr>
            <a:spLocks noGrp="1"/>
          </p:cNvSpPr>
          <p:nvPr>
            <p:ph type="ftr" sz="quarter" idx="11"/>
          </p:nvPr>
        </p:nvSpPr>
        <p:spPr/>
        <p:txBody>
          <a:bodyPr/>
          <a:lstStyle/>
          <a:p>
            <a:r>
              <a:rPr lang="en-US"/>
              <a:t>Langer - Cluster Analysis with Python</a:t>
            </a:r>
            <a:endParaRPr lang="en-US" dirty="0"/>
          </a:p>
        </p:txBody>
      </p:sp>
      <p:sp>
        <p:nvSpPr>
          <p:cNvPr id="7" name="Slide Number Placeholder 6">
            <a:extLst>
              <a:ext uri="{FF2B5EF4-FFF2-40B4-BE49-F238E27FC236}">
                <a16:creationId xmlns:a16="http://schemas.microsoft.com/office/drawing/2014/main" id="{4FD02D89-5AC9-A296-358B-0C5E2A7BBFA1}"/>
              </a:ext>
            </a:extLst>
          </p:cNvPr>
          <p:cNvSpPr>
            <a:spLocks noGrp="1"/>
          </p:cNvSpPr>
          <p:nvPr>
            <p:ph type="sldNum" sz="quarter" idx="12"/>
          </p:nvPr>
        </p:nvSpPr>
        <p:spPr/>
        <p:txBody>
          <a:bodyPr/>
          <a:lstStyle/>
          <a:p>
            <a:fld id="{9F6F4FD3-9CF4-4D5E-9BBF-D453CCF141CE}" type="slidenum">
              <a:rPr lang="en-US" smtClean="0"/>
              <a:t>95</a:t>
            </a:fld>
            <a:endParaRPr lang="en-US"/>
          </a:p>
        </p:txBody>
      </p:sp>
    </p:spTree>
    <p:extLst>
      <p:ext uri="{BB962C8B-B14F-4D97-AF65-F5344CB8AC3E}">
        <p14:creationId xmlns:p14="http://schemas.microsoft.com/office/powerpoint/2010/main" val="29878974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Optimizing DBSCAN</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96</a:t>
            </a:fld>
            <a:endParaRPr lang="en-US"/>
          </a:p>
        </p:txBody>
      </p:sp>
      <p:sp>
        <p:nvSpPr>
          <p:cNvPr id="3" name="TextBox 2">
            <a:extLst>
              <a:ext uri="{FF2B5EF4-FFF2-40B4-BE49-F238E27FC236}">
                <a16:creationId xmlns:a16="http://schemas.microsoft.com/office/drawing/2014/main" id="{FB214E17-6D84-3CDC-8C7A-D57F1D2B02CC}"/>
              </a:ext>
            </a:extLst>
          </p:cNvPr>
          <p:cNvSpPr txBox="1"/>
          <p:nvPr/>
        </p:nvSpPr>
        <p:spPr>
          <a:xfrm>
            <a:off x="343289" y="950283"/>
            <a:ext cx="11307937" cy="5601533"/>
          </a:xfrm>
          <a:prstGeom prst="rect">
            <a:avLst/>
          </a:prstGeom>
          <a:noFill/>
        </p:spPr>
        <p:txBody>
          <a:bodyPr wrap="square" rtlCol="0">
            <a:spAutoFit/>
          </a:bodyPr>
          <a:lstStyle/>
          <a:p>
            <a:r>
              <a:rPr lang="en-US" sz="2000" dirty="0"/>
              <a:t>Optimizing DBSCAN consists of two steps:</a:t>
            </a:r>
          </a:p>
          <a:p>
            <a:endParaRPr lang="en-US" dirty="0"/>
          </a:p>
          <a:p>
            <a:pPr marL="914400" lvl="1" indent="-457200">
              <a:buFont typeface="+mj-lt"/>
              <a:buAutoNum type="arabicPeriod"/>
            </a:pPr>
            <a:r>
              <a:rPr lang="en-US" dirty="0"/>
              <a:t>Estimating a reasonable value for </a:t>
            </a:r>
            <a:r>
              <a:rPr lang="en-US" dirty="0" err="1"/>
              <a:t>min_samples</a:t>
            </a:r>
            <a:endParaRPr lang="en-US" dirty="0"/>
          </a:p>
          <a:p>
            <a:pPr marL="914400" lvl="1" indent="-457200">
              <a:buFont typeface="+mj-lt"/>
              <a:buAutoNum type="arabicPeriod"/>
            </a:pPr>
            <a:r>
              <a:rPr lang="en-US" dirty="0"/>
              <a:t>Using a heuristic based on the estimated value of </a:t>
            </a:r>
            <a:r>
              <a:rPr lang="en-US" dirty="0" err="1"/>
              <a:t>min_samples</a:t>
            </a:r>
            <a:r>
              <a:rPr lang="en-US" dirty="0"/>
              <a:t> to find an optimal eps value</a:t>
            </a:r>
          </a:p>
          <a:p>
            <a:endParaRPr lang="en-US" sz="2000" dirty="0"/>
          </a:p>
          <a:p>
            <a:r>
              <a:rPr lang="en-US" sz="2000" dirty="0"/>
              <a:t>First, estimating </a:t>
            </a:r>
            <a:r>
              <a:rPr lang="en-US" sz="2000" dirty="0" err="1"/>
              <a:t>min_samples</a:t>
            </a:r>
            <a:r>
              <a:rPr lang="en-US" sz="2000" dirty="0"/>
              <a:t>:</a:t>
            </a:r>
          </a:p>
          <a:p>
            <a:endParaRPr lang="en-US" dirty="0"/>
          </a:p>
          <a:p>
            <a:pPr marL="800100" lvl="1" indent="-342900">
              <a:buFont typeface="Arial" panose="020B0604020202020204" pitchFamily="34" charset="0"/>
              <a:buChar char="•"/>
            </a:pPr>
            <a:r>
              <a:rPr lang="en-US" dirty="0"/>
              <a:t>A good rule of thumb is the value of </a:t>
            </a:r>
            <a:r>
              <a:rPr lang="en-US" dirty="0" err="1"/>
              <a:t>min_samples</a:t>
            </a:r>
            <a:r>
              <a:rPr lang="en-US" dirty="0"/>
              <a:t> should at least match the number of features to be clustered plus one</a:t>
            </a:r>
          </a:p>
          <a:p>
            <a:pPr marL="800100" lvl="1" indent="-342900">
              <a:buFont typeface="Arial" panose="020B0604020202020204" pitchFamily="34" charset="0"/>
              <a:buChar char="•"/>
            </a:pPr>
            <a:r>
              <a:rPr lang="en-US" dirty="0"/>
              <a:t>Another rule of thumb for </a:t>
            </a:r>
            <a:r>
              <a:rPr lang="en-US" dirty="0" err="1"/>
              <a:t>min_samples</a:t>
            </a:r>
            <a:r>
              <a:rPr lang="en-US" dirty="0"/>
              <a:t> is making it twice the number of features plus one</a:t>
            </a:r>
          </a:p>
          <a:p>
            <a:endParaRPr lang="en-US" sz="2000" dirty="0"/>
          </a:p>
          <a:p>
            <a:r>
              <a:rPr lang="en-US" sz="2000" dirty="0"/>
              <a:t>Next, finding an optimal eps value employs a variation of the elbow method like that used previously with k-means.</a:t>
            </a:r>
          </a:p>
          <a:p>
            <a:endParaRPr lang="en-US" sz="2000" dirty="0"/>
          </a:p>
          <a:p>
            <a:r>
              <a:rPr lang="en-US" sz="2000" dirty="0"/>
              <a:t>For DBSCAN, the metric used for the elbow method is:</a:t>
            </a:r>
          </a:p>
          <a:p>
            <a:endParaRPr lang="en-US" dirty="0"/>
          </a:p>
          <a:p>
            <a:pPr marL="914400" lvl="1" indent="-457200">
              <a:buFont typeface="+mj-lt"/>
              <a:buAutoNum type="arabicPeriod"/>
            </a:pPr>
            <a:r>
              <a:rPr lang="en-US" dirty="0"/>
              <a:t>Iterate through every data point in the dataset</a:t>
            </a:r>
          </a:p>
          <a:p>
            <a:pPr marL="914400" lvl="1" indent="-457200">
              <a:buFont typeface="+mj-lt"/>
              <a:buAutoNum type="arabicPeriod"/>
            </a:pPr>
            <a:r>
              <a:rPr lang="en-US" dirty="0"/>
              <a:t>For each data point, calculate the distance to the </a:t>
            </a:r>
            <a:r>
              <a:rPr lang="en-US" dirty="0" err="1"/>
              <a:t>min_samples-th</a:t>
            </a:r>
            <a:r>
              <a:rPr lang="en-US" dirty="0"/>
              <a:t> nearest data point (e.g., the 5</a:t>
            </a:r>
            <a:r>
              <a:rPr lang="en-US" baseline="30000" dirty="0"/>
              <a:t>th</a:t>
            </a:r>
            <a:r>
              <a:rPr lang="en-US" dirty="0"/>
              <a:t> nearest data point)</a:t>
            </a:r>
          </a:p>
        </p:txBody>
      </p:sp>
    </p:spTree>
    <p:extLst>
      <p:ext uri="{BB962C8B-B14F-4D97-AF65-F5344CB8AC3E}">
        <p14:creationId xmlns:p14="http://schemas.microsoft.com/office/powerpoint/2010/main" val="189695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0" end="10"/>
                                            </p:txEl>
                                          </p:spTgt>
                                        </p:tgtEl>
                                        <p:attrNameLst>
                                          <p:attrName>style.visibility</p:attrName>
                                        </p:attrNameLst>
                                      </p:cBhvr>
                                      <p:to>
                                        <p:strVal val="visible"/>
                                      </p:to>
                                    </p:set>
                                    <p:animEffect transition="in" filter="fade">
                                      <p:cBhvr>
                                        <p:cTn id="20" dur="500"/>
                                        <p:tgtEl>
                                          <p:spTgt spid="3">
                                            <p:txEl>
                                              <p:pRg st="10" end="1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animEffect transition="in" filter="fade">
                                      <p:cBhvr>
                                        <p:cTn id="25" dur="500"/>
                                        <p:tgtEl>
                                          <p:spTgt spid="3">
                                            <p:txEl>
                                              <p:pRg st="12" end="1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14" end="14"/>
                                            </p:txEl>
                                          </p:spTgt>
                                        </p:tgtEl>
                                        <p:attrNameLst>
                                          <p:attrName>style.visibility</p:attrName>
                                        </p:attrNameLst>
                                      </p:cBhvr>
                                      <p:to>
                                        <p:strVal val="visible"/>
                                      </p:to>
                                    </p:set>
                                    <p:animEffect transition="in" filter="fade">
                                      <p:cBhvr>
                                        <p:cTn id="30" dur="500"/>
                                        <p:tgtEl>
                                          <p:spTgt spid="3">
                                            <p:txEl>
                                              <p:pRg st="14" end="1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animEffect transition="in" filter="fade">
                                      <p:cBhvr>
                                        <p:cTn id="35"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Choosing the Eps Value</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97</a:t>
            </a:fld>
            <a:endParaRPr lang="en-US"/>
          </a:p>
        </p:txBody>
      </p:sp>
      <p:sp>
        <p:nvSpPr>
          <p:cNvPr id="3" name="TextBox 2">
            <a:extLst>
              <a:ext uri="{FF2B5EF4-FFF2-40B4-BE49-F238E27FC236}">
                <a16:creationId xmlns:a16="http://schemas.microsoft.com/office/drawing/2014/main" id="{FB214E17-6D84-3CDC-8C7A-D57F1D2B02CC}"/>
              </a:ext>
            </a:extLst>
          </p:cNvPr>
          <p:cNvSpPr txBox="1"/>
          <p:nvPr/>
        </p:nvSpPr>
        <p:spPr>
          <a:xfrm>
            <a:off x="343289" y="1051517"/>
            <a:ext cx="10735019" cy="1631216"/>
          </a:xfrm>
          <a:prstGeom prst="rect">
            <a:avLst/>
          </a:prstGeom>
          <a:noFill/>
        </p:spPr>
        <p:txBody>
          <a:bodyPr wrap="square" rtlCol="0">
            <a:spAutoFit/>
          </a:bodyPr>
          <a:lstStyle/>
          <a:p>
            <a:r>
              <a:rPr lang="en-US" sz="2000" dirty="0"/>
              <a:t>Once you’ve calculated a value for </a:t>
            </a:r>
            <a:r>
              <a:rPr lang="en-US" sz="2000" dirty="0" err="1"/>
              <a:t>min_samples</a:t>
            </a:r>
            <a:r>
              <a:rPr lang="en-US" sz="2000" dirty="0"/>
              <a:t>, the next step is to choose an optimal value for eps using a variation of the elbow method.</a:t>
            </a:r>
            <a:endParaRPr lang="en-US" dirty="0"/>
          </a:p>
          <a:p>
            <a:endParaRPr lang="en-US" sz="2000" dirty="0"/>
          </a:p>
          <a:p>
            <a:r>
              <a:rPr lang="en-US" sz="2000" dirty="0"/>
              <a:t>Here’s the intuition behind the method. Let’s say you’ve calculated </a:t>
            </a:r>
            <a:r>
              <a:rPr lang="en-US" sz="2000" dirty="0" err="1"/>
              <a:t>min_samples</a:t>
            </a:r>
            <a:r>
              <a:rPr lang="en-US" sz="2000" dirty="0"/>
              <a:t> to be 5. How large should eps be in this case? Represented graphically:</a:t>
            </a:r>
          </a:p>
        </p:txBody>
      </p:sp>
      <p:grpSp>
        <p:nvGrpSpPr>
          <p:cNvPr id="112" name="Group 111">
            <a:extLst>
              <a:ext uri="{FF2B5EF4-FFF2-40B4-BE49-F238E27FC236}">
                <a16:creationId xmlns:a16="http://schemas.microsoft.com/office/drawing/2014/main" id="{D3AD28FA-9A50-7E7F-F7EF-00BD74BD197D}"/>
              </a:ext>
            </a:extLst>
          </p:cNvPr>
          <p:cNvGrpSpPr/>
          <p:nvPr/>
        </p:nvGrpSpPr>
        <p:grpSpPr>
          <a:xfrm>
            <a:off x="8949628" y="3195997"/>
            <a:ext cx="2089035" cy="2351603"/>
            <a:chOff x="8949628" y="3195997"/>
            <a:chExt cx="2089035" cy="2351603"/>
          </a:xfrm>
        </p:grpSpPr>
        <p:sp>
          <p:nvSpPr>
            <p:cNvPr id="56" name="Oval 55">
              <a:extLst>
                <a:ext uri="{FF2B5EF4-FFF2-40B4-BE49-F238E27FC236}">
                  <a16:creationId xmlns:a16="http://schemas.microsoft.com/office/drawing/2014/main" id="{6C81F1C9-4334-2AD3-B3D4-18E01346969B}"/>
                </a:ext>
              </a:extLst>
            </p:cNvPr>
            <p:cNvSpPr/>
            <p:nvPr/>
          </p:nvSpPr>
          <p:spPr>
            <a:xfrm>
              <a:off x="9537397" y="3483801"/>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7052F6B-B92F-D2EA-10C2-426AB62618BE}"/>
                </a:ext>
              </a:extLst>
            </p:cNvPr>
            <p:cNvSpPr/>
            <p:nvPr/>
          </p:nvSpPr>
          <p:spPr>
            <a:xfrm>
              <a:off x="9256604" y="440845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7AEB1357-E611-6034-997E-441EC3742293}"/>
                </a:ext>
              </a:extLst>
            </p:cNvPr>
            <p:cNvSpPr/>
            <p:nvPr/>
          </p:nvSpPr>
          <p:spPr>
            <a:xfrm>
              <a:off x="9691220" y="375217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EB11DBC-8693-353E-FE60-6455A20ED966}"/>
                </a:ext>
              </a:extLst>
            </p:cNvPr>
            <p:cNvSpPr/>
            <p:nvPr/>
          </p:nvSpPr>
          <p:spPr>
            <a:xfrm>
              <a:off x="9329016" y="3339700"/>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784217-FBF5-97CA-1580-946741174302}"/>
                </a:ext>
              </a:extLst>
            </p:cNvPr>
            <p:cNvSpPr/>
            <p:nvPr/>
          </p:nvSpPr>
          <p:spPr>
            <a:xfrm>
              <a:off x="9691220" y="416781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16AE0D5F-4787-AE4B-6A07-B279A4A6E075}"/>
                </a:ext>
              </a:extLst>
            </p:cNvPr>
            <p:cNvSpPr/>
            <p:nvPr/>
          </p:nvSpPr>
          <p:spPr>
            <a:xfrm>
              <a:off x="9308855" y="378305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317871B4-4413-8A3C-245C-AFF5F8385125}"/>
                </a:ext>
              </a:extLst>
            </p:cNvPr>
            <p:cNvSpPr/>
            <p:nvPr/>
          </p:nvSpPr>
          <p:spPr>
            <a:xfrm>
              <a:off x="8975376" y="435576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DA5E96F-655D-C1E7-A2CE-13DE869DFC91}"/>
                </a:ext>
              </a:extLst>
            </p:cNvPr>
            <p:cNvSpPr/>
            <p:nvPr/>
          </p:nvSpPr>
          <p:spPr>
            <a:xfrm>
              <a:off x="9163709" y="4149976"/>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29220C8A-4552-9D6E-A4D7-6B98EE7815D7}"/>
                </a:ext>
              </a:extLst>
            </p:cNvPr>
            <p:cNvSpPr/>
            <p:nvPr/>
          </p:nvSpPr>
          <p:spPr>
            <a:xfrm>
              <a:off x="9637851" y="319599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4F8E6C8-ED21-B902-B1F8-063C2372306F}"/>
                </a:ext>
              </a:extLst>
            </p:cNvPr>
            <p:cNvSpPr/>
            <p:nvPr/>
          </p:nvSpPr>
          <p:spPr>
            <a:xfrm>
              <a:off x="9835452" y="3434361"/>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0B1753F5-525C-6399-9330-C89191431B3E}"/>
                </a:ext>
              </a:extLst>
            </p:cNvPr>
            <p:cNvSpPr/>
            <p:nvPr/>
          </p:nvSpPr>
          <p:spPr>
            <a:xfrm>
              <a:off x="9178044" y="3562850"/>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F553C23-1692-6257-5232-589B814BE4DF}"/>
                </a:ext>
              </a:extLst>
            </p:cNvPr>
            <p:cNvSpPr/>
            <p:nvPr/>
          </p:nvSpPr>
          <p:spPr>
            <a:xfrm>
              <a:off x="8949628" y="360625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4C427F1-02B5-5863-E3D6-66516353F679}"/>
                </a:ext>
              </a:extLst>
            </p:cNvPr>
            <p:cNvSpPr/>
            <p:nvPr/>
          </p:nvSpPr>
          <p:spPr>
            <a:xfrm>
              <a:off x="9266537" y="465683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4944FD11-5FD5-C551-2D1A-E77A62FD367D}"/>
                </a:ext>
              </a:extLst>
            </p:cNvPr>
            <p:cNvSpPr/>
            <p:nvPr/>
          </p:nvSpPr>
          <p:spPr>
            <a:xfrm>
              <a:off x="9032626" y="393412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82A55F6-C53C-DEBA-8340-52C320EB83FF}"/>
                </a:ext>
              </a:extLst>
            </p:cNvPr>
            <p:cNvSpPr/>
            <p:nvPr/>
          </p:nvSpPr>
          <p:spPr>
            <a:xfrm>
              <a:off x="9435152" y="406602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15C69879-4B96-0E9F-EC7A-9A34232A70A9}"/>
                </a:ext>
              </a:extLst>
            </p:cNvPr>
            <p:cNvSpPr/>
            <p:nvPr/>
          </p:nvSpPr>
          <p:spPr>
            <a:xfrm>
              <a:off x="9697917" y="529257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429B8CD3-B459-53E3-CB15-72A58AEC29A3}"/>
                </a:ext>
              </a:extLst>
            </p:cNvPr>
            <p:cNvSpPr/>
            <p:nvPr/>
          </p:nvSpPr>
          <p:spPr>
            <a:xfrm>
              <a:off x="9729316" y="464467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AD1F031-48EB-B504-7B8E-B449D5665A0C}"/>
                </a:ext>
              </a:extLst>
            </p:cNvPr>
            <p:cNvSpPr/>
            <p:nvPr/>
          </p:nvSpPr>
          <p:spPr>
            <a:xfrm>
              <a:off x="9518939" y="439589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4A1CF9F1-5188-D724-822F-552EE39B2E0C}"/>
                </a:ext>
              </a:extLst>
            </p:cNvPr>
            <p:cNvSpPr/>
            <p:nvPr/>
          </p:nvSpPr>
          <p:spPr>
            <a:xfrm>
              <a:off x="10541013" y="5403610"/>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2011D70-8E83-06DC-2471-06662E83D5BC}"/>
                </a:ext>
              </a:extLst>
            </p:cNvPr>
            <p:cNvSpPr/>
            <p:nvPr/>
          </p:nvSpPr>
          <p:spPr>
            <a:xfrm>
              <a:off x="10132965" y="517012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252346A5-01E1-0BB3-D67B-8AB1DA93CC2C}"/>
                </a:ext>
              </a:extLst>
            </p:cNvPr>
            <p:cNvSpPr/>
            <p:nvPr/>
          </p:nvSpPr>
          <p:spPr>
            <a:xfrm>
              <a:off x="9609575" y="5058340"/>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192B032-02AF-CFBD-65CA-5C9936477736}"/>
                </a:ext>
              </a:extLst>
            </p:cNvPr>
            <p:cNvSpPr/>
            <p:nvPr/>
          </p:nvSpPr>
          <p:spPr>
            <a:xfrm>
              <a:off x="9466700" y="479704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200AFC7E-3AB0-957B-EBDB-FB2B82DC7841}"/>
                </a:ext>
              </a:extLst>
            </p:cNvPr>
            <p:cNvSpPr/>
            <p:nvPr/>
          </p:nvSpPr>
          <p:spPr>
            <a:xfrm>
              <a:off x="10019966" y="4876706"/>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98A7056-1DC2-7C31-6D43-6E692C11B875}"/>
                </a:ext>
              </a:extLst>
            </p:cNvPr>
            <p:cNvSpPr/>
            <p:nvPr/>
          </p:nvSpPr>
          <p:spPr>
            <a:xfrm>
              <a:off x="9899542" y="510211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D77859-8784-E02E-21D9-798F6806AC12}"/>
                </a:ext>
              </a:extLst>
            </p:cNvPr>
            <p:cNvSpPr/>
            <p:nvPr/>
          </p:nvSpPr>
          <p:spPr>
            <a:xfrm>
              <a:off x="10403745" y="5219931"/>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B31A71A6-0DFC-609F-ECD0-C05B7C9463E4}"/>
                </a:ext>
              </a:extLst>
            </p:cNvPr>
            <p:cNvSpPr/>
            <p:nvPr/>
          </p:nvSpPr>
          <p:spPr>
            <a:xfrm>
              <a:off x="10358990" y="491864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741AFAF3-1362-1E03-88B0-61369F174D2C}"/>
                </a:ext>
              </a:extLst>
            </p:cNvPr>
            <p:cNvSpPr/>
            <p:nvPr/>
          </p:nvSpPr>
          <p:spPr>
            <a:xfrm>
              <a:off x="9744319" y="4895175"/>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673F9AAA-5F6D-0CDA-D627-2DA2D0DC704E}"/>
                </a:ext>
              </a:extLst>
            </p:cNvPr>
            <p:cNvSpPr/>
            <p:nvPr/>
          </p:nvSpPr>
          <p:spPr>
            <a:xfrm>
              <a:off x="10022606" y="5343005"/>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70E54FA8-BEF3-9533-C6B0-BD819C3C142C}"/>
                </a:ext>
              </a:extLst>
            </p:cNvPr>
            <p:cNvSpPr/>
            <p:nvPr/>
          </p:nvSpPr>
          <p:spPr>
            <a:xfrm>
              <a:off x="10672453" y="501762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1B972411-EE65-DD53-A813-97A1EC09F9A1}"/>
                </a:ext>
              </a:extLst>
            </p:cNvPr>
            <p:cNvSpPr/>
            <p:nvPr/>
          </p:nvSpPr>
          <p:spPr>
            <a:xfrm>
              <a:off x="10801087" y="428214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E8FD52F-0502-8D21-82E0-E0E94935ACAA}"/>
                </a:ext>
              </a:extLst>
            </p:cNvPr>
            <p:cNvSpPr/>
            <p:nvPr/>
          </p:nvSpPr>
          <p:spPr>
            <a:xfrm>
              <a:off x="10393038" y="4048660"/>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B40A5308-54CF-0F6F-C56A-366BFEE36FA1}"/>
                </a:ext>
              </a:extLst>
            </p:cNvPr>
            <p:cNvSpPr/>
            <p:nvPr/>
          </p:nvSpPr>
          <p:spPr>
            <a:xfrm>
              <a:off x="10280040" y="375524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987A4B1-A3FF-06A6-30E3-05E6B9485C23}"/>
                </a:ext>
              </a:extLst>
            </p:cNvPr>
            <p:cNvSpPr/>
            <p:nvPr/>
          </p:nvSpPr>
          <p:spPr>
            <a:xfrm>
              <a:off x="10193497" y="4220921"/>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86C1704-66B2-F561-A064-26519E107537}"/>
                </a:ext>
              </a:extLst>
            </p:cNvPr>
            <p:cNvSpPr/>
            <p:nvPr/>
          </p:nvSpPr>
          <p:spPr>
            <a:xfrm>
              <a:off x="10663818" y="409846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F175CC06-D439-AC85-7CBB-C69853F8D068}"/>
                </a:ext>
              </a:extLst>
            </p:cNvPr>
            <p:cNvSpPr/>
            <p:nvPr/>
          </p:nvSpPr>
          <p:spPr>
            <a:xfrm>
              <a:off x="10619063" y="3797180"/>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A429F65-8600-319E-7EC3-164713F8AC2A}"/>
                </a:ext>
              </a:extLst>
            </p:cNvPr>
            <p:cNvSpPr/>
            <p:nvPr/>
          </p:nvSpPr>
          <p:spPr>
            <a:xfrm>
              <a:off x="10472737" y="434337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2F9B5663-B744-C6B9-C2CE-828DEFAA8D26}"/>
                </a:ext>
              </a:extLst>
            </p:cNvPr>
            <p:cNvSpPr/>
            <p:nvPr/>
          </p:nvSpPr>
          <p:spPr>
            <a:xfrm>
              <a:off x="10932527" y="3896165"/>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D78ADA9-2A63-682A-367C-F902F06AFBD8}"/>
                </a:ext>
              </a:extLst>
            </p:cNvPr>
            <p:cNvSpPr/>
            <p:nvPr/>
          </p:nvSpPr>
          <p:spPr>
            <a:xfrm>
              <a:off x="10264376" y="542514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0" name="Straight Arrow Connector 99">
            <a:extLst>
              <a:ext uri="{FF2B5EF4-FFF2-40B4-BE49-F238E27FC236}">
                <a16:creationId xmlns:a16="http://schemas.microsoft.com/office/drawing/2014/main" id="{A54BD3F0-2103-7569-D418-05A53A72D42D}"/>
              </a:ext>
            </a:extLst>
          </p:cNvPr>
          <p:cNvCxnSpPr>
            <a:cxnSpLocks/>
          </p:cNvCxnSpPr>
          <p:nvPr/>
        </p:nvCxnSpPr>
        <p:spPr>
          <a:xfrm flipV="1">
            <a:off x="8651494" y="2631187"/>
            <a:ext cx="0" cy="34919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E1E4803-0646-4A0E-3CBF-7F1965209898}"/>
              </a:ext>
            </a:extLst>
          </p:cNvPr>
          <p:cNvCxnSpPr>
            <a:cxnSpLocks/>
          </p:cNvCxnSpPr>
          <p:nvPr/>
        </p:nvCxnSpPr>
        <p:spPr>
          <a:xfrm>
            <a:off x="8418752" y="5806483"/>
            <a:ext cx="31826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22292CF6-05F4-36F8-8C71-697EA6964716}"/>
              </a:ext>
            </a:extLst>
          </p:cNvPr>
          <p:cNvSpPr/>
          <p:nvPr/>
        </p:nvSpPr>
        <p:spPr>
          <a:xfrm>
            <a:off x="7271210" y="3109722"/>
            <a:ext cx="545723" cy="5380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D5B377F-7336-8044-13C4-8C611F090A59}"/>
              </a:ext>
            </a:extLst>
          </p:cNvPr>
          <p:cNvSpPr txBox="1"/>
          <p:nvPr/>
        </p:nvSpPr>
        <p:spPr>
          <a:xfrm>
            <a:off x="7200601" y="2757150"/>
            <a:ext cx="686099" cy="369332"/>
          </a:xfrm>
          <a:prstGeom prst="rect">
            <a:avLst/>
          </a:prstGeom>
          <a:noFill/>
        </p:spPr>
        <p:txBody>
          <a:bodyPr wrap="square" rtlCol="0">
            <a:spAutoFit/>
          </a:bodyPr>
          <a:lstStyle/>
          <a:p>
            <a:pPr algn="ctr"/>
            <a:r>
              <a:rPr lang="en-US" b="1" dirty="0">
                <a:solidFill>
                  <a:srgbClr val="FF0000"/>
                </a:solidFill>
              </a:rPr>
              <a:t>eps</a:t>
            </a:r>
          </a:p>
        </p:txBody>
      </p:sp>
      <p:sp>
        <p:nvSpPr>
          <p:cNvPr id="107" name="Oval 106">
            <a:extLst>
              <a:ext uri="{FF2B5EF4-FFF2-40B4-BE49-F238E27FC236}">
                <a16:creationId xmlns:a16="http://schemas.microsoft.com/office/drawing/2014/main" id="{D3A575ED-519D-E6A4-244F-F8BE66130BA2}"/>
              </a:ext>
            </a:extLst>
          </p:cNvPr>
          <p:cNvSpPr/>
          <p:nvPr/>
        </p:nvSpPr>
        <p:spPr>
          <a:xfrm>
            <a:off x="7158347" y="4070863"/>
            <a:ext cx="771453" cy="7045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FB23D0DF-2A86-9AD9-8D23-F90590C165C0}"/>
              </a:ext>
            </a:extLst>
          </p:cNvPr>
          <p:cNvSpPr/>
          <p:nvPr/>
        </p:nvSpPr>
        <p:spPr>
          <a:xfrm>
            <a:off x="6983940" y="5142270"/>
            <a:ext cx="1120265" cy="111277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220A2B53-5596-93C3-BA96-E9784CF43343}"/>
              </a:ext>
            </a:extLst>
          </p:cNvPr>
          <p:cNvSpPr txBox="1"/>
          <p:nvPr/>
        </p:nvSpPr>
        <p:spPr>
          <a:xfrm>
            <a:off x="7194359" y="3722122"/>
            <a:ext cx="686099" cy="369332"/>
          </a:xfrm>
          <a:prstGeom prst="rect">
            <a:avLst/>
          </a:prstGeom>
          <a:noFill/>
        </p:spPr>
        <p:txBody>
          <a:bodyPr wrap="square" rtlCol="0">
            <a:spAutoFit/>
          </a:bodyPr>
          <a:lstStyle/>
          <a:p>
            <a:pPr algn="ctr"/>
            <a:r>
              <a:rPr lang="en-US" b="1" dirty="0">
                <a:solidFill>
                  <a:srgbClr val="FF0000"/>
                </a:solidFill>
              </a:rPr>
              <a:t>eps</a:t>
            </a:r>
          </a:p>
        </p:txBody>
      </p:sp>
      <p:sp>
        <p:nvSpPr>
          <p:cNvPr id="110" name="TextBox 109">
            <a:extLst>
              <a:ext uri="{FF2B5EF4-FFF2-40B4-BE49-F238E27FC236}">
                <a16:creationId xmlns:a16="http://schemas.microsoft.com/office/drawing/2014/main" id="{8E154339-043F-0E3F-1197-2B30A5904CED}"/>
              </a:ext>
            </a:extLst>
          </p:cNvPr>
          <p:cNvSpPr txBox="1"/>
          <p:nvPr/>
        </p:nvSpPr>
        <p:spPr>
          <a:xfrm>
            <a:off x="7206220" y="4781620"/>
            <a:ext cx="686099" cy="369332"/>
          </a:xfrm>
          <a:prstGeom prst="rect">
            <a:avLst/>
          </a:prstGeom>
          <a:noFill/>
        </p:spPr>
        <p:txBody>
          <a:bodyPr wrap="square" rtlCol="0">
            <a:spAutoFit/>
          </a:bodyPr>
          <a:lstStyle/>
          <a:p>
            <a:pPr algn="ctr"/>
            <a:r>
              <a:rPr lang="en-US" b="1" dirty="0">
                <a:solidFill>
                  <a:srgbClr val="FF0000"/>
                </a:solidFill>
              </a:rPr>
              <a:t>eps</a:t>
            </a:r>
          </a:p>
        </p:txBody>
      </p:sp>
      <p:sp>
        <p:nvSpPr>
          <p:cNvPr id="111" name="TextBox 110">
            <a:extLst>
              <a:ext uri="{FF2B5EF4-FFF2-40B4-BE49-F238E27FC236}">
                <a16:creationId xmlns:a16="http://schemas.microsoft.com/office/drawing/2014/main" id="{CF314C8C-47A2-8C14-DE0E-5AE060F755E0}"/>
              </a:ext>
            </a:extLst>
          </p:cNvPr>
          <p:cNvSpPr txBox="1"/>
          <p:nvPr/>
        </p:nvSpPr>
        <p:spPr>
          <a:xfrm>
            <a:off x="343289" y="3139861"/>
            <a:ext cx="5881392" cy="1938992"/>
          </a:xfrm>
          <a:prstGeom prst="rect">
            <a:avLst/>
          </a:prstGeom>
          <a:noFill/>
        </p:spPr>
        <p:txBody>
          <a:bodyPr wrap="square" rtlCol="0">
            <a:spAutoFit/>
          </a:bodyPr>
          <a:lstStyle/>
          <a:p>
            <a:r>
              <a:rPr lang="en-US" sz="2000" dirty="0"/>
              <a:t>When eps is too small for a </a:t>
            </a:r>
            <a:r>
              <a:rPr lang="en-US" sz="2000" dirty="0" err="1"/>
              <a:t>min_samples</a:t>
            </a:r>
            <a:r>
              <a:rPr lang="en-US" sz="2000" dirty="0"/>
              <a:t> of 5, many data points will not be clustered.</a:t>
            </a:r>
          </a:p>
          <a:p>
            <a:endParaRPr lang="en-US" sz="2000" dirty="0"/>
          </a:p>
          <a:p>
            <a:r>
              <a:rPr lang="en-US" sz="2000" dirty="0"/>
              <a:t>When eps is too large for a </a:t>
            </a:r>
            <a:r>
              <a:rPr lang="en-US" sz="2000" dirty="0" err="1"/>
              <a:t>min_samples</a:t>
            </a:r>
            <a:r>
              <a:rPr lang="en-US" sz="2000" dirty="0"/>
              <a:t> of 5, many clusters will merge, producing an artificially small number of clusters. </a:t>
            </a:r>
            <a:endParaRPr lang="en-US" dirty="0"/>
          </a:p>
        </p:txBody>
      </p:sp>
    </p:spTree>
    <p:extLst>
      <p:ext uri="{BB962C8B-B14F-4D97-AF65-F5344CB8AC3E}">
        <p14:creationId xmlns:p14="http://schemas.microsoft.com/office/powerpoint/2010/main" val="305760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2"/>
                                        </p:tgtEl>
                                        <p:attrNameLst>
                                          <p:attrName>style.visibility</p:attrName>
                                        </p:attrNameLst>
                                      </p:cBhvr>
                                      <p:to>
                                        <p:strVal val="visible"/>
                                      </p:to>
                                    </p:set>
                                    <p:animEffect transition="in" filter="fade">
                                      <p:cBhvr>
                                        <p:cTn id="10" dur="500"/>
                                        <p:tgtEl>
                                          <p:spTgt spid="112"/>
                                        </p:tgtEl>
                                      </p:cBhvr>
                                    </p:animEffect>
                                  </p:childTnLst>
                                </p:cTn>
                              </p:par>
                              <p:par>
                                <p:cTn id="11" presetID="10" presetClass="entr" presetSubtype="0" fill="hold"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fade">
                                      <p:cBhvr>
                                        <p:cTn id="13" dur="500"/>
                                        <p:tgtEl>
                                          <p:spTgt spid="100"/>
                                        </p:tgtEl>
                                      </p:cBhvr>
                                    </p:animEffect>
                                  </p:childTnLst>
                                </p:cTn>
                              </p:par>
                              <p:par>
                                <p:cTn id="14" presetID="10" presetClass="entr" presetSubtype="0" fill="hold"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500"/>
                                        <p:tgtEl>
                                          <p:spTgt spid="10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fade">
                                      <p:cBhvr>
                                        <p:cTn id="19" dur="500"/>
                                        <p:tgtEl>
                                          <p:spTgt spid="10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3"/>
                                        </p:tgtEl>
                                        <p:attrNameLst>
                                          <p:attrName>style.visibility</p:attrName>
                                        </p:attrNameLst>
                                      </p:cBhvr>
                                      <p:to>
                                        <p:strVal val="visible"/>
                                      </p:to>
                                    </p:set>
                                    <p:animEffect transition="in" filter="fade">
                                      <p:cBhvr>
                                        <p:cTn id="22" dur="500"/>
                                        <p:tgtEl>
                                          <p:spTgt spid="10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7"/>
                                        </p:tgtEl>
                                        <p:attrNameLst>
                                          <p:attrName>style.visibility</p:attrName>
                                        </p:attrNameLst>
                                      </p:cBhvr>
                                      <p:to>
                                        <p:strVal val="visible"/>
                                      </p:to>
                                    </p:set>
                                    <p:animEffect transition="in" filter="fade">
                                      <p:cBhvr>
                                        <p:cTn id="25" dur="500"/>
                                        <p:tgtEl>
                                          <p:spTgt spid="10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fade">
                                      <p:cBhvr>
                                        <p:cTn id="28" dur="500"/>
                                        <p:tgtEl>
                                          <p:spTgt spid="1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fade">
                                      <p:cBhvr>
                                        <p:cTn id="31" dur="500"/>
                                        <p:tgtEl>
                                          <p:spTgt spid="10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0"/>
                                        </p:tgtEl>
                                        <p:attrNameLst>
                                          <p:attrName>style.visibility</p:attrName>
                                        </p:attrNameLst>
                                      </p:cBhvr>
                                      <p:to>
                                        <p:strVal val="visible"/>
                                      </p:to>
                                    </p:set>
                                    <p:animEffect transition="in" filter="fade">
                                      <p:cBhvr>
                                        <p:cTn id="34" dur="500"/>
                                        <p:tgtEl>
                                          <p:spTgt spid="1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1">
                                            <p:txEl>
                                              <p:pRg st="0" end="0"/>
                                            </p:txEl>
                                          </p:spTgt>
                                        </p:tgtEl>
                                        <p:attrNameLst>
                                          <p:attrName>style.visibility</p:attrName>
                                        </p:attrNameLst>
                                      </p:cBhvr>
                                      <p:to>
                                        <p:strVal val="visible"/>
                                      </p:to>
                                    </p:set>
                                    <p:animEffect transition="in" filter="fade">
                                      <p:cBhvr>
                                        <p:cTn id="39" dur="500"/>
                                        <p:tgtEl>
                                          <p:spTgt spid="111">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11">
                                            <p:txEl>
                                              <p:pRg st="2" end="2"/>
                                            </p:txEl>
                                          </p:spTgt>
                                        </p:tgtEl>
                                        <p:attrNameLst>
                                          <p:attrName>style.visibility</p:attrName>
                                        </p:attrNameLst>
                                      </p:cBhvr>
                                      <p:to>
                                        <p:strVal val="visible"/>
                                      </p:to>
                                    </p:set>
                                    <p:animEffect transition="in" filter="fade">
                                      <p:cBhvr>
                                        <p:cTn id="44" dur="500"/>
                                        <p:tgtEl>
                                          <p:spTgt spid="1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p:bldP spid="107" grpId="0" animBg="1"/>
      <p:bldP spid="108" grpId="0" animBg="1"/>
      <p:bldP spid="109" grpId="0"/>
      <p:bldP spid="11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Choosing the Eps Value</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98</a:t>
            </a:fld>
            <a:endParaRPr lang="en-US"/>
          </a:p>
        </p:txBody>
      </p:sp>
      <p:sp>
        <p:nvSpPr>
          <p:cNvPr id="102" name="Oval 101">
            <a:extLst>
              <a:ext uri="{FF2B5EF4-FFF2-40B4-BE49-F238E27FC236}">
                <a16:creationId xmlns:a16="http://schemas.microsoft.com/office/drawing/2014/main" id="{22292CF6-05F4-36F8-8C71-697EA6964716}"/>
              </a:ext>
            </a:extLst>
          </p:cNvPr>
          <p:cNvSpPr/>
          <p:nvPr/>
        </p:nvSpPr>
        <p:spPr>
          <a:xfrm>
            <a:off x="1917182" y="2612877"/>
            <a:ext cx="545723" cy="5380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D3A575ED-519D-E6A4-244F-F8BE66130BA2}"/>
              </a:ext>
            </a:extLst>
          </p:cNvPr>
          <p:cNvSpPr/>
          <p:nvPr/>
        </p:nvSpPr>
        <p:spPr>
          <a:xfrm>
            <a:off x="5947614" y="2520261"/>
            <a:ext cx="771453" cy="7045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FB23D0DF-2A86-9AD9-8D23-F90590C165C0}"/>
              </a:ext>
            </a:extLst>
          </p:cNvPr>
          <p:cNvSpPr/>
          <p:nvPr/>
        </p:nvSpPr>
        <p:spPr>
          <a:xfrm>
            <a:off x="9885146" y="2343490"/>
            <a:ext cx="1120265" cy="111277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CF314C8C-47A2-8C14-DE0E-5AE060F755E0}"/>
              </a:ext>
            </a:extLst>
          </p:cNvPr>
          <p:cNvSpPr txBox="1"/>
          <p:nvPr/>
        </p:nvSpPr>
        <p:spPr>
          <a:xfrm>
            <a:off x="366747" y="5163340"/>
            <a:ext cx="11253751" cy="1015663"/>
          </a:xfrm>
          <a:prstGeom prst="rect">
            <a:avLst/>
          </a:prstGeom>
          <a:noFill/>
        </p:spPr>
        <p:txBody>
          <a:bodyPr wrap="square" rtlCol="0">
            <a:spAutoFit/>
          </a:bodyPr>
          <a:lstStyle/>
          <a:p>
            <a:endParaRPr lang="en-US" sz="2000" dirty="0"/>
          </a:p>
          <a:p>
            <a:r>
              <a:rPr lang="en-US" sz="2000" dirty="0"/>
              <a:t>Similar to the k-means elbow method, the goal is to find the inflection point for eps based on a specific </a:t>
            </a:r>
            <a:r>
              <a:rPr lang="en-US" sz="2000" dirty="0" err="1"/>
              <a:t>min_samples</a:t>
            </a:r>
            <a:r>
              <a:rPr lang="en-US" sz="2000" dirty="0"/>
              <a:t> value.</a:t>
            </a:r>
          </a:p>
        </p:txBody>
      </p:sp>
      <p:grpSp>
        <p:nvGrpSpPr>
          <p:cNvPr id="46" name="Group 45">
            <a:extLst>
              <a:ext uri="{FF2B5EF4-FFF2-40B4-BE49-F238E27FC236}">
                <a16:creationId xmlns:a16="http://schemas.microsoft.com/office/drawing/2014/main" id="{DE9947A1-05EA-0963-EAFB-61B8F4E95592}"/>
              </a:ext>
            </a:extLst>
          </p:cNvPr>
          <p:cNvGrpSpPr/>
          <p:nvPr/>
        </p:nvGrpSpPr>
        <p:grpSpPr>
          <a:xfrm>
            <a:off x="371328" y="1222908"/>
            <a:ext cx="3182698" cy="3491965"/>
            <a:chOff x="8571152" y="2783587"/>
            <a:chExt cx="3182698" cy="3491965"/>
          </a:xfrm>
        </p:grpSpPr>
        <p:sp>
          <p:nvSpPr>
            <p:cNvPr id="6" name="Oval 5">
              <a:extLst>
                <a:ext uri="{FF2B5EF4-FFF2-40B4-BE49-F238E27FC236}">
                  <a16:creationId xmlns:a16="http://schemas.microsoft.com/office/drawing/2014/main" id="{8F24B0CC-3725-44B3-7AB4-4C492BCB900D}"/>
                </a:ext>
              </a:extLst>
            </p:cNvPr>
            <p:cNvSpPr/>
            <p:nvPr/>
          </p:nvSpPr>
          <p:spPr>
            <a:xfrm>
              <a:off x="9689797" y="3636201"/>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240174-3200-35E7-9F5F-333361DE4322}"/>
                </a:ext>
              </a:extLst>
            </p:cNvPr>
            <p:cNvSpPr/>
            <p:nvPr/>
          </p:nvSpPr>
          <p:spPr>
            <a:xfrm>
              <a:off x="9409004" y="456085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52C3C0A-D695-18FD-E65E-EFC481E9AF43}"/>
                </a:ext>
              </a:extLst>
            </p:cNvPr>
            <p:cNvSpPr/>
            <p:nvPr/>
          </p:nvSpPr>
          <p:spPr>
            <a:xfrm>
              <a:off x="9843620" y="390457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5E9C3F3-A742-E9A8-B228-D265B4531FF3}"/>
                </a:ext>
              </a:extLst>
            </p:cNvPr>
            <p:cNvSpPr/>
            <p:nvPr/>
          </p:nvSpPr>
          <p:spPr>
            <a:xfrm>
              <a:off x="9481416" y="3492100"/>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A39F789-10A5-05A0-1C6D-00227A58383E}"/>
                </a:ext>
              </a:extLst>
            </p:cNvPr>
            <p:cNvSpPr/>
            <p:nvPr/>
          </p:nvSpPr>
          <p:spPr>
            <a:xfrm>
              <a:off x="9843620" y="432021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7B13D9C-555D-5FAD-AED6-A5C982C15AF5}"/>
                </a:ext>
              </a:extLst>
            </p:cNvPr>
            <p:cNvSpPr/>
            <p:nvPr/>
          </p:nvSpPr>
          <p:spPr>
            <a:xfrm>
              <a:off x="9461255" y="393545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310923-BB34-F6A6-8A9F-D5DD62185167}"/>
                </a:ext>
              </a:extLst>
            </p:cNvPr>
            <p:cNvSpPr/>
            <p:nvPr/>
          </p:nvSpPr>
          <p:spPr>
            <a:xfrm>
              <a:off x="9127776" y="450816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5B21C3E-54C5-8DFB-8FC0-8CD4F738F96A}"/>
                </a:ext>
              </a:extLst>
            </p:cNvPr>
            <p:cNvSpPr/>
            <p:nvPr/>
          </p:nvSpPr>
          <p:spPr>
            <a:xfrm>
              <a:off x="9316109" y="4302376"/>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A7AF836-3B2F-49A8-D71B-80D4AC2AB99C}"/>
                </a:ext>
              </a:extLst>
            </p:cNvPr>
            <p:cNvSpPr/>
            <p:nvPr/>
          </p:nvSpPr>
          <p:spPr>
            <a:xfrm>
              <a:off x="9790251" y="334839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9A755E9-A1F4-FE55-1D20-15484FF4354E}"/>
                </a:ext>
              </a:extLst>
            </p:cNvPr>
            <p:cNvSpPr/>
            <p:nvPr/>
          </p:nvSpPr>
          <p:spPr>
            <a:xfrm>
              <a:off x="9987852" y="3586761"/>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2045BC0-2888-BC35-CDDD-6F8A122259D7}"/>
                </a:ext>
              </a:extLst>
            </p:cNvPr>
            <p:cNvSpPr/>
            <p:nvPr/>
          </p:nvSpPr>
          <p:spPr>
            <a:xfrm>
              <a:off x="9330444" y="3715250"/>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B816042-C9FB-0F94-2327-A218371EDF3A}"/>
                </a:ext>
              </a:extLst>
            </p:cNvPr>
            <p:cNvSpPr/>
            <p:nvPr/>
          </p:nvSpPr>
          <p:spPr>
            <a:xfrm>
              <a:off x="9102028" y="375865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6A2305F-DF78-313D-FA1F-C3C2F02CBB91}"/>
                </a:ext>
              </a:extLst>
            </p:cNvPr>
            <p:cNvSpPr/>
            <p:nvPr/>
          </p:nvSpPr>
          <p:spPr>
            <a:xfrm>
              <a:off x="9418937" y="480923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6AC4D06-BE53-3A87-D192-69DB730C850F}"/>
                </a:ext>
              </a:extLst>
            </p:cNvPr>
            <p:cNvSpPr/>
            <p:nvPr/>
          </p:nvSpPr>
          <p:spPr>
            <a:xfrm>
              <a:off x="9185026" y="408652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451780E-303E-0159-B521-9C3468CBA03A}"/>
                </a:ext>
              </a:extLst>
            </p:cNvPr>
            <p:cNvSpPr/>
            <p:nvPr/>
          </p:nvSpPr>
          <p:spPr>
            <a:xfrm>
              <a:off x="9587552" y="421842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9F95CEA-F775-70B4-45AC-F61FE812053A}"/>
                </a:ext>
              </a:extLst>
            </p:cNvPr>
            <p:cNvSpPr/>
            <p:nvPr/>
          </p:nvSpPr>
          <p:spPr>
            <a:xfrm>
              <a:off x="9850317" y="544497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560C7E8-23CE-9FA9-FD16-0A5F061D736B}"/>
                </a:ext>
              </a:extLst>
            </p:cNvPr>
            <p:cNvSpPr/>
            <p:nvPr/>
          </p:nvSpPr>
          <p:spPr>
            <a:xfrm>
              <a:off x="9881716" y="479707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6AABC1D-691D-0E35-28E3-EB9B52C23A66}"/>
                </a:ext>
              </a:extLst>
            </p:cNvPr>
            <p:cNvSpPr/>
            <p:nvPr/>
          </p:nvSpPr>
          <p:spPr>
            <a:xfrm>
              <a:off x="9671339" y="454829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117957E-1DFF-C195-A648-E51ACA88D457}"/>
                </a:ext>
              </a:extLst>
            </p:cNvPr>
            <p:cNvSpPr/>
            <p:nvPr/>
          </p:nvSpPr>
          <p:spPr>
            <a:xfrm>
              <a:off x="10693413" y="5556010"/>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F6E5459-F3E3-1F77-8A19-BFF3338785BD}"/>
                </a:ext>
              </a:extLst>
            </p:cNvPr>
            <p:cNvSpPr/>
            <p:nvPr/>
          </p:nvSpPr>
          <p:spPr>
            <a:xfrm>
              <a:off x="10285365" y="532252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CA3954D-EE37-AE4D-B8A5-10E91155D677}"/>
                </a:ext>
              </a:extLst>
            </p:cNvPr>
            <p:cNvSpPr/>
            <p:nvPr/>
          </p:nvSpPr>
          <p:spPr>
            <a:xfrm>
              <a:off x="9761975" y="5210740"/>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91B4243-AA8E-F18C-63D5-3B5F38754B3F}"/>
                </a:ext>
              </a:extLst>
            </p:cNvPr>
            <p:cNvSpPr/>
            <p:nvPr/>
          </p:nvSpPr>
          <p:spPr>
            <a:xfrm>
              <a:off x="9619100" y="494944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CCE643C-3FB9-E590-9D21-559F6DE5A1A5}"/>
                </a:ext>
              </a:extLst>
            </p:cNvPr>
            <p:cNvSpPr/>
            <p:nvPr/>
          </p:nvSpPr>
          <p:spPr>
            <a:xfrm>
              <a:off x="10172366" y="5029106"/>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0D674D1-80E4-2C72-5227-5E2BE880C4B2}"/>
                </a:ext>
              </a:extLst>
            </p:cNvPr>
            <p:cNvSpPr/>
            <p:nvPr/>
          </p:nvSpPr>
          <p:spPr>
            <a:xfrm>
              <a:off x="10051942" y="525451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5C7628F-A42E-4A57-1F09-BA21568748E6}"/>
                </a:ext>
              </a:extLst>
            </p:cNvPr>
            <p:cNvSpPr/>
            <p:nvPr/>
          </p:nvSpPr>
          <p:spPr>
            <a:xfrm>
              <a:off x="10556145" y="5372331"/>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BBD4364-9E88-9998-4D92-98F702AFE6E0}"/>
                </a:ext>
              </a:extLst>
            </p:cNvPr>
            <p:cNvSpPr/>
            <p:nvPr/>
          </p:nvSpPr>
          <p:spPr>
            <a:xfrm>
              <a:off x="10511390" y="507104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711F0F2-8BBC-5E6F-06F1-FABC4693F864}"/>
                </a:ext>
              </a:extLst>
            </p:cNvPr>
            <p:cNvSpPr/>
            <p:nvPr/>
          </p:nvSpPr>
          <p:spPr>
            <a:xfrm>
              <a:off x="9896719" y="5047575"/>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24441A7-7DF6-42B3-975F-8790B0E5A2B4}"/>
                </a:ext>
              </a:extLst>
            </p:cNvPr>
            <p:cNvSpPr/>
            <p:nvPr/>
          </p:nvSpPr>
          <p:spPr>
            <a:xfrm>
              <a:off x="10175006" y="5495405"/>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17FADF9-1040-5833-D3A7-92AD18BCC5BE}"/>
                </a:ext>
              </a:extLst>
            </p:cNvPr>
            <p:cNvSpPr/>
            <p:nvPr/>
          </p:nvSpPr>
          <p:spPr>
            <a:xfrm>
              <a:off x="10824853" y="517002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EC94DB4-1D0E-43A1-D108-C5007106ED95}"/>
                </a:ext>
              </a:extLst>
            </p:cNvPr>
            <p:cNvSpPr/>
            <p:nvPr/>
          </p:nvSpPr>
          <p:spPr>
            <a:xfrm>
              <a:off x="10953487" y="443454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3BB3920-2A6C-2E3A-C9A9-CE0949C5F55E}"/>
                </a:ext>
              </a:extLst>
            </p:cNvPr>
            <p:cNvSpPr/>
            <p:nvPr/>
          </p:nvSpPr>
          <p:spPr>
            <a:xfrm>
              <a:off x="10545438" y="4201060"/>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BB82457-3848-EEE6-CF66-DC5BDF5CD97C}"/>
                </a:ext>
              </a:extLst>
            </p:cNvPr>
            <p:cNvSpPr/>
            <p:nvPr/>
          </p:nvSpPr>
          <p:spPr>
            <a:xfrm>
              <a:off x="10432440" y="390764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0BE2F7D-068A-9D93-674C-AE86DD1270F0}"/>
                </a:ext>
              </a:extLst>
            </p:cNvPr>
            <p:cNvSpPr/>
            <p:nvPr/>
          </p:nvSpPr>
          <p:spPr>
            <a:xfrm>
              <a:off x="10345897" y="4373321"/>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782C468-9996-C4A8-F472-07CF12973147}"/>
                </a:ext>
              </a:extLst>
            </p:cNvPr>
            <p:cNvSpPr/>
            <p:nvPr/>
          </p:nvSpPr>
          <p:spPr>
            <a:xfrm>
              <a:off x="10816218" y="425086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260C5C6-226F-DD64-8DC8-EF86CBF6B2FD}"/>
                </a:ext>
              </a:extLst>
            </p:cNvPr>
            <p:cNvSpPr/>
            <p:nvPr/>
          </p:nvSpPr>
          <p:spPr>
            <a:xfrm>
              <a:off x="10771463" y="3949580"/>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74E102B-4513-3D33-258B-E462171F9113}"/>
                </a:ext>
              </a:extLst>
            </p:cNvPr>
            <p:cNvSpPr/>
            <p:nvPr/>
          </p:nvSpPr>
          <p:spPr>
            <a:xfrm>
              <a:off x="10625137" y="449577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7FB9FEF-6716-3542-B1B9-FD36E8787EE8}"/>
                </a:ext>
              </a:extLst>
            </p:cNvPr>
            <p:cNvSpPr/>
            <p:nvPr/>
          </p:nvSpPr>
          <p:spPr>
            <a:xfrm>
              <a:off x="11084927" y="4048565"/>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CB8EE06-5D64-F1FC-9D81-FE5D9AB0DFB5}"/>
                </a:ext>
              </a:extLst>
            </p:cNvPr>
            <p:cNvSpPr/>
            <p:nvPr/>
          </p:nvSpPr>
          <p:spPr>
            <a:xfrm>
              <a:off x="10416776" y="557754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D20CA584-808F-C26D-B911-4A4F34A1895D}"/>
                </a:ext>
              </a:extLst>
            </p:cNvPr>
            <p:cNvCxnSpPr>
              <a:cxnSpLocks/>
            </p:cNvCxnSpPr>
            <p:nvPr/>
          </p:nvCxnSpPr>
          <p:spPr>
            <a:xfrm flipV="1">
              <a:off x="8803894" y="2783587"/>
              <a:ext cx="0" cy="34919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A367161-66DC-18CA-C211-ABEBC2438185}"/>
                </a:ext>
              </a:extLst>
            </p:cNvPr>
            <p:cNvCxnSpPr>
              <a:cxnSpLocks/>
            </p:cNvCxnSpPr>
            <p:nvPr/>
          </p:nvCxnSpPr>
          <p:spPr>
            <a:xfrm>
              <a:off x="8571152" y="5958883"/>
              <a:ext cx="31826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3A52AFAE-2074-21D1-85BB-327ABE79849E}"/>
              </a:ext>
            </a:extLst>
          </p:cNvPr>
          <p:cNvGrpSpPr/>
          <p:nvPr/>
        </p:nvGrpSpPr>
        <p:grpSpPr>
          <a:xfrm>
            <a:off x="4516805" y="1220222"/>
            <a:ext cx="3182698" cy="3491965"/>
            <a:chOff x="8571152" y="2783587"/>
            <a:chExt cx="3182698" cy="3491965"/>
          </a:xfrm>
        </p:grpSpPr>
        <p:sp>
          <p:nvSpPr>
            <p:cNvPr id="48" name="Oval 47">
              <a:extLst>
                <a:ext uri="{FF2B5EF4-FFF2-40B4-BE49-F238E27FC236}">
                  <a16:creationId xmlns:a16="http://schemas.microsoft.com/office/drawing/2014/main" id="{561323DA-3187-480E-6184-3EFC09CF7C71}"/>
                </a:ext>
              </a:extLst>
            </p:cNvPr>
            <p:cNvSpPr/>
            <p:nvPr/>
          </p:nvSpPr>
          <p:spPr>
            <a:xfrm>
              <a:off x="9689797" y="3636201"/>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D3969E4-46A7-F92C-4A84-925FB632A463}"/>
                </a:ext>
              </a:extLst>
            </p:cNvPr>
            <p:cNvSpPr/>
            <p:nvPr/>
          </p:nvSpPr>
          <p:spPr>
            <a:xfrm>
              <a:off x="9409004" y="456085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0D88D04-11C8-AE98-0EA6-90E0FD062249}"/>
                </a:ext>
              </a:extLst>
            </p:cNvPr>
            <p:cNvSpPr/>
            <p:nvPr/>
          </p:nvSpPr>
          <p:spPr>
            <a:xfrm>
              <a:off x="9843620" y="390457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D283394-20A2-1518-22D9-01255FB8B831}"/>
                </a:ext>
              </a:extLst>
            </p:cNvPr>
            <p:cNvSpPr/>
            <p:nvPr/>
          </p:nvSpPr>
          <p:spPr>
            <a:xfrm>
              <a:off x="9481416" y="3492100"/>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56111EC-FED8-0621-D0E9-06ADC2818E60}"/>
                </a:ext>
              </a:extLst>
            </p:cNvPr>
            <p:cNvSpPr/>
            <p:nvPr/>
          </p:nvSpPr>
          <p:spPr>
            <a:xfrm>
              <a:off x="9843620" y="432021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C0DF2AD-67CF-7E7B-7BE3-9E420479A3E1}"/>
                </a:ext>
              </a:extLst>
            </p:cNvPr>
            <p:cNvSpPr/>
            <p:nvPr/>
          </p:nvSpPr>
          <p:spPr>
            <a:xfrm>
              <a:off x="9461255" y="393545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D0508CA-725B-74ED-1ECC-194A959CE501}"/>
                </a:ext>
              </a:extLst>
            </p:cNvPr>
            <p:cNvSpPr/>
            <p:nvPr/>
          </p:nvSpPr>
          <p:spPr>
            <a:xfrm>
              <a:off x="9127776" y="450816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ECF5F7C9-AC93-F564-D7A7-15985629C468}"/>
                </a:ext>
              </a:extLst>
            </p:cNvPr>
            <p:cNvSpPr/>
            <p:nvPr/>
          </p:nvSpPr>
          <p:spPr>
            <a:xfrm>
              <a:off x="9316109" y="4302376"/>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0B4D4EA-DC9D-DC65-0526-49D1D9146C0F}"/>
                </a:ext>
              </a:extLst>
            </p:cNvPr>
            <p:cNvSpPr/>
            <p:nvPr/>
          </p:nvSpPr>
          <p:spPr>
            <a:xfrm>
              <a:off x="9790251" y="334839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2AAA15EB-F636-EE0F-BABB-FD1F9A8337FA}"/>
                </a:ext>
              </a:extLst>
            </p:cNvPr>
            <p:cNvSpPr/>
            <p:nvPr/>
          </p:nvSpPr>
          <p:spPr>
            <a:xfrm>
              <a:off x="9987852" y="3586761"/>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E30314A2-F319-ADD6-C68F-46868250C1C0}"/>
                </a:ext>
              </a:extLst>
            </p:cNvPr>
            <p:cNvSpPr/>
            <p:nvPr/>
          </p:nvSpPr>
          <p:spPr>
            <a:xfrm>
              <a:off x="9330444" y="3715250"/>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9C0047D-4248-CC15-B7DE-0167D2F54E83}"/>
                </a:ext>
              </a:extLst>
            </p:cNvPr>
            <p:cNvSpPr/>
            <p:nvPr/>
          </p:nvSpPr>
          <p:spPr>
            <a:xfrm>
              <a:off x="9102028" y="375865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EA42309-D4CD-8238-4195-95997E1101DE}"/>
                </a:ext>
              </a:extLst>
            </p:cNvPr>
            <p:cNvSpPr/>
            <p:nvPr/>
          </p:nvSpPr>
          <p:spPr>
            <a:xfrm>
              <a:off x="9418937" y="480923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E9625782-5F7C-F282-9843-E721084747B4}"/>
                </a:ext>
              </a:extLst>
            </p:cNvPr>
            <p:cNvSpPr/>
            <p:nvPr/>
          </p:nvSpPr>
          <p:spPr>
            <a:xfrm>
              <a:off x="9185026" y="408652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ED0D3C02-7AB3-E5C5-4E1F-F0DFB8BAD3E3}"/>
                </a:ext>
              </a:extLst>
            </p:cNvPr>
            <p:cNvSpPr/>
            <p:nvPr/>
          </p:nvSpPr>
          <p:spPr>
            <a:xfrm>
              <a:off x="9587552" y="421842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C8EE8C18-21FA-19B6-06E8-1C148E491683}"/>
                </a:ext>
              </a:extLst>
            </p:cNvPr>
            <p:cNvSpPr/>
            <p:nvPr/>
          </p:nvSpPr>
          <p:spPr>
            <a:xfrm>
              <a:off x="9850317" y="544497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5FFC1BF8-9CDD-E855-0C79-84672E9878D5}"/>
                </a:ext>
              </a:extLst>
            </p:cNvPr>
            <p:cNvSpPr/>
            <p:nvPr/>
          </p:nvSpPr>
          <p:spPr>
            <a:xfrm>
              <a:off x="9881716" y="479707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A1B8B2B-31F3-69A4-55BB-BC8D034442DE}"/>
                </a:ext>
              </a:extLst>
            </p:cNvPr>
            <p:cNvSpPr/>
            <p:nvPr/>
          </p:nvSpPr>
          <p:spPr>
            <a:xfrm>
              <a:off x="9671339" y="454829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42FEE183-4342-2339-EC6A-09BAAC70B01F}"/>
                </a:ext>
              </a:extLst>
            </p:cNvPr>
            <p:cNvSpPr/>
            <p:nvPr/>
          </p:nvSpPr>
          <p:spPr>
            <a:xfrm>
              <a:off x="10693413" y="5556010"/>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9D476E38-235E-A058-917A-C3B184F8F76A}"/>
                </a:ext>
              </a:extLst>
            </p:cNvPr>
            <p:cNvSpPr/>
            <p:nvPr/>
          </p:nvSpPr>
          <p:spPr>
            <a:xfrm>
              <a:off x="10285365" y="532252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21924C95-D43C-534B-6743-ABF250E2C936}"/>
                </a:ext>
              </a:extLst>
            </p:cNvPr>
            <p:cNvSpPr/>
            <p:nvPr/>
          </p:nvSpPr>
          <p:spPr>
            <a:xfrm>
              <a:off x="9761975" y="5210740"/>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D1283CC-1CE0-1363-3176-B1B8EE4A1290}"/>
                </a:ext>
              </a:extLst>
            </p:cNvPr>
            <p:cNvSpPr/>
            <p:nvPr/>
          </p:nvSpPr>
          <p:spPr>
            <a:xfrm>
              <a:off x="9619100" y="494944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515EB562-2A81-B434-05CA-1195A052C441}"/>
                </a:ext>
              </a:extLst>
            </p:cNvPr>
            <p:cNvSpPr/>
            <p:nvPr/>
          </p:nvSpPr>
          <p:spPr>
            <a:xfrm>
              <a:off x="10172366" y="5029106"/>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B2D03A10-9EEC-771C-B11D-05F43B16565C}"/>
                </a:ext>
              </a:extLst>
            </p:cNvPr>
            <p:cNvSpPr/>
            <p:nvPr/>
          </p:nvSpPr>
          <p:spPr>
            <a:xfrm>
              <a:off x="10051942" y="525451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2E778CC0-69C7-7CAB-9EA0-4C0AB44A6430}"/>
                </a:ext>
              </a:extLst>
            </p:cNvPr>
            <p:cNvSpPr/>
            <p:nvPr/>
          </p:nvSpPr>
          <p:spPr>
            <a:xfrm>
              <a:off x="10556145" y="5372331"/>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70EDD506-A6E0-CD88-48D3-9FD129579958}"/>
                </a:ext>
              </a:extLst>
            </p:cNvPr>
            <p:cNvSpPr/>
            <p:nvPr/>
          </p:nvSpPr>
          <p:spPr>
            <a:xfrm>
              <a:off x="10511390" y="507104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39AF1E5C-FB7E-9F2B-365B-30CBDA1F40C2}"/>
                </a:ext>
              </a:extLst>
            </p:cNvPr>
            <p:cNvSpPr/>
            <p:nvPr/>
          </p:nvSpPr>
          <p:spPr>
            <a:xfrm>
              <a:off x="9896719" y="5047575"/>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A0FFECE8-4A46-1456-932A-B13A5C072D6B}"/>
                </a:ext>
              </a:extLst>
            </p:cNvPr>
            <p:cNvSpPr/>
            <p:nvPr/>
          </p:nvSpPr>
          <p:spPr>
            <a:xfrm>
              <a:off x="10175006" y="5495405"/>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1B10B1CB-8BC1-08E7-A589-CD1EE3E13790}"/>
                </a:ext>
              </a:extLst>
            </p:cNvPr>
            <p:cNvSpPr/>
            <p:nvPr/>
          </p:nvSpPr>
          <p:spPr>
            <a:xfrm>
              <a:off x="10824853" y="517002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688797E7-D7E1-FBD2-B235-BBE1C991BACA}"/>
                </a:ext>
              </a:extLst>
            </p:cNvPr>
            <p:cNvSpPr/>
            <p:nvPr/>
          </p:nvSpPr>
          <p:spPr>
            <a:xfrm>
              <a:off x="10953487" y="443454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E812A9EA-3AFD-4AA3-9A7A-F1A2781AAD57}"/>
                </a:ext>
              </a:extLst>
            </p:cNvPr>
            <p:cNvSpPr/>
            <p:nvPr/>
          </p:nvSpPr>
          <p:spPr>
            <a:xfrm>
              <a:off x="10545438" y="4201060"/>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D4B6DECF-3AE5-4DCF-0BE2-001183E26BFE}"/>
                </a:ext>
              </a:extLst>
            </p:cNvPr>
            <p:cNvSpPr/>
            <p:nvPr/>
          </p:nvSpPr>
          <p:spPr>
            <a:xfrm>
              <a:off x="10432440" y="390764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128721C0-B5B6-288D-A787-ABD8A4FE4511}"/>
                </a:ext>
              </a:extLst>
            </p:cNvPr>
            <p:cNvSpPr/>
            <p:nvPr/>
          </p:nvSpPr>
          <p:spPr>
            <a:xfrm>
              <a:off x="10345897" y="4373321"/>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1F77E4FD-54CB-80DA-FF39-B98BF2DEB20F}"/>
                </a:ext>
              </a:extLst>
            </p:cNvPr>
            <p:cNvSpPr/>
            <p:nvPr/>
          </p:nvSpPr>
          <p:spPr>
            <a:xfrm>
              <a:off x="10816218" y="425086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5A92D13E-85E7-74CF-E91A-84F9B97A2FE0}"/>
                </a:ext>
              </a:extLst>
            </p:cNvPr>
            <p:cNvSpPr/>
            <p:nvPr/>
          </p:nvSpPr>
          <p:spPr>
            <a:xfrm>
              <a:off x="10771463" y="3949580"/>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D9F05C44-E4DE-FE6E-F246-B51E310AC58A}"/>
                </a:ext>
              </a:extLst>
            </p:cNvPr>
            <p:cNvSpPr/>
            <p:nvPr/>
          </p:nvSpPr>
          <p:spPr>
            <a:xfrm>
              <a:off x="10625137" y="449577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3E5E0E96-9B40-5631-2F05-9294AD705A12}"/>
                </a:ext>
              </a:extLst>
            </p:cNvPr>
            <p:cNvSpPr/>
            <p:nvPr/>
          </p:nvSpPr>
          <p:spPr>
            <a:xfrm>
              <a:off x="11084927" y="4048565"/>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B9D79525-0EEB-2236-58C9-CA2589083E6B}"/>
                </a:ext>
              </a:extLst>
            </p:cNvPr>
            <p:cNvSpPr/>
            <p:nvPr/>
          </p:nvSpPr>
          <p:spPr>
            <a:xfrm>
              <a:off x="10416776" y="557754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3" name="Straight Arrow Connector 132">
              <a:extLst>
                <a:ext uri="{FF2B5EF4-FFF2-40B4-BE49-F238E27FC236}">
                  <a16:creationId xmlns:a16="http://schemas.microsoft.com/office/drawing/2014/main" id="{757496E3-EE01-3684-80A4-6022CF16148C}"/>
                </a:ext>
              </a:extLst>
            </p:cNvPr>
            <p:cNvCxnSpPr>
              <a:cxnSpLocks/>
            </p:cNvCxnSpPr>
            <p:nvPr/>
          </p:nvCxnSpPr>
          <p:spPr>
            <a:xfrm flipV="1">
              <a:off x="8803894" y="2783587"/>
              <a:ext cx="0" cy="34919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B906D0BA-CD71-E931-954A-96DFC7C1CC2D}"/>
                </a:ext>
              </a:extLst>
            </p:cNvPr>
            <p:cNvCxnSpPr>
              <a:cxnSpLocks/>
            </p:cNvCxnSpPr>
            <p:nvPr/>
          </p:nvCxnSpPr>
          <p:spPr>
            <a:xfrm>
              <a:off x="8571152" y="5958883"/>
              <a:ext cx="31826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62234F84-714D-8192-382D-DBE7F86F11FD}"/>
              </a:ext>
            </a:extLst>
          </p:cNvPr>
          <p:cNvGrpSpPr/>
          <p:nvPr/>
        </p:nvGrpSpPr>
        <p:grpSpPr>
          <a:xfrm>
            <a:off x="8635710" y="1241630"/>
            <a:ext cx="3182698" cy="3491965"/>
            <a:chOff x="8571152" y="2783587"/>
            <a:chExt cx="3182698" cy="3491965"/>
          </a:xfrm>
        </p:grpSpPr>
        <p:sp>
          <p:nvSpPr>
            <p:cNvPr id="136" name="Oval 135">
              <a:extLst>
                <a:ext uri="{FF2B5EF4-FFF2-40B4-BE49-F238E27FC236}">
                  <a16:creationId xmlns:a16="http://schemas.microsoft.com/office/drawing/2014/main" id="{36A9843C-FCB6-4DF3-E462-3B25FFB11904}"/>
                </a:ext>
              </a:extLst>
            </p:cNvPr>
            <p:cNvSpPr/>
            <p:nvPr/>
          </p:nvSpPr>
          <p:spPr>
            <a:xfrm>
              <a:off x="9689797" y="3636201"/>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9C9B974-ACFC-1BE1-826B-898261B3665E}"/>
                </a:ext>
              </a:extLst>
            </p:cNvPr>
            <p:cNvSpPr/>
            <p:nvPr/>
          </p:nvSpPr>
          <p:spPr>
            <a:xfrm>
              <a:off x="9409004" y="456085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FD2CDE31-0E82-FBFD-ED6D-E6D00FA0A79C}"/>
                </a:ext>
              </a:extLst>
            </p:cNvPr>
            <p:cNvSpPr/>
            <p:nvPr/>
          </p:nvSpPr>
          <p:spPr>
            <a:xfrm>
              <a:off x="9843620" y="390457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D6E5F42F-E69E-0DA1-674F-C2478A893C4B}"/>
                </a:ext>
              </a:extLst>
            </p:cNvPr>
            <p:cNvSpPr/>
            <p:nvPr/>
          </p:nvSpPr>
          <p:spPr>
            <a:xfrm>
              <a:off x="9481416" y="3492100"/>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8BD964F-534A-D6BF-EB88-4688FB9782BA}"/>
                </a:ext>
              </a:extLst>
            </p:cNvPr>
            <p:cNvSpPr/>
            <p:nvPr/>
          </p:nvSpPr>
          <p:spPr>
            <a:xfrm>
              <a:off x="9843620" y="432021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907568D1-6ECC-95B7-CF68-2308A51DC508}"/>
                </a:ext>
              </a:extLst>
            </p:cNvPr>
            <p:cNvSpPr/>
            <p:nvPr/>
          </p:nvSpPr>
          <p:spPr>
            <a:xfrm>
              <a:off x="9461255" y="393545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72AA49B0-E5D9-33C1-6A69-CA2D12BB2138}"/>
                </a:ext>
              </a:extLst>
            </p:cNvPr>
            <p:cNvSpPr/>
            <p:nvPr/>
          </p:nvSpPr>
          <p:spPr>
            <a:xfrm>
              <a:off x="9127776" y="450816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BC4468A0-67C1-DEF7-D1FE-3F5FA004752A}"/>
                </a:ext>
              </a:extLst>
            </p:cNvPr>
            <p:cNvSpPr/>
            <p:nvPr/>
          </p:nvSpPr>
          <p:spPr>
            <a:xfrm>
              <a:off x="9316109" y="4302376"/>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15615AC3-BA1A-DBE7-01B2-A7C5C177E099}"/>
                </a:ext>
              </a:extLst>
            </p:cNvPr>
            <p:cNvSpPr/>
            <p:nvPr/>
          </p:nvSpPr>
          <p:spPr>
            <a:xfrm>
              <a:off x="9790251" y="334839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8C81678B-AB96-041E-1602-0360FFAE4F4E}"/>
                </a:ext>
              </a:extLst>
            </p:cNvPr>
            <p:cNvSpPr/>
            <p:nvPr/>
          </p:nvSpPr>
          <p:spPr>
            <a:xfrm>
              <a:off x="9987852" y="3586761"/>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7C912B78-8BBF-E51E-5211-635BC3AB4D93}"/>
                </a:ext>
              </a:extLst>
            </p:cNvPr>
            <p:cNvSpPr/>
            <p:nvPr/>
          </p:nvSpPr>
          <p:spPr>
            <a:xfrm>
              <a:off x="9330444" y="3715250"/>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DF543E49-4300-F7E6-1331-4720520A65A1}"/>
                </a:ext>
              </a:extLst>
            </p:cNvPr>
            <p:cNvSpPr/>
            <p:nvPr/>
          </p:nvSpPr>
          <p:spPr>
            <a:xfrm>
              <a:off x="9102028" y="375865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0BE14A5A-43F0-79C2-AF7F-0E09E2CA600C}"/>
                </a:ext>
              </a:extLst>
            </p:cNvPr>
            <p:cNvSpPr/>
            <p:nvPr/>
          </p:nvSpPr>
          <p:spPr>
            <a:xfrm>
              <a:off x="9418937" y="480923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5DB6A23C-E2F2-99AB-5AF5-A1C9BB6AF97F}"/>
                </a:ext>
              </a:extLst>
            </p:cNvPr>
            <p:cNvSpPr/>
            <p:nvPr/>
          </p:nvSpPr>
          <p:spPr>
            <a:xfrm>
              <a:off x="9185026" y="408652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6EF5973-0EBE-B3D6-3D9A-6FBA9E6A02F2}"/>
                </a:ext>
              </a:extLst>
            </p:cNvPr>
            <p:cNvSpPr/>
            <p:nvPr/>
          </p:nvSpPr>
          <p:spPr>
            <a:xfrm>
              <a:off x="9587552" y="421842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C236E4B0-79A7-17DA-73F7-896A4DF1F555}"/>
                </a:ext>
              </a:extLst>
            </p:cNvPr>
            <p:cNvSpPr/>
            <p:nvPr/>
          </p:nvSpPr>
          <p:spPr>
            <a:xfrm>
              <a:off x="9850317" y="544497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B818AB34-0647-5178-A873-F21A671371C3}"/>
                </a:ext>
              </a:extLst>
            </p:cNvPr>
            <p:cNvSpPr/>
            <p:nvPr/>
          </p:nvSpPr>
          <p:spPr>
            <a:xfrm>
              <a:off x="9881716" y="479707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F112DB05-11AE-211C-F33B-4DA5FD96471E}"/>
                </a:ext>
              </a:extLst>
            </p:cNvPr>
            <p:cNvSpPr/>
            <p:nvPr/>
          </p:nvSpPr>
          <p:spPr>
            <a:xfrm>
              <a:off x="9671339" y="454829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F9FD3D0-566F-AF98-29E6-0471EA326FCB}"/>
                </a:ext>
              </a:extLst>
            </p:cNvPr>
            <p:cNvSpPr/>
            <p:nvPr/>
          </p:nvSpPr>
          <p:spPr>
            <a:xfrm>
              <a:off x="10693413" y="5556010"/>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6DA2D06F-47F8-B8C4-48DD-1F3C281ACDCD}"/>
                </a:ext>
              </a:extLst>
            </p:cNvPr>
            <p:cNvSpPr/>
            <p:nvPr/>
          </p:nvSpPr>
          <p:spPr>
            <a:xfrm>
              <a:off x="10285365" y="532252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A69FF18C-C1F9-026C-A045-F5BCA15A8370}"/>
                </a:ext>
              </a:extLst>
            </p:cNvPr>
            <p:cNvSpPr/>
            <p:nvPr/>
          </p:nvSpPr>
          <p:spPr>
            <a:xfrm>
              <a:off x="9761975" y="5210740"/>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598C420B-1065-2152-A554-A420E912BBA7}"/>
                </a:ext>
              </a:extLst>
            </p:cNvPr>
            <p:cNvSpPr/>
            <p:nvPr/>
          </p:nvSpPr>
          <p:spPr>
            <a:xfrm>
              <a:off x="9619100" y="494944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04B62423-0B55-D9C1-D37F-862F8AD44ACE}"/>
                </a:ext>
              </a:extLst>
            </p:cNvPr>
            <p:cNvSpPr/>
            <p:nvPr/>
          </p:nvSpPr>
          <p:spPr>
            <a:xfrm>
              <a:off x="10172366" y="5029106"/>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6434C5E0-A2E4-77CE-413D-5190555087A9}"/>
                </a:ext>
              </a:extLst>
            </p:cNvPr>
            <p:cNvSpPr/>
            <p:nvPr/>
          </p:nvSpPr>
          <p:spPr>
            <a:xfrm>
              <a:off x="10051942" y="525451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5AD7A6DC-1085-29B3-7155-70613C7CE1F7}"/>
                </a:ext>
              </a:extLst>
            </p:cNvPr>
            <p:cNvSpPr/>
            <p:nvPr/>
          </p:nvSpPr>
          <p:spPr>
            <a:xfrm>
              <a:off x="10556145" y="5372331"/>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563CE55E-213C-0FD3-CF1C-5ECFD7E2FD7D}"/>
                </a:ext>
              </a:extLst>
            </p:cNvPr>
            <p:cNvSpPr/>
            <p:nvPr/>
          </p:nvSpPr>
          <p:spPr>
            <a:xfrm>
              <a:off x="10511390" y="5071042"/>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C1785B14-3B9D-F96F-AF53-4BC7866DD328}"/>
                </a:ext>
              </a:extLst>
            </p:cNvPr>
            <p:cNvSpPr/>
            <p:nvPr/>
          </p:nvSpPr>
          <p:spPr>
            <a:xfrm>
              <a:off x="9896719" y="5047575"/>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B1EB79E3-29E2-C65C-A2C7-9663A0E45FD0}"/>
                </a:ext>
              </a:extLst>
            </p:cNvPr>
            <p:cNvSpPr/>
            <p:nvPr/>
          </p:nvSpPr>
          <p:spPr>
            <a:xfrm>
              <a:off x="10175006" y="5495405"/>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2A23A91A-A2ED-AC73-BFA1-889B8EE1DB7E}"/>
                </a:ext>
              </a:extLst>
            </p:cNvPr>
            <p:cNvSpPr/>
            <p:nvPr/>
          </p:nvSpPr>
          <p:spPr>
            <a:xfrm>
              <a:off x="10824853" y="517002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AE7AB7F8-1125-3603-FA60-6F4F65AF7553}"/>
                </a:ext>
              </a:extLst>
            </p:cNvPr>
            <p:cNvSpPr/>
            <p:nvPr/>
          </p:nvSpPr>
          <p:spPr>
            <a:xfrm>
              <a:off x="10953487" y="443454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F75BF8E3-946A-5275-4077-6C683198BC9D}"/>
                </a:ext>
              </a:extLst>
            </p:cNvPr>
            <p:cNvSpPr/>
            <p:nvPr/>
          </p:nvSpPr>
          <p:spPr>
            <a:xfrm>
              <a:off x="10545438" y="4201060"/>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F9F290CB-8330-6916-0C65-083DA9413B1D}"/>
                </a:ext>
              </a:extLst>
            </p:cNvPr>
            <p:cNvSpPr/>
            <p:nvPr/>
          </p:nvSpPr>
          <p:spPr>
            <a:xfrm>
              <a:off x="10432440" y="390764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4159E16A-54FD-59BC-7EAC-5C03AF56A957}"/>
                </a:ext>
              </a:extLst>
            </p:cNvPr>
            <p:cNvSpPr/>
            <p:nvPr/>
          </p:nvSpPr>
          <p:spPr>
            <a:xfrm>
              <a:off x="10345897" y="4373321"/>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EBC1CFFC-0CF2-C905-43EB-1023C6D0E2C1}"/>
                </a:ext>
              </a:extLst>
            </p:cNvPr>
            <p:cNvSpPr/>
            <p:nvPr/>
          </p:nvSpPr>
          <p:spPr>
            <a:xfrm>
              <a:off x="10816218" y="4250869"/>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37B17D4A-57B0-BF41-08CE-A786E2909E89}"/>
                </a:ext>
              </a:extLst>
            </p:cNvPr>
            <p:cNvSpPr/>
            <p:nvPr/>
          </p:nvSpPr>
          <p:spPr>
            <a:xfrm>
              <a:off x="10771463" y="3949580"/>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E5CB27A1-30DF-E805-D9F4-FEA0BA5A148C}"/>
                </a:ext>
              </a:extLst>
            </p:cNvPr>
            <p:cNvSpPr/>
            <p:nvPr/>
          </p:nvSpPr>
          <p:spPr>
            <a:xfrm>
              <a:off x="10625137" y="4495774"/>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62B80860-1C1F-53F2-81B7-A97A84E27E13}"/>
                </a:ext>
              </a:extLst>
            </p:cNvPr>
            <p:cNvSpPr/>
            <p:nvPr/>
          </p:nvSpPr>
          <p:spPr>
            <a:xfrm>
              <a:off x="11084927" y="4048565"/>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B6CAE02B-7BED-1880-A32E-58B1B02D7B85}"/>
                </a:ext>
              </a:extLst>
            </p:cNvPr>
            <p:cNvSpPr/>
            <p:nvPr/>
          </p:nvSpPr>
          <p:spPr>
            <a:xfrm>
              <a:off x="10416776" y="5577547"/>
              <a:ext cx="106136" cy="1224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 name="Straight Arrow Connector 173">
              <a:extLst>
                <a:ext uri="{FF2B5EF4-FFF2-40B4-BE49-F238E27FC236}">
                  <a16:creationId xmlns:a16="http://schemas.microsoft.com/office/drawing/2014/main" id="{8FD639D6-98D3-3388-429B-B084C396B0F7}"/>
                </a:ext>
              </a:extLst>
            </p:cNvPr>
            <p:cNvCxnSpPr>
              <a:cxnSpLocks/>
            </p:cNvCxnSpPr>
            <p:nvPr/>
          </p:nvCxnSpPr>
          <p:spPr>
            <a:xfrm flipV="1">
              <a:off x="8803894" y="2783587"/>
              <a:ext cx="0" cy="34919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B357E949-2084-E563-A1EC-ABA368B91A72}"/>
                </a:ext>
              </a:extLst>
            </p:cNvPr>
            <p:cNvCxnSpPr>
              <a:cxnSpLocks/>
            </p:cNvCxnSpPr>
            <p:nvPr/>
          </p:nvCxnSpPr>
          <p:spPr>
            <a:xfrm>
              <a:off x="8571152" y="5958883"/>
              <a:ext cx="31826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6" name="TextBox 175">
            <a:extLst>
              <a:ext uri="{FF2B5EF4-FFF2-40B4-BE49-F238E27FC236}">
                <a16:creationId xmlns:a16="http://schemas.microsoft.com/office/drawing/2014/main" id="{93653F86-CFA3-1A3B-F05E-57835CB299BF}"/>
              </a:ext>
            </a:extLst>
          </p:cNvPr>
          <p:cNvSpPr txBox="1"/>
          <p:nvPr/>
        </p:nvSpPr>
        <p:spPr>
          <a:xfrm>
            <a:off x="9536726" y="1059373"/>
            <a:ext cx="2060163" cy="646331"/>
          </a:xfrm>
          <a:prstGeom prst="rect">
            <a:avLst/>
          </a:prstGeom>
          <a:noFill/>
        </p:spPr>
        <p:txBody>
          <a:bodyPr wrap="square" rtlCol="0">
            <a:spAutoFit/>
          </a:bodyPr>
          <a:lstStyle/>
          <a:p>
            <a:pPr algn="ctr"/>
            <a:r>
              <a:rPr lang="en-US" b="1" dirty="0">
                <a:solidFill>
                  <a:srgbClr val="00B050"/>
                </a:solidFill>
              </a:rPr>
              <a:t>How many clusters will result?</a:t>
            </a:r>
          </a:p>
        </p:txBody>
      </p:sp>
      <p:cxnSp>
        <p:nvCxnSpPr>
          <p:cNvPr id="177" name="Straight Arrow Connector 176">
            <a:extLst>
              <a:ext uri="{FF2B5EF4-FFF2-40B4-BE49-F238E27FC236}">
                <a16:creationId xmlns:a16="http://schemas.microsoft.com/office/drawing/2014/main" id="{97F1DE12-7C20-7F39-89CF-CAC6804955C7}"/>
              </a:ext>
            </a:extLst>
          </p:cNvPr>
          <p:cNvCxnSpPr>
            <a:cxnSpLocks/>
          </p:cNvCxnSpPr>
          <p:nvPr/>
        </p:nvCxnSpPr>
        <p:spPr>
          <a:xfrm>
            <a:off x="10566808" y="1705704"/>
            <a:ext cx="0" cy="49499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570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500"/>
                                        <p:tgtEl>
                                          <p:spTgt spid="108"/>
                                        </p:tgtEl>
                                      </p:cBhvr>
                                    </p:animEffect>
                                  </p:childTnLst>
                                </p:cTn>
                              </p:par>
                              <p:par>
                                <p:cTn id="16" presetID="10" presetClass="entr" presetSubtype="0" fill="hold" nodeType="with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fade">
                                      <p:cBhvr>
                                        <p:cTn id="18" dur="500"/>
                                        <p:tgtEl>
                                          <p:spTgt spid="1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6"/>
                                        </p:tgtEl>
                                        <p:attrNameLst>
                                          <p:attrName>style.visibility</p:attrName>
                                        </p:attrNameLst>
                                      </p:cBhvr>
                                      <p:to>
                                        <p:strVal val="visible"/>
                                      </p:to>
                                    </p:set>
                                    <p:animEffect transition="in" filter="fade">
                                      <p:cBhvr>
                                        <p:cTn id="23" dur="500"/>
                                        <p:tgtEl>
                                          <p:spTgt spid="176"/>
                                        </p:tgtEl>
                                      </p:cBhvr>
                                    </p:animEffect>
                                  </p:childTnLst>
                                </p:cTn>
                              </p:par>
                              <p:par>
                                <p:cTn id="24" presetID="10" presetClass="entr" presetSubtype="0" fill="hold" nodeType="withEffect">
                                  <p:stCondLst>
                                    <p:cond delay="0"/>
                                  </p:stCondLst>
                                  <p:childTnLst>
                                    <p:set>
                                      <p:cBhvr>
                                        <p:cTn id="25" dur="1" fill="hold">
                                          <p:stCondLst>
                                            <p:cond delay="0"/>
                                          </p:stCondLst>
                                        </p:cTn>
                                        <p:tgtEl>
                                          <p:spTgt spid="177"/>
                                        </p:tgtEl>
                                        <p:attrNameLst>
                                          <p:attrName>style.visibility</p:attrName>
                                        </p:attrNameLst>
                                      </p:cBhvr>
                                      <p:to>
                                        <p:strVal val="visible"/>
                                      </p:to>
                                    </p:set>
                                    <p:animEffect transition="in" filter="fade">
                                      <p:cBhvr>
                                        <p:cTn id="26" dur="500"/>
                                        <p:tgtEl>
                                          <p:spTgt spid="17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fade">
                                      <p:cBhvr>
                                        <p:cTn id="31"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11" grpId="0"/>
      <p:bldP spid="17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FF82-1EF8-45BB-86D9-E0E237EE9DC3}"/>
              </a:ext>
            </a:extLst>
          </p:cNvPr>
          <p:cNvSpPr>
            <a:spLocks noGrp="1"/>
          </p:cNvSpPr>
          <p:nvPr>
            <p:ph type="title"/>
          </p:nvPr>
        </p:nvSpPr>
        <p:spPr>
          <a:xfrm>
            <a:off x="0" y="18256"/>
            <a:ext cx="9731829" cy="756186"/>
          </a:xfrm>
        </p:spPr>
        <p:txBody>
          <a:bodyPr>
            <a:normAutofit/>
          </a:bodyPr>
          <a:lstStyle/>
          <a:p>
            <a:r>
              <a:rPr lang="en-US" sz="4000" b="1" dirty="0"/>
              <a:t>Introducing Nearest Neighbors</a:t>
            </a:r>
          </a:p>
        </p:txBody>
      </p:sp>
      <p:sp>
        <p:nvSpPr>
          <p:cNvPr id="4" name="Footer Placeholder 3">
            <a:extLst>
              <a:ext uri="{FF2B5EF4-FFF2-40B4-BE49-F238E27FC236}">
                <a16:creationId xmlns:a16="http://schemas.microsoft.com/office/drawing/2014/main" id="{8D16627C-9889-0A30-AF8C-FFD65F1989D8}"/>
              </a:ext>
            </a:extLst>
          </p:cNvPr>
          <p:cNvSpPr>
            <a:spLocks noGrp="1"/>
          </p:cNvSpPr>
          <p:nvPr>
            <p:ph type="ftr" sz="quarter" idx="11"/>
          </p:nvPr>
        </p:nvSpPr>
        <p:spPr>
          <a:xfrm>
            <a:off x="4038600" y="6489996"/>
            <a:ext cx="4114800" cy="365125"/>
          </a:xfrm>
        </p:spPr>
        <p:txBody>
          <a:bodyPr/>
          <a:lstStyle/>
          <a:p>
            <a:r>
              <a:rPr lang="en-US"/>
              <a:t>Langer - Cluster Analysis with Python</a:t>
            </a:r>
            <a:endParaRPr lang="en-US" dirty="0"/>
          </a:p>
        </p:txBody>
      </p:sp>
      <p:sp>
        <p:nvSpPr>
          <p:cNvPr id="5" name="Slide Number Placeholder 6">
            <a:extLst>
              <a:ext uri="{FF2B5EF4-FFF2-40B4-BE49-F238E27FC236}">
                <a16:creationId xmlns:a16="http://schemas.microsoft.com/office/drawing/2014/main" id="{74F263D6-2DA1-8F60-10F0-4039EFD09517}"/>
              </a:ext>
            </a:extLst>
          </p:cNvPr>
          <p:cNvSpPr>
            <a:spLocks noGrp="1"/>
          </p:cNvSpPr>
          <p:nvPr>
            <p:ph type="sldNum" sz="quarter" idx="12"/>
          </p:nvPr>
        </p:nvSpPr>
        <p:spPr>
          <a:xfrm>
            <a:off x="8610600" y="6489996"/>
            <a:ext cx="2743200" cy="365125"/>
          </a:xfrm>
        </p:spPr>
        <p:txBody>
          <a:bodyPr/>
          <a:lstStyle/>
          <a:p>
            <a:fld id="{9F6F4FD3-9CF4-4D5E-9BBF-D453CCF141CE}" type="slidenum">
              <a:rPr lang="en-US" smtClean="0"/>
              <a:t>99</a:t>
            </a:fld>
            <a:endParaRPr lang="en-US"/>
          </a:p>
        </p:txBody>
      </p:sp>
      <p:sp>
        <p:nvSpPr>
          <p:cNvPr id="3" name="TextBox 2">
            <a:extLst>
              <a:ext uri="{FF2B5EF4-FFF2-40B4-BE49-F238E27FC236}">
                <a16:creationId xmlns:a16="http://schemas.microsoft.com/office/drawing/2014/main" id="{712A2ABC-2053-85E9-4D89-E9E223148581}"/>
              </a:ext>
            </a:extLst>
          </p:cNvPr>
          <p:cNvSpPr txBox="1"/>
          <p:nvPr/>
        </p:nvSpPr>
        <p:spPr>
          <a:xfrm>
            <a:off x="343289" y="1051517"/>
            <a:ext cx="10735019" cy="4247317"/>
          </a:xfrm>
          <a:prstGeom prst="rect">
            <a:avLst/>
          </a:prstGeom>
          <a:noFill/>
        </p:spPr>
        <p:txBody>
          <a:bodyPr wrap="square" rtlCol="0">
            <a:spAutoFit/>
          </a:bodyPr>
          <a:lstStyle/>
          <a:p>
            <a:r>
              <a:rPr lang="en-US" sz="2000" dirty="0"/>
              <a:t>The </a:t>
            </a:r>
            <a:r>
              <a:rPr lang="en-US" sz="2000" i="1" dirty="0" err="1"/>
              <a:t>NearestNeighbors</a:t>
            </a:r>
            <a:r>
              <a:rPr lang="en-US" sz="2000" dirty="0"/>
              <a:t> class from </a:t>
            </a:r>
            <a:r>
              <a:rPr lang="en-US" sz="2000" i="1" dirty="0"/>
              <a:t>scikit-learn</a:t>
            </a:r>
            <a:r>
              <a:rPr lang="en-US" sz="2000" dirty="0"/>
              <a:t> can be used to help find the optimal value for eps using the elbow method.</a:t>
            </a:r>
          </a:p>
          <a:p>
            <a:endParaRPr lang="en-US" sz="2000" dirty="0"/>
          </a:p>
          <a:p>
            <a:r>
              <a:rPr lang="en-US" sz="2000" dirty="0"/>
              <a:t>Here’s how the </a:t>
            </a:r>
            <a:r>
              <a:rPr lang="en-US" sz="2000" b="1" dirty="0"/>
              <a:t>nearest neighbors algorithm</a:t>
            </a:r>
            <a:r>
              <a:rPr lang="en-US" sz="2000" dirty="0"/>
              <a:t> works:</a:t>
            </a:r>
          </a:p>
          <a:p>
            <a:endParaRPr lang="en-US" dirty="0"/>
          </a:p>
          <a:p>
            <a:pPr marL="800100" lvl="1" indent="-342900">
              <a:buFont typeface="Arial" panose="020B0604020202020204" pitchFamily="34" charset="0"/>
              <a:buChar char="•"/>
            </a:pPr>
            <a:r>
              <a:rPr lang="en-US" dirty="0"/>
              <a:t>Select a value of k that represent the number of nearest neighbors to find, including the current point</a:t>
            </a:r>
          </a:p>
          <a:p>
            <a:pPr marL="800100" lvl="1" indent="-342900">
              <a:buFont typeface="Arial" panose="020B0604020202020204" pitchFamily="34" charset="0"/>
              <a:buChar char="•"/>
            </a:pPr>
            <a:r>
              <a:rPr lang="en-US" dirty="0"/>
              <a:t>Calculate the distance between the current point and all other points</a:t>
            </a:r>
          </a:p>
          <a:p>
            <a:pPr marL="800100" lvl="1" indent="-342900">
              <a:buFont typeface="Arial" panose="020B0604020202020204" pitchFamily="34" charset="0"/>
              <a:buChar char="•"/>
            </a:pPr>
            <a:r>
              <a:rPr lang="en-US" dirty="0"/>
              <a:t>Store the k points with the lowest distance values to the current points</a:t>
            </a:r>
          </a:p>
          <a:p>
            <a:pPr marL="800100" lvl="1" indent="-342900">
              <a:buFont typeface="Arial" panose="020B0604020202020204" pitchFamily="34" charset="0"/>
              <a:buChar char="•"/>
            </a:pPr>
            <a:r>
              <a:rPr lang="en-US" dirty="0"/>
              <a:t>Repeat for all points in the dataset</a:t>
            </a:r>
          </a:p>
          <a:p>
            <a:endParaRPr lang="en-US" sz="2000" dirty="0"/>
          </a:p>
          <a:p>
            <a:r>
              <a:rPr lang="en-US" sz="2000" dirty="0"/>
              <a:t>Using the </a:t>
            </a:r>
            <a:r>
              <a:rPr lang="en-US" sz="2000" i="1" dirty="0" err="1"/>
              <a:t>NearestNeighbors</a:t>
            </a:r>
            <a:r>
              <a:rPr lang="en-US" sz="2000" dirty="0"/>
              <a:t> class, we can easily find the distance values for the kth nearest neighbor that maps to the value for </a:t>
            </a:r>
            <a:r>
              <a:rPr lang="en-US" sz="2000" dirty="0" err="1"/>
              <a:t>min_samples</a:t>
            </a:r>
            <a:r>
              <a:rPr lang="en-US" sz="2000" dirty="0"/>
              <a:t>.</a:t>
            </a:r>
          </a:p>
          <a:p>
            <a:endParaRPr lang="en-US" sz="2000" dirty="0"/>
          </a:p>
          <a:p>
            <a:r>
              <a:rPr lang="en-US" sz="2000" dirty="0"/>
              <a:t>This is a bit abstract, let’s look at some code.</a:t>
            </a:r>
            <a:endParaRPr lang="en-US" dirty="0"/>
          </a:p>
        </p:txBody>
      </p:sp>
    </p:spTree>
    <p:extLst>
      <p:ext uri="{BB962C8B-B14F-4D97-AF65-F5344CB8AC3E}">
        <p14:creationId xmlns:p14="http://schemas.microsoft.com/office/powerpoint/2010/main" val="302854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fade">
                                      <p:cBhvr>
                                        <p:cTn id="24" dur="500"/>
                                        <p:tgtEl>
                                          <p:spTgt spid="3">
                                            <p:txEl>
                                              <p:pRg st="9" end="9"/>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animEffect transition="in" filter="fade">
                                      <p:cBhvr>
                                        <p:cTn id="2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62A7D924C0BE4BB62F0901A9310192" ma:contentTypeVersion="5" ma:contentTypeDescription="Create a new document." ma:contentTypeScope="" ma:versionID="9672befceb2d3553302e31178308837b">
  <xsd:schema xmlns:xsd="http://www.w3.org/2001/XMLSchema" xmlns:xs="http://www.w3.org/2001/XMLSchema" xmlns:p="http://schemas.microsoft.com/office/2006/metadata/properties" xmlns:ns3="66d8def3-4800-4ea8-98a9-9bbe4d56ffee" xmlns:ns4="2a451fde-9efc-4320-bf89-fae4db28a771" targetNamespace="http://schemas.microsoft.com/office/2006/metadata/properties" ma:root="true" ma:fieldsID="83ce5448ee2fe60a76344f8a7b795367" ns3:_="" ns4:_="">
    <xsd:import namespace="66d8def3-4800-4ea8-98a9-9bbe4d56ffee"/>
    <xsd:import namespace="2a451fde-9efc-4320-bf89-fae4db28a77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d8def3-4800-4ea8-98a9-9bbe4d56ff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a451fde-9efc-4320-bf89-fae4db28a77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EFEAC7-5740-49B7-B10E-A605AC8502AB}">
  <ds:schemaRefs>
    <ds:schemaRef ds:uri="2a451fde-9efc-4320-bf89-fae4db28a771"/>
    <ds:schemaRef ds:uri="66d8def3-4800-4ea8-98a9-9bbe4d56ffe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E43649B-601E-4D93-A565-5459B2CC8081}">
  <ds:schemaRefs>
    <ds:schemaRef ds:uri="http://www.w3.org/XML/1998/namespace"/>
    <ds:schemaRef ds:uri="66d8def3-4800-4ea8-98a9-9bbe4d56ffee"/>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http://purl.org/dc/terms/"/>
    <ds:schemaRef ds:uri="http://purl.org/dc/elements/1.1/"/>
    <ds:schemaRef ds:uri="2a451fde-9efc-4320-bf89-fae4db28a771"/>
    <ds:schemaRef ds:uri="http://schemas.microsoft.com/office/2006/metadata/properties"/>
  </ds:schemaRefs>
</ds:datastoreItem>
</file>

<file path=customXml/itemProps3.xml><?xml version="1.0" encoding="utf-8"?>
<ds:datastoreItem xmlns:ds="http://schemas.openxmlformats.org/officeDocument/2006/customXml" ds:itemID="{5C252008-3518-4E3C-941A-28B1EEE04A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65583</TotalTime>
  <Words>12836</Words>
  <Application>Microsoft Office PowerPoint</Application>
  <PresentationFormat>Widescreen</PresentationFormat>
  <Paragraphs>1873</Paragraphs>
  <Slides>166</Slides>
  <Notes>165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166</vt:i4>
      </vt:variant>
    </vt:vector>
  </HeadingPairs>
  <TitlesOfParts>
    <vt:vector size="171" baseType="lpstr">
      <vt:lpstr>Arial</vt:lpstr>
      <vt:lpstr>Calibri</vt:lpstr>
      <vt:lpstr>Calibri Light</vt:lpstr>
      <vt:lpstr>Cambria Math</vt:lpstr>
      <vt:lpstr>Office Theme</vt:lpstr>
      <vt:lpstr>PowerPoint Presentation</vt:lpstr>
      <vt:lpstr>PowerPoint Presentation</vt:lpstr>
      <vt:lpstr>Introduction</vt:lpstr>
      <vt:lpstr>What is Cluster Analysis? </vt:lpstr>
      <vt:lpstr>Why Cluster Analysis? </vt:lpstr>
      <vt:lpstr>The Challenge – Simple Clusters</vt:lpstr>
      <vt:lpstr>The Challenge – Complex Clusters</vt:lpstr>
      <vt:lpstr>The Challenge – Lots of Data</vt:lpstr>
      <vt:lpstr>Datasets</vt:lpstr>
      <vt:lpstr>The Iris Dataset</vt:lpstr>
      <vt:lpstr>The Iris Dataset</vt:lpstr>
      <vt:lpstr>The Hand-Written Digits Dataset</vt:lpstr>
      <vt:lpstr>The Hand-Written Digits Dataset</vt:lpstr>
      <vt:lpstr>The Heart Dataset</vt:lpstr>
      <vt:lpstr>The Heart Dataset</vt:lpstr>
      <vt:lpstr>Types of Clusterings &amp; Clusters</vt:lpstr>
      <vt:lpstr>Hierarchical</vt:lpstr>
      <vt:lpstr>Partitional</vt:lpstr>
      <vt:lpstr>Overlapping</vt:lpstr>
      <vt:lpstr>Complete vs. Partial</vt:lpstr>
      <vt:lpstr>Well-Separated Clusters</vt:lpstr>
      <vt:lpstr>Prototype Clusters</vt:lpstr>
      <vt:lpstr>Density-Based Clusters</vt:lpstr>
      <vt:lpstr>K-Means</vt:lpstr>
      <vt:lpstr>Introducing K-Means</vt:lpstr>
      <vt:lpstr>The K-Means Algorithm</vt:lpstr>
      <vt:lpstr>A Contrived Example </vt:lpstr>
      <vt:lpstr>Random Start</vt:lpstr>
      <vt:lpstr>Assign Data to Clusters</vt:lpstr>
      <vt:lpstr>Assign Data to Clusters</vt:lpstr>
      <vt:lpstr>Move Clusters</vt:lpstr>
      <vt:lpstr>Move Clusters</vt:lpstr>
      <vt:lpstr>Move Clusters</vt:lpstr>
      <vt:lpstr>Move Clusters</vt:lpstr>
      <vt:lpstr>Move Clusters</vt:lpstr>
      <vt:lpstr>Assign Data To Clusters</vt:lpstr>
      <vt:lpstr>Move Clusters</vt:lpstr>
      <vt:lpstr>Move Clusters &amp; Stopping Condition</vt:lpstr>
      <vt:lpstr>What is “Close”?</vt:lpstr>
      <vt:lpstr>Distance Example</vt:lpstr>
      <vt:lpstr>The Problem with Outliers</vt:lpstr>
      <vt:lpstr>Standardizing the Data</vt:lpstr>
      <vt:lpstr>K-Means with Python</vt:lpstr>
      <vt:lpstr>K-Means with Python</vt:lpstr>
      <vt:lpstr>Visualizing Clusters</vt:lpstr>
      <vt:lpstr>K-Means Clustering Results</vt:lpstr>
      <vt:lpstr>Iris Ground Truth</vt:lpstr>
      <vt:lpstr>Evaluating Clusters</vt:lpstr>
      <vt:lpstr>Standardizing Data</vt:lpstr>
      <vt:lpstr>K-Means Caveats</vt:lpstr>
      <vt:lpstr>Hands-on Lab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Optimizing K-Means</vt:lpstr>
      <vt:lpstr>Evaluating Clusters</vt:lpstr>
      <vt:lpstr>Calculating Cohesion</vt:lpstr>
      <vt:lpstr>Evaluating Cohesion with Python</vt:lpstr>
      <vt:lpstr>Evaluating Cohesion with Python</vt:lpstr>
      <vt:lpstr>The Elbow Method</vt:lpstr>
      <vt:lpstr>The Elbow Method</vt:lpstr>
      <vt:lpstr>The Silhouette Coefficient</vt:lpstr>
      <vt:lpstr>The Silhouette Score</vt:lpstr>
      <vt:lpstr>The Silhouette Score</vt:lpstr>
      <vt:lpstr>Better Together</vt:lpstr>
      <vt:lpstr>Hands-on Lab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DBSCAN</vt:lpstr>
      <vt:lpstr>Introducing DBSCAN</vt:lpstr>
      <vt:lpstr>The DBSCAN Algorithm</vt:lpstr>
      <vt:lpstr>A Contrived Example </vt:lpstr>
      <vt:lpstr>A Contrived Example </vt:lpstr>
      <vt:lpstr>A Contrived Example </vt:lpstr>
      <vt:lpstr>A Contrived Example </vt:lpstr>
      <vt:lpstr>A Contrived Example </vt:lpstr>
      <vt:lpstr>A Contrived Example </vt:lpstr>
      <vt:lpstr>A Contrived Example </vt:lpstr>
      <vt:lpstr>A Contrived Example </vt:lpstr>
      <vt:lpstr>DBSCAN in Python</vt:lpstr>
      <vt:lpstr>DBSCAN Clustering Results</vt:lpstr>
      <vt:lpstr>Iris Ground Truth</vt:lpstr>
      <vt:lpstr>DBSCAN Caveats</vt:lpstr>
      <vt:lpstr>Optimizing DBSCAN</vt:lpstr>
      <vt:lpstr>Optimizing DBSCAN</vt:lpstr>
      <vt:lpstr>Choosing the Eps Value</vt:lpstr>
      <vt:lpstr>Choosing the Eps Value</vt:lpstr>
      <vt:lpstr>Introducing Nearest Neighbors</vt:lpstr>
      <vt:lpstr>Nearest Neighbors with Python</vt:lpstr>
      <vt:lpstr>Eps Elbow Method</vt:lpstr>
      <vt:lpstr>Eps Elbow Method</vt:lpstr>
      <vt:lpstr>DBSCAN Optimization Results</vt:lpstr>
      <vt:lpstr>DBSCAN Optimization Results</vt:lpstr>
      <vt:lpstr>K-Means vs DBSCAN</vt:lpstr>
      <vt:lpstr>Hands-on Lab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Dimensionality Reduction</vt:lpstr>
      <vt:lpstr>Introducing Dimensionality Reduction</vt:lpstr>
      <vt:lpstr>Dimensionality Reduction</vt:lpstr>
      <vt:lpstr>Dimensionality Reduction</vt:lpstr>
      <vt:lpstr>Introducing PCA</vt:lpstr>
      <vt:lpstr>Lines of Best Fit</vt:lpstr>
      <vt:lpstr>PCA’s First Steps</vt:lpstr>
      <vt:lpstr>Finding Principal Component 1</vt:lpstr>
      <vt:lpstr>Finding Principal Component 2</vt:lpstr>
      <vt:lpstr>Rotating the Components</vt:lpstr>
      <vt:lpstr>PCA in Python</vt:lpstr>
      <vt:lpstr>PCA in Python</vt:lpstr>
      <vt:lpstr>Hands-on Lab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Categorical Data</vt:lpstr>
      <vt:lpstr>The Problem with Categories</vt:lpstr>
      <vt:lpstr>One-Hot Encoding</vt:lpstr>
      <vt:lpstr>One-Hot Encoding with Python</vt:lpstr>
      <vt:lpstr>One-Hot Encoding with Python</vt:lpstr>
      <vt:lpstr>One-Hot Encoding with Python</vt:lpstr>
      <vt:lpstr>One-Hot Encoding with Python</vt:lpstr>
      <vt:lpstr>Working with Mixed Data</vt:lpstr>
      <vt:lpstr>Factor Analysis of Mixed Data</vt:lpstr>
      <vt:lpstr>Contingency Tables</vt:lpstr>
      <vt:lpstr>MCA Geometry</vt:lpstr>
      <vt:lpstr>Setting Categorical Features</vt:lpstr>
      <vt:lpstr>Setting Categorical Features</vt:lpstr>
      <vt:lpstr>FAMD with Python</vt:lpstr>
      <vt:lpstr>FAMD with Python</vt:lpstr>
      <vt:lpstr>Course Wrap-Up</vt:lpstr>
      <vt:lpstr>Continue Your Learning</vt:lpstr>
      <vt:lpstr>Let’s Connect!</vt:lpstr>
      <vt:lpstr>Like the Class? Give a Shout-out!</vt:lpstr>
      <vt:lpstr>Need Team Training?</vt:lpstr>
      <vt:lpstr>THANK YOU!</vt:lpstr>
      <vt:lpstr>Hands-on Lab #5</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Made Easy - No, Really!</dc:title>
  <dc:creator>David Langer</dc:creator>
  <cp:lastModifiedBy>David Langer</cp:lastModifiedBy>
  <cp:revision>1371</cp:revision>
  <cp:lastPrinted>2023-03-31T17:46:45Z</cp:lastPrinted>
  <dcterms:created xsi:type="dcterms:W3CDTF">2019-03-22T02:04:44Z</dcterms:created>
  <dcterms:modified xsi:type="dcterms:W3CDTF">2023-08-02T20:25:01Z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0x010100B462A7D924C0BE4BB62F0901A9310192</vt:lpwstr>
  </property>
</Properties>
</file>